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42" r:id="rId1"/>
    <p:sldMasterId id="2147483855" r:id="rId2"/>
    <p:sldMasterId id="2147483867" r:id="rId3"/>
  </p:sldMasterIdLst>
  <p:notesMasterIdLst>
    <p:notesMasterId r:id="rId15"/>
  </p:notesMasterIdLst>
  <p:sldIdLst>
    <p:sldId id="263" r:id="rId4"/>
    <p:sldId id="265" r:id="rId5"/>
    <p:sldId id="267" r:id="rId6"/>
    <p:sldId id="257" r:id="rId7"/>
    <p:sldId id="258" r:id="rId8"/>
    <p:sldId id="259" r:id="rId9"/>
    <p:sldId id="260" r:id="rId10"/>
    <p:sldId id="261" r:id="rId11"/>
    <p:sldId id="262" r:id="rId12"/>
    <p:sldId id="268" r:id="rId13"/>
    <p:sldId id="266" r:id="rId1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34852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900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18474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902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6AB28-CD6F-4D36-A938-7C1C6B736EF8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8/7/2026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5B60E-5FCC-474A-A5B2-A05C04E27AF1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156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doors dir="vert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16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doors dir="vert"/>
      </p:transition>
    </mc:Choice>
    <mc:Fallback xmlns="">
      <p:transition spd="slow" advClick="0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38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doors dir="vert"/>
      </p:transition>
    </mc:Choice>
    <mc:Fallback xmlns="">
      <p:transition spd="slow" advClick="0" advTm="3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0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doors dir="vert"/>
      </p:transition>
    </mc:Choice>
    <mc:Fallback xmlns="">
      <p:transition spd="slow" advClick="0" advTm="3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34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doors dir="vert"/>
      </p:transition>
    </mc:Choice>
    <mc:Fallback xmlns="">
      <p:transition spd="slow" advClick="0" advTm="3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2202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doors dir="vert"/>
      </p:transition>
    </mc:Choice>
    <mc:Fallback xmlns=""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560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doors dir="vert"/>
      </p:transition>
    </mc:Choice>
    <mc:Fallback xmlns="">
      <p:transition spd="slow" advClick="0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946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doors dir="vert"/>
      </p:transition>
    </mc:Choice>
    <mc:Fallback xmlns="">
      <p:transition spd="slow" advClick="0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049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doors dir="vert"/>
      </p:transition>
    </mc:Choice>
    <mc:Fallback xmlns="">
      <p:transition spd="slow" advClick="0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400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doors dir="vert"/>
      </p:transition>
    </mc:Choice>
    <mc:Fallback xmlns="">
      <p:transition spd="slow" advClick="0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500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doors dir="vert"/>
      </p:transition>
    </mc:Choice>
    <mc:Fallback xmlns="">
      <p:transition spd="slow" advClick="0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852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doors dir="vert"/>
      </p:transition>
    </mc:Choice>
    <mc:Fallback xmlns="">
      <p:transition spd="slow" advClick="0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884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doors dir="vert"/>
      </p:transition>
    </mc:Choice>
    <mc:Fallback xmlns="">
      <p:transition spd="slow" advClick="0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44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doors dir="vert"/>
      </p:transition>
    </mc:Choice>
    <mc:Fallback xmlns="">
      <p:transition spd="slow" advClick="0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smtClean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0" y="6467284"/>
            <a:ext cx="6557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kern="1200" smtClean="0">
                <a:solidFill>
                  <a:srgbClr val="7030A0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800" b="1" kern="1200" smtClean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আলাউদ্দিন , সহকারী শিক্ষক, শিয়ালীডাঙ্গা বহুমুখী মাধ্যমিক বিদ্যালয়,বটিয়াঘাটা,খুলনা।</a:t>
            </a:r>
            <a:endParaRPr lang="en-US">
              <a:solidFill>
                <a:srgbClr val="002060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508" y="2138634"/>
            <a:ext cx="2390366" cy="2937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290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4" r:id="rId2"/>
  </p:sldLayoutIdLst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doors dir="vert"/>
      </p:transition>
    </mc:Choice>
    <mc:Fallback xmlns="">
      <p:transition spd="slow" advClick="0" advTm="3000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057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</p:sldLayoutIdLst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doors dir="vert"/>
      </p:transition>
    </mc:Choice>
    <mc:Fallback xmlns="">
      <p:transition spd="slow" advClick="0" advTm="3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9048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</p:sldLayoutIdLst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doors dir="vert"/>
      </p:transition>
    </mc:Choice>
    <mc:Fallback xmlns="">
      <p:transition spd="slow" advClick="0" advTm="3000">
        <p:fade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fif"/><Relationship Id="rId2" Type="http://schemas.openxmlformats.org/officeDocument/2006/relationships/image" Target="../media/image17.jfi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jpeg"/><Relationship Id="rId4" Type="http://schemas.openxmlformats.org/officeDocument/2006/relationships/image" Target="../media/image19.jf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hyperlink" Target="https://www.teachers.gov.bd/profile/sk336531alauddin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43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229850" y="-331470"/>
            <a:ext cx="754380" cy="1303020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3" name="Shape 1"/>
          <p:cNvSpPr/>
          <p:nvPr/>
        </p:nvSpPr>
        <p:spPr>
          <a:xfrm rot="4320000">
            <a:off x="10882085" y="142406"/>
            <a:ext cx="754380" cy="1303020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4" name="Shape 2"/>
          <p:cNvSpPr/>
          <p:nvPr/>
        </p:nvSpPr>
        <p:spPr>
          <a:xfrm rot="8640000">
            <a:off x="10632953" y="909154"/>
            <a:ext cx="754380" cy="1303020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5" name="Shape 3"/>
          <p:cNvSpPr/>
          <p:nvPr/>
        </p:nvSpPr>
        <p:spPr>
          <a:xfrm rot="12960000">
            <a:off x="9826747" y="909154"/>
            <a:ext cx="754380" cy="1303020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6" name="Shape 4"/>
          <p:cNvSpPr/>
          <p:nvPr/>
        </p:nvSpPr>
        <p:spPr>
          <a:xfrm rot="17280000">
            <a:off x="9577615" y="142406"/>
            <a:ext cx="754380" cy="1303020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7" name="Shape 5"/>
          <p:cNvSpPr/>
          <p:nvPr/>
        </p:nvSpPr>
        <p:spPr>
          <a:xfrm>
            <a:off x="10319004" y="717804"/>
            <a:ext cx="576072" cy="576072"/>
          </a:xfrm>
          <a:prstGeom prst="ellipse">
            <a:avLst/>
          </a:prstGeom>
          <a:solidFill>
            <a:srgbClr val="FF8800"/>
          </a:solidFill>
          <a:ln/>
        </p:spPr>
      </p:sp>
      <p:sp>
        <p:nvSpPr>
          <p:cNvPr id="8" name="Shape 6"/>
          <p:cNvSpPr/>
          <p:nvPr/>
        </p:nvSpPr>
        <p:spPr>
          <a:xfrm>
            <a:off x="1003554" y="4780026"/>
            <a:ext cx="553212" cy="955548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9" name="Shape 7"/>
          <p:cNvSpPr/>
          <p:nvPr/>
        </p:nvSpPr>
        <p:spPr>
          <a:xfrm rot="4320000">
            <a:off x="1481859" y="5127535"/>
            <a:ext cx="553212" cy="955548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10" name="Shape 8"/>
          <p:cNvSpPr/>
          <p:nvPr/>
        </p:nvSpPr>
        <p:spPr>
          <a:xfrm rot="8640000">
            <a:off x="1299163" y="5689817"/>
            <a:ext cx="553212" cy="955548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11" name="Shape 9"/>
          <p:cNvSpPr/>
          <p:nvPr/>
        </p:nvSpPr>
        <p:spPr>
          <a:xfrm rot="12960000">
            <a:off x="707945" y="5689817"/>
            <a:ext cx="553212" cy="955548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12" name="Shape 10"/>
          <p:cNvSpPr/>
          <p:nvPr/>
        </p:nvSpPr>
        <p:spPr>
          <a:xfrm rot="17280000">
            <a:off x="525249" y="5127535"/>
            <a:ext cx="553212" cy="955548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13" name="Shape 11"/>
          <p:cNvSpPr/>
          <p:nvPr/>
        </p:nvSpPr>
        <p:spPr>
          <a:xfrm>
            <a:off x="1068934" y="5549494"/>
            <a:ext cx="422453" cy="422453"/>
          </a:xfrm>
          <a:prstGeom prst="ellipse">
            <a:avLst/>
          </a:prstGeom>
          <a:solidFill>
            <a:srgbClr val="FF8800"/>
          </a:solidFill>
          <a:ln/>
        </p:spPr>
      </p:sp>
      <p:sp>
        <p:nvSpPr>
          <p:cNvPr id="14" name="Text 12"/>
          <p:cNvSpPr/>
          <p:nvPr/>
        </p:nvSpPr>
        <p:spPr>
          <a:xfrm>
            <a:off x="5185954" y="2127154"/>
            <a:ext cx="5505032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endParaRPr lang="en-US" sz="7200" dirty="0">
              <a:solidFill>
                <a:srgbClr val="000000"/>
              </a:solidFill>
            </a:endParaRPr>
          </a:p>
        </p:txBody>
      </p:sp>
      <p:sp>
        <p:nvSpPr>
          <p:cNvPr id="15" name="Text 13"/>
          <p:cNvSpPr/>
          <p:nvPr/>
        </p:nvSpPr>
        <p:spPr>
          <a:xfrm>
            <a:off x="4937760" y="3566160"/>
            <a:ext cx="6675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16" name="Text 14"/>
          <p:cNvSpPr/>
          <p:nvPr/>
        </p:nvSpPr>
        <p:spPr>
          <a:xfrm>
            <a:off x="5880577" y="4641521"/>
            <a:ext cx="5025933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800" b="1">
                <a:solidFill>
                  <a:srgbClr val="92D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নবম শ্রেণি, ইবাদাত, অধ্যায়-৪,পাঠ-১০</a:t>
            </a:r>
            <a:endParaRPr lang="en-US" sz="2800" dirty="0">
              <a:solidFill>
                <a:srgbClr val="92D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1988" y="326571"/>
            <a:ext cx="333029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শিক্ষক পরিচিতি</a:t>
            </a:r>
          </a:p>
          <a:p>
            <a:endParaRPr lang="en-US" sz="4400">
              <a:solidFill>
                <a:srgbClr val="000000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75" y="1128114"/>
            <a:ext cx="1868557" cy="17373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0" name="TextBox 19"/>
          <p:cNvSpPr txBox="1"/>
          <p:nvPr/>
        </p:nvSpPr>
        <p:spPr>
          <a:xfrm>
            <a:off x="548640" y="2877818"/>
            <a:ext cx="23225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92D050"/>
                </a:solidFill>
              </a:rPr>
              <a:t>মোঃ আলাউদ্দিন </a:t>
            </a:r>
          </a:p>
          <a:p>
            <a:endParaRPr lang="en-US" sz="3200">
              <a:solidFill>
                <a:srgbClr val="0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48640" y="3347820"/>
            <a:ext cx="1881051" cy="457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92264" y="3321470"/>
            <a:ext cx="15007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B050"/>
                </a:solidFill>
              </a:rPr>
              <a:t>সহকারী শিক্ষক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82880" y="3744336"/>
            <a:ext cx="3409406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00B0F0"/>
                </a:solidFill>
              </a:rPr>
              <a:t>শিয়ালীডাঙ্গা বহুমুখী মাধ্যমিক </a:t>
            </a:r>
            <a:r>
              <a:rPr lang="en-US" sz="2400" smtClean="0">
                <a:solidFill>
                  <a:srgbClr val="00B0F0"/>
                </a:solidFill>
              </a:rPr>
              <a:t>বিদ্যালয়</a:t>
            </a:r>
          </a:p>
          <a:p>
            <a:pPr algn="ctr"/>
            <a:r>
              <a:rPr lang="en-US" sz="2000" smtClean="0">
                <a:solidFill>
                  <a:srgbClr val="00B0F0"/>
                </a:solidFill>
              </a:rPr>
              <a:t>বটিয়াঘাটা,খুলনা</a:t>
            </a:r>
            <a:r>
              <a:rPr lang="en-US" sz="2000">
                <a:solidFill>
                  <a:srgbClr val="00B0F0"/>
                </a:solidFill>
              </a:rPr>
              <a:t>।</a:t>
            </a:r>
          </a:p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316848" y="1103365"/>
            <a:ext cx="35792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00B0F0"/>
                </a:solidFill>
              </a:rPr>
              <a:t> আজকের পাঠ</a:t>
            </a:r>
            <a:endParaRPr lang="en-US" sz="4400">
              <a:solidFill>
                <a:srgbClr val="000000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4068417" y="848139"/>
            <a:ext cx="0" cy="457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359965" y="1097280"/>
            <a:ext cx="13252" cy="4044563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507017" y="875857"/>
            <a:ext cx="92764" cy="454693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4220817" y="1000539"/>
            <a:ext cx="0" cy="457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3"/>
          <p:cNvSpPr/>
          <p:nvPr/>
        </p:nvSpPr>
        <p:spPr>
          <a:xfrm>
            <a:off x="3779520" y="2026882"/>
            <a:ext cx="8095753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7200" b="1">
                <a:solidFill>
                  <a:srgbClr val="FFC0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শিক্ষক-ছাত্র সম্পর্ক</a:t>
            </a:r>
            <a:endParaRPr lang="en-US" sz="7200" dirty="0">
              <a:solidFill>
                <a:srgbClr val="FFC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0" name="Shape 4"/>
          <p:cNvSpPr/>
          <p:nvPr/>
        </p:nvSpPr>
        <p:spPr>
          <a:xfrm>
            <a:off x="6475424" y="3347820"/>
            <a:ext cx="2743200" cy="0"/>
          </a:xfrm>
          <a:prstGeom prst="line">
            <a:avLst/>
          </a:prstGeom>
          <a:noFill/>
          <a:ln w="25400">
            <a:solidFill>
              <a:srgbClr val="F9E795"/>
            </a:solidFill>
            <a:prstDash val="solid"/>
          </a:ln>
        </p:spPr>
      </p:sp>
      <p:sp>
        <p:nvSpPr>
          <p:cNvPr id="33" name="Text 5"/>
          <p:cNvSpPr/>
          <p:nvPr/>
        </p:nvSpPr>
        <p:spPr>
          <a:xfrm>
            <a:off x="5265650" y="3703320"/>
            <a:ext cx="625578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3200" i="1">
                <a:solidFill>
                  <a:srgbClr val="00B0F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জ্ঞান আহরণের পথে শ্রদ্ধা ও ভালোবাসার বন্ধন</a:t>
            </a:r>
            <a:endParaRPr lang="en-US" sz="3200" dirty="0">
              <a:solidFill>
                <a:srgbClr val="00B0F0"/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047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doors dir="vert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4D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75720" y="365760"/>
            <a:ext cx="27432" cy="6035040"/>
          </a:xfrm>
          <a:prstGeom prst="rect">
            <a:avLst/>
          </a:prstGeom>
          <a:solidFill>
            <a:srgbClr val="3EC6E0"/>
          </a:solidFill>
          <a:ln/>
        </p:spPr>
      </p:sp>
      <p:sp>
        <p:nvSpPr>
          <p:cNvPr id="3" name="Shape 1"/>
          <p:cNvSpPr/>
          <p:nvPr/>
        </p:nvSpPr>
        <p:spPr>
          <a:xfrm>
            <a:off x="11612880" y="365760"/>
            <a:ext cx="27432" cy="6035040"/>
          </a:xfrm>
          <a:prstGeom prst="rect">
            <a:avLst/>
          </a:prstGeom>
          <a:solidFill>
            <a:srgbClr val="8CC63F"/>
          </a:solidFill>
          <a:ln/>
        </p:spPr>
      </p:sp>
      <p:sp>
        <p:nvSpPr>
          <p:cNvPr id="4" name="Shape 2"/>
          <p:cNvSpPr/>
          <p:nvPr/>
        </p:nvSpPr>
        <p:spPr>
          <a:xfrm>
            <a:off x="10636758" y="-290322"/>
            <a:ext cx="854964" cy="854964"/>
          </a:xfrm>
          <a:prstGeom prst="ellipse">
            <a:avLst/>
          </a:prstGeom>
          <a:solidFill>
            <a:srgbClr val="FFE01B"/>
          </a:solidFill>
          <a:ln/>
        </p:spPr>
      </p:sp>
      <p:sp>
        <p:nvSpPr>
          <p:cNvPr id="5" name="Shape 3"/>
          <p:cNvSpPr/>
          <p:nvPr/>
        </p:nvSpPr>
        <p:spPr>
          <a:xfrm>
            <a:off x="11382908" y="253746"/>
            <a:ext cx="854964" cy="854964"/>
          </a:xfrm>
          <a:prstGeom prst="ellipse">
            <a:avLst/>
          </a:prstGeom>
          <a:solidFill>
            <a:srgbClr val="FFE01B"/>
          </a:solidFill>
          <a:ln/>
        </p:spPr>
      </p:sp>
      <p:sp>
        <p:nvSpPr>
          <p:cNvPr id="6" name="Shape 4"/>
          <p:cNvSpPr/>
          <p:nvPr/>
        </p:nvSpPr>
        <p:spPr>
          <a:xfrm>
            <a:off x="11103102" y="1139800"/>
            <a:ext cx="854964" cy="854964"/>
          </a:xfrm>
          <a:prstGeom prst="ellipse">
            <a:avLst/>
          </a:prstGeom>
          <a:solidFill>
            <a:srgbClr val="FFE01B"/>
          </a:solidFill>
          <a:ln/>
        </p:spPr>
      </p:sp>
      <p:sp>
        <p:nvSpPr>
          <p:cNvPr id="7" name="Shape 5"/>
          <p:cNvSpPr/>
          <p:nvPr/>
        </p:nvSpPr>
        <p:spPr>
          <a:xfrm>
            <a:off x="10170414" y="1139800"/>
            <a:ext cx="854964" cy="854964"/>
          </a:xfrm>
          <a:prstGeom prst="ellipse">
            <a:avLst/>
          </a:prstGeom>
          <a:solidFill>
            <a:srgbClr val="FFE01B"/>
          </a:solidFill>
          <a:ln/>
        </p:spPr>
      </p:sp>
      <p:sp>
        <p:nvSpPr>
          <p:cNvPr id="8" name="Shape 6"/>
          <p:cNvSpPr/>
          <p:nvPr/>
        </p:nvSpPr>
        <p:spPr>
          <a:xfrm>
            <a:off x="9890608" y="253746"/>
            <a:ext cx="854964" cy="854964"/>
          </a:xfrm>
          <a:prstGeom prst="ellipse">
            <a:avLst/>
          </a:prstGeom>
          <a:solidFill>
            <a:srgbClr val="FFE01B"/>
          </a:solidFill>
          <a:ln/>
        </p:spPr>
      </p:sp>
      <p:sp>
        <p:nvSpPr>
          <p:cNvPr id="9" name="Shape 7"/>
          <p:cNvSpPr/>
          <p:nvPr/>
        </p:nvSpPr>
        <p:spPr>
          <a:xfrm>
            <a:off x="10784434" y="634594"/>
            <a:ext cx="559613" cy="559613"/>
          </a:xfrm>
          <a:prstGeom prst="ellipse">
            <a:avLst/>
          </a:prstGeom>
          <a:solidFill>
            <a:srgbClr val="F2A31A"/>
          </a:solidFill>
          <a:ln/>
        </p:spPr>
      </p:sp>
      <p:sp>
        <p:nvSpPr>
          <p:cNvPr id="10" name="Shape 8"/>
          <p:cNvSpPr/>
          <p:nvPr/>
        </p:nvSpPr>
        <p:spPr>
          <a:xfrm>
            <a:off x="491490" y="4926330"/>
            <a:ext cx="754380" cy="754380"/>
          </a:xfrm>
          <a:prstGeom prst="ellipse">
            <a:avLst/>
          </a:prstGeom>
          <a:solidFill>
            <a:srgbClr val="FFE01B"/>
          </a:solidFill>
          <a:ln/>
        </p:spPr>
      </p:sp>
      <p:sp>
        <p:nvSpPr>
          <p:cNvPr id="11" name="Shape 9"/>
          <p:cNvSpPr/>
          <p:nvPr/>
        </p:nvSpPr>
        <p:spPr>
          <a:xfrm>
            <a:off x="1149858" y="5406390"/>
            <a:ext cx="754380" cy="754380"/>
          </a:xfrm>
          <a:prstGeom prst="ellipse">
            <a:avLst/>
          </a:prstGeom>
          <a:solidFill>
            <a:srgbClr val="FFE01B"/>
          </a:solidFill>
          <a:ln/>
        </p:spPr>
      </p:sp>
      <p:sp>
        <p:nvSpPr>
          <p:cNvPr id="12" name="Shape 10"/>
          <p:cNvSpPr/>
          <p:nvPr/>
        </p:nvSpPr>
        <p:spPr>
          <a:xfrm>
            <a:off x="902970" y="6188202"/>
            <a:ext cx="754380" cy="754380"/>
          </a:xfrm>
          <a:prstGeom prst="ellipse">
            <a:avLst/>
          </a:prstGeom>
          <a:solidFill>
            <a:srgbClr val="FFE01B"/>
          </a:solidFill>
          <a:ln/>
        </p:spPr>
      </p:sp>
      <p:sp>
        <p:nvSpPr>
          <p:cNvPr id="13" name="Shape 11"/>
          <p:cNvSpPr/>
          <p:nvPr/>
        </p:nvSpPr>
        <p:spPr>
          <a:xfrm>
            <a:off x="80010" y="6188202"/>
            <a:ext cx="754380" cy="754380"/>
          </a:xfrm>
          <a:prstGeom prst="ellipse">
            <a:avLst/>
          </a:prstGeom>
          <a:solidFill>
            <a:srgbClr val="FFE01B"/>
          </a:solidFill>
          <a:ln/>
        </p:spPr>
      </p:sp>
      <p:sp>
        <p:nvSpPr>
          <p:cNvPr id="14" name="Shape 12"/>
          <p:cNvSpPr/>
          <p:nvPr/>
        </p:nvSpPr>
        <p:spPr>
          <a:xfrm>
            <a:off x="-166878" y="5406390"/>
            <a:ext cx="754380" cy="754380"/>
          </a:xfrm>
          <a:prstGeom prst="ellipse">
            <a:avLst/>
          </a:prstGeom>
          <a:solidFill>
            <a:srgbClr val="FFE01B"/>
          </a:solidFill>
          <a:ln/>
        </p:spPr>
      </p:sp>
      <p:sp>
        <p:nvSpPr>
          <p:cNvPr id="15" name="Shape 13"/>
          <p:cNvSpPr/>
          <p:nvPr/>
        </p:nvSpPr>
        <p:spPr>
          <a:xfrm>
            <a:off x="621792" y="5742432"/>
            <a:ext cx="493776" cy="493776"/>
          </a:xfrm>
          <a:prstGeom prst="ellipse">
            <a:avLst/>
          </a:prstGeom>
          <a:solidFill>
            <a:srgbClr val="F2A31A"/>
          </a:solidFill>
          <a:ln/>
        </p:spPr>
      </p:sp>
      <p:sp>
        <p:nvSpPr>
          <p:cNvPr id="16" name="Shape 14"/>
          <p:cNvSpPr/>
          <p:nvPr/>
        </p:nvSpPr>
        <p:spPr>
          <a:xfrm>
            <a:off x="0" y="6537960"/>
            <a:ext cx="12188952" cy="320040"/>
          </a:xfrm>
          <a:prstGeom prst="rect">
            <a:avLst/>
          </a:prstGeom>
          <a:solidFill>
            <a:srgbClr val="8CC63F"/>
          </a:solidFill>
          <a:ln/>
        </p:spPr>
      </p:sp>
      <p:sp>
        <p:nvSpPr>
          <p:cNvPr id="17" name="Text 15"/>
          <p:cNvSpPr/>
          <p:nvPr/>
        </p:nvSpPr>
        <p:spPr>
          <a:xfrm>
            <a:off x="274320" y="6537960"/>
            <a:ext cx="11612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b="1" dirty="0">
                <a:solidFill>
                  <a:srgbClr val="1B4D3E"/>
                </a:solidFill>
                <a:latin typeface="SutonnyMJ" pitchFamily="2" charset="0"/>
                <a:ea typeface="Arial" pitchFamily="34" charset="-122"/>
                <a:cs typeface="SutonnyMJ" pitchFamily="2" charset="0"/>
              </a:rPr>
              <a:t>আলাউদ্দিন, সহকারী শিক্ষক, শিয়ালীডাঙ্গা বহুমুখী মাধ্যমিক বিদ্যালয়, বটিয়াঘাটা, খুলনা।</a:t>
            </a:r>
            <a:endParaRPr lang="en-US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548640" y="411480"/>
            <a:ext cx="8686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6000" b="1" dirty="0">
                <a:solidFill>
                  <a:srgbClr val="FFE01B"/>
                </a:solidFill>
                <a:latin typeface="SutonnyMJ" pitchFamily="2" charset="0"/>
                <a:ea typeface="Arial" pitchFamily="34" charset="-122"/>
                <a:cs typeface="SutonnyMJ" pitchFamily="2" charset="0"/>
              </a:rPr>
              <a:t>বাড়ির কাজ</a:t>
            </a:r>
            <a:endParaRPr lang="en-US" sz="60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594360" y="1234440"/>
            <a:ext cx="2377440" cy="45720"/>
          </a:xfrm>
          <a:prstGeom prst="rect">
            <a:avLst/>
          </a:prstGeom>
          <a:solidFill>
            <a:srgbClr val="3EC6E0"/>
          </a:solidFill>
          <a:ln/>
        </p:spPr>
      </p:sp>
      <p:sp>
        <p:nvSpPr>
          <p:cNvPr id="20" name="Text 18"/>
          <p:cNvSpPr/>
          <p:nvPr/>
        </p:nvSpPr>
        <p:spPr>
          <a:xfrm>
            <a:off x="640080" y="141732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i="1" dirty="0">
                <a:solidFill>
                  <a:srgbClr val="3EC6E0"/>
                </a:solidFill>
                <a:latin typeface="SutonnyMJ" pitchFamily="2" charset="0"/>
                <a:ea typeface="Arial" pitchFamily="34" charset="-122"/>
                <a:cs typeface="SutonnyMJ" pitchFamily="2" charset="0"/>
              </a:rPr>
              <a:t>আগামী ক্লাসের জন্য যা করে </a:t>
            </a:r>
            <a:r>
              <a:rPr lang="en-US" sz="2800" i="1">
                <a:solidFill>
                  <a:srgbClr val="3EC6E0"/>
                </a:solidFill>
                <a:latin typeface="SutonnyMJ" pitchFamily="2" charset="0"/>
                <a:ea typeface="Arial" pitchFamily="34" charset="-122"/>
                <a:cs typeface="SutonnyMJ" pitchFamily="2" charset="0"/>
              </a:rPr>
              <a:t>আনতে </a:t>
            </a:r>
            <a:r>
              <a:rPr lang="en-US" sz="2800" i="1" smtClean="0">
                <a:solidFill>
                  <a:srgbClr val="3EC6E0"/>
                </a:solidFill>
                <a:latin typeface="SutonnyMJ" pitchFamily="2" charset="0"/>
                <a:ea typeface="Arial" pitchFamily="34" charset="-122"/>
                <a:cs typeface="SutonnyMJ" pitchFamily="2" charset="0"/>
              </a:rPr>
              <a:t>হবে :</a:t>
            </a:r>
            <a:endParaRPr lang="en-US" sz="28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685800" y="1965960"/>
            <a:ext cx="9966960" cy="457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04800" indent="-304800">
              <a:spcAft>
                <a:spcPts val="1800"/>
              </a:spcAft>
              <a:buSzPct val="100000"/>
              <a:buFontTx/>
              <a:buChar char="▸"/>
            </a:pPr>
            <a:r>
              <a:rPr lang="en-US" sz="3600" dirty="0">
                <a:solidFill>
                  <a:srgbClr val="FFFF00"/>
                </a:solidFill>
                <a:latin typeface="SutonnyMJ" pitchFamily="2" charset="0"/>
                <a:ea typeface="Arial" pitchFamily="34" charset="-122"/>
                <a:cs typeface="SutonnyMJ" pitchFamily="2" charset="0"/>
              </a:rPr>
              <a:t>শিক্ষক-ছাত্র সম্পর্কের গুরুত্ব উল্লেখ করে একটি অনুচ্ছেদ লিখে আনবে</a:t>
            </a:r>
            <a:endParaRPr lang="en-US" sz="36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  <a:p>
            <a:pPr marL="304800" indent="-304800">
              <a:spcAft>
                <a:spcPts val="1800"/>
              </a:spcAft>
              <a:buSzPct val="100000"/>
              <a:buFontTx/>
              <a:buChar char="▸"/>
            </a:pPr>
            <a:r>
              <a:rPr lang="en-US" sz="3600" dirty="0">
                <a:solidFill>
                  <a:srgbClr val="FFFF00"/>
                </a:solidFill>
                <a:latin typeface="SutonnyMJ" pitchFamily="2" charset="0"/>
                <a:ea typeface="Arial" pitchFamily="34" charset="-122"/>
                <a:cs typeface="SutonnyMJ" pitchFamily="2" charset="0"/>
              </a:rPr>
              <a:t>তোমার প্রিয় শিক্ষকের তিনটি গুণাবলি খাতায় লিখে আনবে</a:t>
            </a:r>
            <a:endParaRPr lang="en-US" sz="36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  <a:p>
            <a:pPr marL="304800" indent="-304800">
              <a:spcAft>
                <a:spcPts val="1800"/>
              </a:spcAft>
              <a:buSzPct val="100000"/>
              <a:buFontTx/>
              <a:buChar char="▸"/>
            </a:pPr>
            <a:r>
              <a:rPr lang="en-US" sz="3600" dirty="0">
                <a:solidFill>
                  <a:srgbClr val="FFFF00"/>
                </a:solidFill>
                <a:latin typeface="SutonnyMJ" pitchFamily="2" charset="0"/>
                <a:ea typeface="Arial" pitchFamily="34" charset="-122"/>
                <a:cs typeface="SutonnyMJ" pitchFamily="2" charset="0"/>
              </a:rPr>
              <a:t>পাঠ্যবইয়ের সংশ্লিষ্ট অংশ (অধ্যায়-৪, পাঠ-১০) মনোযোগ দিয়ে পড়ে আসবে</a:t>
            </a:r>
            <a:endParaRPr lang="en-US" sz="36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  <a:p>
            <a:pPr marL="304800" indent="-304800">
              <a:spcAft>
                <a:spcPts val="1800"/>
              </a:spcAft>
              <a:buSzPct val="100000"/>
              <a:buFontTx/>
              <a:buChar char="▸"/>
            </a:pPr>
            <a:r>
              <a:rPr lang="en-US" sz="3600" dirty="0">
                <a:solidFill>
                  <a:srgbClr val="FFFF00"/>
                </a:solidFill>
                <a:latin typeface="SutonnyMJ" pitchFamily="2" charset="0"/>
                <a:ea typeface="Arial" pitchFamily="34" charset="-122"/>
                <a:cs typeface="SutonnyMJ" pitchFamily="2" charset="0"/>
              </a:rPr>
              <a:t>শিক্ষকের প্রতি শ্রদ্ধা প্রদর্শনের দুটি বাস্তব উদাহরণ লিখে আনবে</a:t>
            </a:r>
            <a:endParaRPr lang="en-US" sz="36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565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doors dir="vert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সকলকে শুভেচ্ছা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075" y="4886324"/>
            <a:ext cx="2857500" cy="204787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401" y="1625602"/>
            <a:ext cx="3309936" cy="50387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1" y="1600201"/>
            <a:ext cx="2847975" cy="5257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475" y="1625601"/>
            <a:ext cx="2867026" cy="3286126"/>
          </a:xfrm>
          <a:prstGeom prst="rect">
            <a:avLst/>
          </a:prstGeom>
        </p:spPr>
      </p:pic>
      <p:pic>
        <p:nvPicPr>
          <p:cNvPr id="8" name="Picture 7" descr="f92d687d11fbe71055f61fc20548aedd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79217" y="1806993"/>
            <a:ext cx="9503183" cy="450892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28700" b="1" spc="50" smtClean="0">
                <a:ln w="0">
                  <a:solidFill>
                    <a:schemeClr val="accent2">
                      <a:lumMod val="75000"/>
                    </a:schemeClr>
                  </a:solidFill>
                </a:ln>
                <a:solidFill>
                  <a:srgbClr val="92D05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ধন্যবাদ</a:t>
            </a:r>
            <a:endParaRPr lang="en-US" sz="28700" b="1" spc="50">
              <a:ln w="0">
                <a:solidFill>
                  <a:schemeClr val="accent2">
                    <a:lumMod val="75000"/>
                  </a:schemeClr>
                </a:solidFill>
              </a:ln>
              <a:solidFill>
                <a:srgbClr val="92D05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47250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doors dir="vert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pexels-pixabay-331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6094393" y="0"/>
            <a:ext cx="605313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0" dist="152400" dir="8100000" sx="105000" sy="105000" algn="tr" rotWithShape="0">
              <a:prstClr val="black">
                <a:alpha val="55000"/>
              </a:prstClr>
            </a:outerShdw>
          </a:effectLst>
          <a:scene3d>
            <a:camera prst="obliqueBottom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 flipH="1">
            <a:off x="6081512" y="-80183"/>
            <a:ext cx="9906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  <a:gs pos="100000">
                <a:schemeClr val="tx1">
                  <a:alpha val="30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7353BBD-4BAA-A37F-5629-CD977DAA9C57}"/>
              </a:ext>
            </a:extLst>
          </p:cNvPr>
          <p:cNvSpPr txBox="1"/>
          <p:nvPr/>
        </p:nvSpPr>
        <p:spPr>
          <a:xfrm>
            <a:off x="7612067" y="134922"/>
            <a:ext cx="3556820" cy="66678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733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3733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733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</a:t>
            </a:r>
            <a:endParaRPr lang="en-US" sz="3733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A7BE9DC-7381-C9FF-5007-6A71F03747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860" y="936630"/>
            <a:ext cx="1931234" cy="19312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B0F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97FF44B-79A3-9A15-3354-B171FAEDBCD7}"/>
              </a:ext>
            </a:extLst>
          </p:cNvPr>
          <p:cNvSpPr txBox="1"/>
          <p:nvPr/>
        </p:nvSpPr>
        <p:spPr>
          <a:xfrm>
            <a:off x="6427304" y="2847853"/>
            <a:ext cx="5632174" cy="2410981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267" b="1" smtClean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মো:আলাউদ্দিন </a:t>
            </a:r>
            <a:endParaRPr lang="en-US" sz="4267" b="1" dirty="0">
              <a:solidFill>
                <a:srgbClr val="0CAC04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সহকারী </a:t>
            </a:r>
            <a:r>
              <a:rPr lang="en-US" sz="3600" b="1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শিক্ষক</a:t>
            </a:r>
            <a:endParaRPr lang="en-US" sz="3600" b="1" dirty="0">
              <a:solidFill>
                <a:srgbClr val="002060"/>
              </a:solidFill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3600" b="1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শিয়ালীডা½v eûgyLx gva¨wgK we`¨vjq</a:t>
            </a:r>
            <a:endParaRPr lang="en-US" sz="3600" b="1" dirty="0">
              <a:solidFill>
                <a:srgbClr val="002060"/>
              </a:solidFill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3600" b="1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ewUqvNvUv,Lyjbv।</a:t>
            </a:r>
            <a:endParaRPr lang="en-US" sz="3600" b="1" dirty="0">
              <a:solidFill>
                <a:srgbClr val="00206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B13BBEB-34BA-D49A-5688-36B4ED03D37B}"/>
              </a:ext>
            </a:extLst>
          </p:cNvPr>
          <p:cNvSpPr txBox="1"/>
          <p:nvPr/>
        </p:nvSpPr>
        <p:spPr>
          <a:xfrm>
            <a:off x="147033" y="2523288"/>
            <a:ext cx="5475944" cy="1881231"/>
          </a:xfrm>
          <a:prstGeom prst="rect">
            <a:avLst/>
          </a:prstGeom>
          <a:noFill/>
          <a:ln>
            <a:noFill/>
          </a:ln>
          <a:effectLst>
            <a:softEdge rad="0"/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bn-BD" sz="8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r>
              <a:rPr lang="en-US" sz="8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0DB9B823-0A12-0ED0-26C6-11C6000FB9D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784" y="-53894"/>
            <a:ext cx="6094392" cy="555488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860" y="975570"/>
            <a:ext cx="2003423" cy="186275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738" y="5213791"/>
            <a:ext cx="926109" cy="576059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7704632" y="5299505"/>
            <a:ext cx="3104699" cy="50276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667" dirty="0">
                <a:solidFill>
                  <a:srgbClr val="FFFF00"/>
                </a:solidFill>
              </a:rPr>
              <a:t>শিক্ষক বাতয়ন আইডি লিংক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26402" y="5883538"/>
            <a:ext cx="438912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linkClick r:id="rId7"/>
              </a:rPr>
              <a:t>https://www.teachers.gov.bd/profile/sk336531alauddin</a:t>
            </a:r>
            <a:endParaRPr lang="en-US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346178" y="5064553"/>
            <a:ext cx="63892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7200" b="1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শিক্ষক-ছাত্র সম্পর্ক</a:t>
            </a:r>
            <a:endParaRPr lang="en-US" sz="72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1566" y="4224219"/>
            <a:ext cx="4273666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403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doors dir="vert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4D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75720" y="365760"/>
            <a:ext cx="27432" cy="6035040"/>
          </a:xfrm>
          <a:prstGeom prst="rect">
            <a:avLst/>
          </a:prstGeom>
          <a:solidFill>
            <a:srgbClr val="3EC6E0"/>
          </a:solidFill>
          <a:ln/>
        </p:spPr>
      </p:sp>
      <p:sp>
        <p:nvSpPr>
          <p:cNvPr id="3" name="Shape 1"/>
          <p:cNvSpPr/>
          <p:nvPr/>
        </p:nvSpPr>
        <p:spPr>
          <a:xfrm>
            <a:off x="11612880" y="365760"/>
            <a:ext cx="27432" cy="6035040"/>
          </a:xfrm>
          <a:prstGeom prst="rect">
            <a:avLst/>
          </a:prstGeom>
          <a:solidFill>
            <a:srgbClr val="8CC63F"/>
          </a:solidFill>
          <a:ln/>
        </p:spPr>
      </p:sp>
      <p:sp>
        <p:nvSpPr>
          <p:cNvPr id="4" name="Shape 2"/>
          <p:cNvSpPr/>
          <p:nvPr/>
        </p:nvSpPr>
        <p:spPr>
          <a:xfrm>
            <a:off x="10636758" y="-290322"/>
            <a:ext cx="854964" cy="854964"/>
          </a:xfrm>
          <a:prstGeom prst="ellipse">
            <a:avLst/>
          </a:prstGeom>
          <a:solidFill>
            <a:srgbClr val="FFE01B"/>
          </a:solidFill>
          <a:ln/>
        </p:spPr>
      </p:sp>
      <p:sp>
        <p:nvSpPr>
          <p:cNvPr id="5" name="Shape 3"/>
          <p:cNvSpPr/>
          <p:nvPr/>
        </p:nvSpPr>
        <p:spPr>
          <a:xfrm>
            <a:off x="11382908" y="253746"/>
            <a:ext cx="854964" cy="854964"/>
          </a:xfrm>
          <a:prstGeom prst="ellipse">
            <a:avLst/>
          </a:prstGeom>
          <a:solidFill>
            <a:srgbClr val="FFE01B"/>
          </a:solidFill>
          <a:ln/>
        </p:spPr>
      </p:sp>
      <p:sp>
        <p:nvSpPr>
          <p:cNvPr id="6" name="Shape 4"/>
          <p:cNvSpPr/>
          <p:nvPr/>
        </p:nvSpPr>
        <p:spPr>
          <a:xfrm>
            <a:off x="11103102" y="1139800"/>
            <a:ext cx="854964" cy="854964"/>
          </a:xfrm>
          <a:prstGeom prst="ellipse">
            <a:avLst/>
          </a:prstGeom>
          <a:solidFill>
            <a:srgbClr val="FFE01B"/>
          </a:solidFill>
          <a:ln/>
        </p:spPr>
      </p:sp>
      <p:sp>
        <p:nvSpPr>
          <p:cNvPr id="7" name="Shape 5"/>
          <p:cNvSpPr/>
          <p:nvPr/>
        </p:nvSpPr>
        <p:spPr>
          <a:xfrm>
            <a:off x="10170414" y="1139800"/>
            <a:ext cx="854964" cy="854964"/>
          </a:xfrm>
          <a:prstGeom prst="ellipse">
            <a:avLst/>
          </a:prstGeom>
          <a:solidFill>
            <a:srgbClr val="FFE01B"/>
          </a:solidFill>
          <a:ln/>
        </p:spPr>
      </p:sp>
      <p:sp>
        <p:nvSpPr>
          <p:cNvPr id="8" name="Shape 6"/>
          <p:cNvSpPr/>
          <p:nvPr/>
        </p:nvSpPr>
        <p:spPr>
          <a:xfrm>
            <a:off x="9890608" y="253746"/>
            <a:ext cx="854964" cy="854964"/>
          </a:xfrm>
          <a:prstGeom prst="ellipse">
            <a:avLst/>
          </a:prstGeom>
          <a:solidFill>
            <a:srgbClr val="FFE01B"/>
          </a:solidFill>
          <a:ln/>
        </p:spPr>
      </p:sp>
      <p:sp>
        <p:nvSpPr>
          <p:cNvPr id="9" name="Shape 7"/>
          <p:cNvSpPr/>
          <p:nvPr/>
        </p:nvSpPr>
        <p:spPr>
          <a:xfrm>
            <a:off x="10784434" y="634594"/>
            <a:ext cx="559613" cy="559613"/>
          </a:xfrm>
          <a:prstGeom prst="ellipse">
            <a:avLst/>
          </a:prstGeom>
          <a:solidFill>
            <a:srgbClr val="F2A31A"/>
          </a:solidFill>
          <a:ln/>
        </p:spPr>
      </p:sp>
      <p:sp>
        <p:nvSpPr>
          <p:cNvPr id="10" name="Shape 8"/>
          <p:cNvSpPr/>
          <p:nvPr/>
        </p:nvSpPr>
        <p:spPr>
          <a:xfrm>
            <a:off x="491490" y="4926330"/>
            <a:ext cx="754380" cy="754380"/>
          </a:xfrm>
          <a:prstGeom prst="ellipse">
            <a:avLst/>
          </a:prstGeom>
          <a:solidFill>
            <a:srgbClr val="FFE01B"/>
          </a:solidFill>
          <a:ln/>
        </p:spPr>
      </p:sp>
      <p:sp>
        <p:nvSpPr>
          <p:cNvPr id="11" name="Shape 9"/>
          <p:cNvSpPr/>
          <p:nvPr/>
        </p:nvSpPr>
        <p:spPr>
          <a:xfrm>
            <a:off x="1149858" y="5406390"/>
            <a:ext cx="754380" cy="754380"/>
          </a:xfrm>
          <a:prstGeom prst="ellipse">
            <a:avLst/>
          </a:prstGeom>
          <a:solidFill>
            <a:srgbClr val="FFE01B"/>
          </a:solidFill>
          <a:ln/>
        </p:spPr>
      </p:sp>
      <p:sp>
        <p:nvSpPr>
          <p:cNvPr id="12" name="Shape 10"/>
          <p:cNvSpPr/>
          <p:nvPr/>
        </p:nvSpPr>
        <p:spPr>
          <a:xfrm>
            <a:off x="902970" y="6188202"/>
            <a:ext cx="754380" cy="754380"/>
          </a:xfrm>
          <a:prstGeom prst="ellipse">
            <a:avLst/>
          </a:prstGeom>
          <a:solidFill>
            <a:srgbClr val="FFE01B"/>
          </a:solidFill>
          <a:ln/>
        </p:spPr>
      </p:sp>
      <p:sp>
        <p:nvSpPr>
          <p:cNvPr id="13" name="Shape 11"/>
          <p:cNvSpPr/>
          <p:nvPr/>
        </p:nvSpPr>
        <p:spPr>
          <a:xfrm>
            <a:off x="80010" y="6188202"/>
            <a:ext cx="754380" cy="754380"/>
          </a:xfrm>
          <a:prstGeom prst="ellipse">
            <a:avLst/>
          </a:prstGeom>
          <a:solidFill>
            <a:srgbClr val="FFE01B"/>
          </a:solidFill>
          <a:ln/>
        </p:spPr>
      </p:sp>
      <p:sp>
        <p:nvSpPr>
          <p:cNvPr id="14" name="Shape 12"/>
          <p:cNvSpPr/>
          <p:nvPr/>
        </p:nvSpPr>
        <p:spPr>
          <a:xfrm>
            <a:off x="-166878" y="5406390"/>
            <a:ext cx="754380" cy="754380"/>
          </a:xfrm>
          <a:prstGeom prst="ellipse">
            <a:avLst/>
          </a:prstGeom>
          <a:solidFill>
            <a:srgbClr val="FFE01B"/>
          </a:solidFill>
          <a:ln/>
        </p:spPr>
      </p:sp>
      <p:sp>
        <p:nvSpPr>
          <p:cNvPr id="15" name="Shape 13"/>
          <p:cNvSpPr/>
          <p:nvPr/>
        </p:nvSpPr>
        <p:spPr>
          <a:xfrm>
            <a:off x="621792" y="5742432"/>
            <a:ext cx="493776" cy="493776"/>
          </a:xfrm>
          <a:prstGeom prst="ellipse">
            <a:avLst/>
          </a:prstGeom>
          <a:solidFill>
            <a:srgbClr val="F2A31A"/>
          </a:solidFill>
          <a:ln/>
        </p:spPr>
      </p:sp>
      <p:sp>
        <p:nvSpPr>
          <p:cNvPr id="16" name="Shape 14"/>
          <p:cNvSpPr/>
          <p:nvPr/>
        </p:nvSpPr>
        <p:spPr>
          <a:xfrm>
            <a:off x="0" y="6537960"/>
            <a:ext cx="12188952" cy="320040"/>
          </a:xfrm>
          <a:prstGeom prst="rect">
            <a:avLst/>
          </a:prstGeom>
          <a:solidFill>
            <a:srgbClr val="8CC63F"/>
          </a:solidFill>
          <a:ln/>
        </p:spPr>
      </p:sp>
      <p:sp>
        <p:nvSpPr>
          <p:cNvPr id="17" name="Text 15"/>
          <p:cNvSpPr/>
          <p:nvPr/>
        </p:nvSpPr>
        <p:spPr>
          <a:xfrm>
            <a:off x="274320" y="6537960"/>
            <a:ext cx="11612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1B4D3E"/>
                </a:solidFill>
                <a:latin typeface="SutonnyMJ" pitchFamily="2" charset="0"/>
                <a:ea typeface="Arial" pitchFamily="34" charset="-122"/>
                <a:cs typeface="SutonnyMJ" pitchFamily="2" charset="0"/>
              </a:rPr>
              <a:t>আলাউদ্দিন, সহকারী শিক্ষক, শিয়ালীডাঙ্গা বহুমুখী মাধ্যমিক বিদ্যালয়, বটিয়াঘাটা, খুলনা।</a:t>
            </a:r>
            <a:endParaRPr lang="en-US" sz="1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548640" y="411480"/>
            <a:ext cx="8686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5400" b="1" dirty="0">
                <a:solidFill>
                  <a:srgbClr val="FFE01B"/>
                </a:solidFill>
                <a:latin typeface="SutonnyMJ" pitchFamily="2" charset="0"/>
                <a:ea typeface="Arial" pitchFamily="34" charset="-122"/>
                <a:cs typeface="SutonnyMJ" pitchFamily="2" charset="0"/>
              </a:rPr>
              <a:t>শিখনফল</a:t>
            </a:r>
            <a:endParaRPr lang="en-US" sz="54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594360" y="1234440"/>
            <a:ext cx="2377440" cy="45720"/>
          </a:xfrm>
          <a:prstGeom prst="rect">
            <a:avLst/>
          </a:prstGeom>
          <a:solidFill>
            <a:srgbClr val="3EC6E0"/>
          </a:solidFill>
          <a:ln/>
        </p:spPr>
      </p:sp>
      <p:sp>
        <p:nvSpPr>
          <p:cNvPr id="20" name="Text 18"/>
          <p:cNvSpPr/>
          <p:nvPr/>
        </p:nvSpPr>
        <p:spPr>
          <a:xfrm>
            <a:off x="640080" y="141732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i="1" dirty="0">
                <a:solidFill>
                  <a:srgbClr val="00B0F0"/>
                </a:solidFill>
                <a:latin typeface="SutonnyMJ" pitchFamily="2" charset="0"/>
                <a:ea typeface="Arial" pitchFamily="34" charset="-122"/>
                <a:cs typeface="SutonnyMJ" pitchFamily="2" charset="0"/>
              </a:rPr>
              <a:t>এই পাঠ শেষে শিক্ষার্থীরা </a:t>
            </a:r>
            <a:r>
              <a:rPr lang="en-US" sz="3600" i="1">
                <a:solidFill>
                  <a:srgbClr val="00B0F0"/>
                </a:solidFill>
                <a:latin typeface="SutonnyMJ" pitchFamily="2" charset="0"/>
                <a:ea typeface="Arial" pitchFamily="34" charset="-122"/>
                <a:cs typeface="SutonnyMJ" pitchFamily="2" charset="0"/>
              </a:rPr>
              <a:t>যা </a:t>
            </a:r>
            <a:r>
              <a:rPr lang="en-US" sz="3600" i="1" smtClean="0">
                <a:solidFill>
                  <a:srgbClr val="00B0F0"/>
                </a:solidFill>
                <a:latin typeface="SutonnyMJ" pitchFamily="2" charset="0"/>
                <a:ea typeface="Arial" pitchFamily="34" charset="-122"/>
                <a:cs typeface="SutonnyMJ" pitchFamily="2" charset="0"/>
              </a:rPr>
              <a:t>শিখবে :</a:t>
            </a:r>
            <a:endParaRPr lang="en-US" sz="3600" dirty="0">
              <a:solidFill>
                <a:srgbClr val="00B0F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522476" y="1965960"/>
            <a:ext cx="9966960" cy="457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04800" indent="-304800">
              <a:spcAft>
                <a:spcPts val="1800"/>
              </a:spcAft>
              <a:buSzPct val="100000"/>
              <a:buFontTx/>
              <a:buChar char="▸"/>
            </a:pPr>
            <a:r>
              <a:rPr lang="en-US" sz="3200" dirty="0">
                <a:solidFill>
                  <a:srgbClr val="92D050"/>
                </a:solidFill>
                <a:latin typeface="SutonnyMJ" pitchFamily="2" charset="0"/>
                <a:ea typeface="Arial" pitchFamily="34" charset="-122"/>
                <a:cs typeface="SutonnyMJ" pitchFamily="2" charset="0"/>
              </a:rPr>
              <a:t>শিক্ষক-ছাত্র সম্পর্কের গুরুত্ব ব্যাখ্যা করতে পারবে</a:t>
            </a:r>
            <a:endParaRPr lang="en-US" sz="3200" dirty="0">
              <a:solidFill>
                <a:srgbClr val="92D050"/>
              </a:solidFill>
              <a:latin typeface="SutonnyMJ" pitchFamily="2" charset="0"/>
              <a:cs typeface="SutonnyMJ" pitchFamily="2" charset="0"/>
            </a:endParaRPr>
          </a:p>
          <a:p>
            <a:pPr marL="304800" indent="-304800">
              <a:spcAft>
                <a:spcPts val="1800"/>
              </a:spcAft>
              <a:buSzPct val="100000"/>
              <a:buFontTx/>
              <a:buChar char="▸"/>
            </a:pPr>
            <a:r>
              <a:rPr lang="en-US" sz="3200" dirty="0">
                <a:solidFill>
                  <a:srgbClr val="92D050"/>
                </a:solidFill>
                <a:latin typeface="SutonnyMJ" pitchFamily="2" charset="0"/>
                <a:ea typeface="Arial" pitchFamily="34" charset="-122"/>
                <a:cs typeface="SutonnyMJ" pitchFamily="2" charset="0"/>
              </a:rPr>
              <a:t>ইসলামে শিক্ষকের মর্যাদা ও তাঁর প্রতি সম্মান প্রদর্শনের গুরুত্ব বলতে পারবে</a:t>
            </a:r>
            <a:endParaRPr lang="en-US" sz="3200" dirty="0">
              <a:solidFill>
                <a:srgbClr val="92D050"/>
              </a:solidFill>
              <a:latin typeface="SutonnyMJ" pitchFamily="2" charset="0"/>
              <a:cs typeface="SutonnyMJ" pitchFamily="2" charset="0"/>
            </a:endParaRPr>
          </a:p>
          <a:p>
            <a:pPr marL="304800" indent="-304800">
              <a:spcAft>
                <a:spcPts val="1800"/>
              </a:spcAft>
              <a:buSzPct val="100000"/>
              <a:buFontTx/>
              <a:buChar char="▸"/>
            </a:pPr>
            <a:r>
              <a:rPr lang="en-US" sz="3200" dirty="0">
                <a:solidFill>
                  <a:srgbClr val="92D050"/>
                </a:solidFill>
                <a:latin typeface="SutonnyMJ" pitchFamily="2" charset="0"/>
                <a:ea typeface="Arial" pitchFamily="34" charset="-122"/>
                <a:cs typeface="SutonnyMJ" pitchFamily="2" charset="0"/>
              </a:rPr>
              <a:t>শিক্ষকের প্রতি একজন ছাত্রের করণীয় ও দায়িত্ব বর্ণনা করতে পারবে</a:t>
            </a:r>
            <a:endParaRPr lang="en-US" sz="3200" dirty="0">
              <a:solidFill>
                <a:srgbClr val="92D050"/>
              </a:solidFill>
              <a:latin typeface="SutonnyMJ" pitchFamily="2" charset="0"/>
              <a:cs typeface="SutonnyMJ" pitchFamily="2" charset="0"/>
            </a:endParaRPr>
          </a:p>
          <a:p>
            <a:pPr marL="304800" indent="-304800">
              <a:spcAft>
                <a:spcPts val="1800"/>
              </a:spcAft>
              <a:buSzPct val="100000"/>
              <a:buFontTx/>
              <a:buChar char="▸"/>
            </a:pPr>
            <a:r>
              <a:rPr lang="en-US" sz="3200" dirty="0">
                <a:solidFill>
                  <a:srgbClr val="92D050"/>
                </a:solidFill>
                <a:latin typeface="SutonnyMJ" pitchFamily="2" charset="0"/>
                <a:ea typeface="Arial" pitchFamily="34" charset="-122"/>
                <a:cs typeface="SutonnyMJ" pitchFamily="2" charset="0"/>
              </a:rPr>
              <a:t>আদর্শ শিক্ষক-ছাত্র সম্পর্কের বৈশিষ্ট্যসমূহ চিহ্নিত করতে পারবে</a:t>
            </a:r>
            <a:endParaRPr lang="en-US" sz="3200" dirty="0">
              <a:solidFill>
                <a:srgbClr val="92D050"/>
              </a:solidFill>
              <a:latin typeface="SutonnyMJ" pitchFamily="2" charset="0"/>
              <a:cs typeface="SutonnyMJ" pitchFamily="2" charset="0"/>
            </a:endParaRPr>
          </a:p>
          <a:p>
            <a:pPr marL="304800" indent="-304800">
              <a:spcAft>
                <a:spcPts val="1800"/>
              </a:spcAft>
              <a:buSzPct val="100000"/>
              <a:buFontTx/>
              <a:buChar char="▸"/>
            </a:pPr>
            <a:r>
              <a:rPr lang="en-US" sz="3200" dirty="0">
                <a:solidFill>
                  <a:srgbClr val="92D050"/>
                </a:solidFill>
                <a:latin typeface="SutonnyMJ" pitchFamily="2" charset="0"/>
                <a:ea typeface="Arial" pitchFamily="34" charset="-122"/>
                <a:cs typeface="SutonnyMJ" pitchFamily="2" charset="0"/>
              </a:rPr>
              <a:t>জ্ঞান অর্জনের পথে শ্রদ্ধা ও ভালোবাসার বন্ধন কীভাবে গড়ে তুলতে হয় তা উপলব্ধি করতে পারবে</a:t>
            </a:r>
            <a:endParaRPr lang="en-US" sz="3200" dirty="0">
              <a:solidFill>
                <a:srgbClr val="92D050"/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65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doors dir="vert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0"/>
            <a:ext cx="12192000" cy="630936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0B4F6C"/>
          </a:solidFill>
          <a:ln/>
        </p:spPr>
      </p:sp>
      <p:pic>
        <p:nvPicPr>
          <p:cNvPr id="3" name="Image 0" descr="/home/claude/sikkhok/icon_teacher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93" y="698373"/>
            <a:ext cx="477774" cy="4777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9601200" cy="868680"/>
          </a:xfrm>
          <a:prstGeom prst="rect">
            <a:avLst/>
          </a:prstGeom>
          <a:solidFill>
            <a:srgbClr val="92D050"/>
          </a:solidFill>
          <a:ln/>
        </p:spPr>
        <p:txBody>
          <a:bodyPr wrap="square" lIns="0" tIns="0" rIns="0" bIns="0" rtlCol="0" anchor="ctr">
            <a:prstTxWarp prst="textPlain">
              <a:avLst/>
            </a:prstTxWarp>
          </a:bodyPr>
          <a:lstStyle/>
          <a:p>
            <a:pPr marL="0" indent="0">
              <a:buNone/>
            </a:pPr>
            <a:r>
              <a:rPr lang="en-US" sz="4400" dirty="0">
                <a:ln w="0"/>
                <a:solidFill>
                  <a:srgbClr val="7030A0"/>
                </a:solidFill>
                <a:effectLst>
                  <a:reflection blurRad="6350" stA="53000" endA="300" endPos="35500" dir="5400000" sy="-90000" algn="bl" rotWithShape="0"/>
                </a:effectLst>
                <a:latin typeface="SutonnyMJ" pitchFamily="2" charset="0"/>
                <a:ea typeface="Vrinda" pitchFamily="34" charset="-122"/>
                <a:cs typeface="SutonnyMJ" pitchFamily="2" charset="0"/>
              </a:rPr>
              <a:t>এই সম্পর্ক কেমন হওয়া উচিত?</a:t>
            </a:r>
            <a:endParaRPr lang="en-US" sz="4400" dirty="0">
              <a:ln w="0"/>
              <a:solidFill>
                <a:srgbClr val="7030A0"/>
              </a:solidFill>
              <a:effectLst>
                <a:reflection blurRad="6350" stA="53000" endA="300" endPos="35500" dir="5400000" sy="-90000" algn="bl" rotWithShape="0"/>
              </a:effectLst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548640" y="1496187"/>
            <a:ext cx="7370554" cy="4480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3600" b="1" smtClean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শিক্ষকঃ </a:t>
            </a:r>
          </a:p>
          <a:p>
            <a:pPr marL="0" indent="0" algn="l">
              <a:lnSpc>
                <a:spcPct val="125000"/>
              </a:lnSpc>
              <a:buNone/>
            </a:pPr>
            <a:r>
              <a:rPr lang="en-US" sz="3600" smtClean="0">
                <a:solidFill>
                  <a:srgbClr val="FFC0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জ্ঞান </a:t>
            </a:r>
            <a:r>
              <a:rPr lang="en-US" sz="3600" dirty="0">
                <a:solidFill>
                  <a:srgbClr val="FFC0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ও নৈতিকতার আলো বিতরণ করেন</a:t>
            </a:r>
            <a:r>
              <a:rPr lang="en-US" sz="3600">
                <a:solidFill>
                  <a:srgbClr val="FFC0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, </a:t>
            </a:r>
            <a:r>
              <a:rPr lang="en-US" sz="3600" smtClean="0">
                <a:solidFill>
                  <a:srgbClr val="FFC0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আর</a:t>
            </a:r>
          </a:p>
          <a:p>
            <a:pPr marL="0" indent="0" algn="l">
              <a:lnSpc>
                <a:spcPct val="125000"/>
              </a:lnSpc>
              <a:buNone/>
            </a:pPr>
            <a:r>
              <a:rPr lang="en-US" sz="3200" smtClean="0">
                <a:solidFill>
                  <a:srgbClr val="FFC0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 </a:t>
            </a:r>
            <a:r>
              <a:rPr lang="en-US" sz="3200" b="1" smtClean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ছাত্রঃ </a:t>
            </a:r>
            <a:r>
              <a:rPr lang="en-US" sz="2800" dirty="0">
                <a:solidFill>
                  <a:srgbClr val="FFFF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তা গ্রহণ করে নিজেকে যোগ্য মানুষ হিসেবে গড়ে তোলে।</a:t>
            </a:r>
            <a:endParaRPr lang="en-US" sz="28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  <a:p>
            <a:pPr marL="0" indent="0" algn="l">
              <a:lnSpc>
                <a:spcPct val="125000"/>
              </a:lnSpc>
              <a:buNone/>
            </a:pPr>
            <a:r>
              <a:rPr lang="en-US" sz="3200" smtClean="0">
                <a:solidFill>
                  <a:srgbClr val="FFFF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এই </a:t>
            </a:r>
            <a:r>
              <a:rPr lang="en-US" sz="3200" dirty="0">
                <a:solidFill>
                  <a:srgbClr val="FFFF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সম্পর্ক শুধু পাঠদান ও গ্রহণের মধ্যে সীমাবদ্ধ নয়; বরং পারস্পরিক শ্রদ্ধা, স্নেহ ও দায়িত্ববোধের এক সুন্দর বন্ধন।</a:t>
            </a:r>
            <a:endParaRPr lang="en-US" sz="32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  <a:p>
            <a:pPr marL="0" indent="0" algn="l">
              <a:lnSpc>
                <a:spcPct val="125000"/>
              </a:lnSpc>
              <a:buNone/>
            </a:pPr>
            <a:r>
              <a:rPr lang="en-US" sz="3200" smtClean="0">
                <a:solidFill>
                  <a:srgbClr val="FFFF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ইসলামে </a:t>
            </a:r>
            <a:r>
              <a:rPr lang="en-US" sz="3200" dirty="0">
                <a:solidFill>
                  <a:srgbClr val="FFFF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শিক্ষককে অত্যন্ত সম্মানের আসনে বসানো হয়েছে এবং জ্ঞান অন্বেষণকে ইবাদাত হিসেবে গণ্য করা হয়েছে।</a:t>
            </a:r>
            <a:endParaRPr lang="en-US" sz="32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7635240" y="1691640"/>
            <a:ext cx="3977640" cy="4480560"/>
          </a:xfrm>
          <a:prstGeom prst="roundRect">
            <a:avLst>
              <a:gd name="adj" fmla="val 3218"/>
            </a:avLst>
          </a:prstGeom>
          <a:solidFill>
            <a:srgbClr val="0B4F6C"/>
          </a:solidFill>
          <a:ln/>
        </p:spPr>
      </p:sp>
      <p:sp>
        <p:nvSpPr>
          <p:cNvPr id="7" name="Shape 4"/>
          <p:cNvSpPr/>
          <p:nvPr/>
        </p:nvSpPr>
        <p:spPr>
          <a:xfrm>
            <a:off x="8229600" y="2240280"/>
            <a:ext cx="1234440" cy="1234440"/>
          </a:xfrm>
          <a:prstGeom prst="ellipse">
            <a:avLst/>
          </a:prstGeom>
          <a:solidFill>
            <a:srgbClr val="FFC145"/>
          </a:solidFill>
          <a:ln/>
        </p:spPr>
      </p:sp>
      <p:pic>
        <p:nvPicPr>
          <p:cNvPr id="8" name="Image 1" descr="/home/claude/sikkhok/icon_teacher_0B4F6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7349" y="2518029"/>
            <a:ext cx="678942" cy="678942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9738360" y="2240280"/>
            <a:ext cx="1234440" cy="1234440"/>
          </a:xfrm>
          <a:prstGeom prst="ellipse">
            <a:avLst/>
          </a:prstGeom>
          <a:solidFill>
            <a:srgbClr val="5FA8D3"/>
          </a:solidFill>
          <a:ln/>
        </p:spPr>
      </p:sp>
      <p:pic>
        <p:nvPicPr>
          <p:cNvPr id="10" name="Image 2" descr="/home/claude/sikkhok/icon_usergrad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6109" y="2518029"/>
            <a:ext cx="678942" cy="67894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772400" y="3611880"/>
            <a:ext cx="1920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C145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শিক্ষক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Text 7"/>
          <p:cNvSpPr/>
          <p:nvPr/>
        </p:nvSpPr>
        <p:spPr>
          <a:xfrm>
            <a:off x="9281160" y="3611880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D3E9F5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ছাত্র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3" name="Shape 8"/>
          <p:cNvSpPr/>
          <p:nvPr/>
        </p:nvSpPr>
        <p:spPr>
          <a:xfrm>
            <a:off x="9648226" y="3566160"/>
            <a:ext cx="27432" cy="9144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4" name="Text 9"/>
          <p:cNvSpPr/>
          <p:nvPr/>
        </p:nvSpPr>
        <p:spPr>
          <a:xfrm>
            <a:off x="7818120" y="4800600"/>
            <a:ext cx="3657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800" i="1" dirty="0">
                <a:solidFill>
                  <a:srgbClr val="FFFF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শ্রদ্ধা ও স্নেহের বন্ধনে দুইয়ে মিলে গড়ে ওঠে জ্ঞানের সেতু</a:t>
            </a:r>
            <a:endParaRPr lang="en-US" sz="28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doors dir="vert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0"/>
            <a:ext cx="12192000" cy="633548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5FA8D3"/>
          </a:solidFill>
          <a:ln/>
        </p:spPr>
      </p:sp>
      <p:pic>
        <p:nvPicPr>
          <p:cNvPr id="3" name="Image 0" descr="/home/claude/sikkhok/icon_book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93" y="698373"/>
            <a:ext cx="477774" cy="4777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9601200" cy="868680"/>
          </a:xfrm>
          <a:prstGeom prst="rect">
            <a:avLst/>
          </a:prstGeom>
          <a:solidFill>
            <a:srgbClr val="7030A0"/>
          </a:solidFill>
          <a:ln/>
        </p:spPr>
        <p:txBody>
          <a:bodyPr wrap="square" lIns="0" tIns="0" rIns="0" bIns="0" rtlCol="0" anchor="ctr">
            <a:prstTxWarp prst="textChevronInverted">
              <a:avLst/>
            </a:prstTxWarp>
          </a:bodyPr>
          <a:lstStyle/>
          <a:p>
            <a:pPr marL="0" indent="0">
              <a:buNone/>
            </a:pPr>
            <a:r>
              <a:rPr lang="en-US" sz="6000" b="1" dirty="0">
                <a:ln w="12700">
                  <a:solidFill>
                    <a:srgbClr val="C00000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SutonnyMJ" pitchFamily="2" charset="0"/>
                <a:ea typeface="Vrinda" pitchFamily="34" charset="-122"/>
                <a:cs typeface="SutonnyMJ" pitchFamily="2" charset="0"/>
              </a:rPr>
              <a:t>কুরআনের আলোকে</a:t>
            </a:r>
            <a:endParaRPr lang="en-US" sz="6000" b="1" dirty="0">
              <a:ln w="12700">
                <a:solidFill>
                  <a:srgbClr val="C00000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365760" y="1946366"/>
            <a:ext cx="5257800" cy="4160520"/>
          </a:xfrm>
          <a:prstGeom prst="roundRect">
            <a:avLst>
              <a:gd name="adj" fmla="val 2637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0262E">
                <a:alpha val="18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960120" y="2103120"/>
            <a:ext cx="457200" cy="457200"/>
          </a:xfrm>
          <a:prstGeom prst="rect">
            <a:avLst/>
          </a:prstGeom>
          <a:solidFill>
            <a:srgbClr val="0B4F6C"/>
          </a:solidFill>
          <a:ln/>
        </p:spPr>
      </p:sp>
      <p:sp>
        <p:nvSpPr>
          <p:cNvPr id="7" name="Text 4"/>
          <p:cNvSpPr/>
          <p:nvPr/>
        </p:nvSpPr>
        <p:spPr>
          <a:xfrm>
            <a:off x="960120" y="21031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০১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600200" y="2084832"/>
            <a:ext cx="4023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0B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সূরা আল-কাহফ</a:t>
            </a:r>
            <a:endParaRPr lang="en-US" sz="40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680210" y="2587752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i="1" dirty="0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আয়াত ৬৬</a:t>
            </a:r>
            <a:endParaRPr lang="en-US" sz="32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960120" y="2971800"/>
            <a:ext cx="466344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3200" dirty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মূসা (আ.) খিজির (আ.)-কে অত্যন্ত বিনয়ের সাথে বলেছিলেন, আমি কি আপনার অনুসরণ করব এই শর্তে যে আপনি আমাকে শেখানো সঠিক জ্ঞান আমায় শিক্ষা দেবেন?</a:t>
            </a:r>
            <a:endParaRPr lang="en-US" sz="32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6187712" y="1920240"/>
            <a:ext cx="5257800" cy="4186646"/>
          </a:xfrm>
          <a:prstGeom prst="roundRect">
            <a:avLst>
              <a:gd name="adj" fmla="val 2637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0262E">
                <a:alpha val="18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6583680" y="2103120"/>
            <a:ext cx="457200" cy="457200"/>
          </a:xfrm>
          <a:prstGeom prst="rect">
            <a:avLst/>
          </a:prstGeom>
          <a:solidFill>
            <a:srgbClr val="5FA8D3"/>
          </a:solidFill>
          <a:ln/>
        </p:spPr>
      </p:sp>
      <p:sp>
        <p:nvSpPr>
          <p:cNvPr id="13" name="Text 10"/>
          <p:cNvSpPr/>
          <p:nvPr/>
        </p:nvSpPr>
        <p:spPr>
          <a:xfrm>
            <a:off x="6583680" y="21031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০২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7223760" y="2084832"/>
            <a:ext cx="4023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0B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সূরা ত্ব-হা</a:t>
            </a:r>
            <a:endParaRPr lang="en-US" sz="40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7223760" y="2596896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i="1" dirty="0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আয়াত ১১৪</a:t>
            </a:r>
            <a:endParaRPr lang="en-US" sz="32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6583680" y="2971800"/>
            <a:ext cx="466344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3200" dirty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আল্লাহ তাআলা নবিজিকে (সা.) শিখিয়েছেন এই দোয়া করতে, হে আমার প্রতিপালক, আমার জ্ঞান বৃদ্ধি করে দিন—যা শেখার প্রতি আগ্রহ ও বিনয়ের শিক্ষা দেয়।</a:t>
            </a:r>
            <a:endParaRPr lang="en-US" sz="32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doors dir="vert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4F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5FA8D3"/>
          </a:solidFill>
          <a:ln/>
        </p:spPr>
      </p:sp>
      <p:pic>
        <p:nvPicPr>
          <p:cNvPr id="3" name="Image 0" descr="/home/claude/sikkhok/icon_book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93" y="698373"/>
            <a:ext cx="477774" cy="4777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9601200" cy="868680"/>
          </a:xfrm>
          <a:prstGeom prst="rect">
            <a:avLst/>
          </a:prstGeom>
          <a:solidFill>
            <a:srgbClr val="FFFF00"/>
          </a:solidFill>
          <a:ln/>
        </p:spPr>
        <p:txBody>
          <a:bodyPr wrap="square" lIns="0" tIns="0" rIns="0" bIns="0" rtlCol="0" anchor="ctr">
            <a:prstTxWarp prst="textChevron">
              <a:avLst/>
            </a:prstTxWarp>
          </a:bodyPr>
          <a:lstStyle/>
          <a:p>
            <a:pPr marL="0" indent="0">
              <a:buNone/>
            </a:pPr>
            <a:r>
              <a:rPr lang="en-US" sz="48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SutonnyMJ" pitchFamily="2" charset="0"/>
                <a:ea typeface="Vrinda" pitchFamily="34" charset="-122"/>
                <a:cs typeface="SutonnyMJ" pitchFamily="2" charset="0"/>
              </a:rPr>
              <a:t>হাদিসের আলোকে</a:t>
            </a:r>
            <a:endParaRPr lang="en-US" sz="4800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00B0F0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1371600" y="1965960"/>
            <a:ext cx="9418320" cy="1874520"/>
          </a:xfrm>
          <a:prstGeom prst="roundRect">
            <a:avLst>
              <a:gd name="adj" fmla="val 5854"/>
            </a:avLst>
          </a:prstGeom>
          <a:solidFill>
            <a:srgbClr val="FFFFFF"/>
          </a:solidFill>
          <a:ln/>
        </p:spPr>
      </p:sp>
      <p:sp>
        <p:nvSpPr>
          <p:cNvPr id="6" name="Text 3"/>
          <p:cNvSpPr/>
          <p:nvPr/>
        </p:nvSpPr>
        <p:spPr>
          <a:xfrm>
            <a:off x="1737360" y="2194560"/>
            <a:ext cx="868680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3200" dirty="0">
                <a:solidFill>
                  <a:srgbClr val="FF00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রাসূলুল্লাহ (সা.) বলেছেন, আমাকে শিক্ষক হিসেবে প্রেরণ করা হয়েছে। এই বাণী শিক্ষকতা পেশার মহান মর্যাদা ও গুরুত্ব সুস্পষ্টভাবে তুলে ধরে।</a:t>
            </a:r>
            <a:endParaRPr lang="en-US" sz="32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1371600" y="4160520"/>
            <a:ext cx="9418320" cy="1874520"/>
          </a:xfrm>
          <a:prstGeom prst="roundRect">
            <a:avLst>
              <a:gd name="adj" fmla="val 5854"/>
            </a:avLst>
          </a:prstGeom>
          <a:solidFill>
            <a:srgbClr val="5FA8D3"/>
          </a:solidFill>
          <a:ln/>
        </p:spPr>
      </p:sp>
      <p:sp>
        <p:nvSpPr>
          <p:cNvPr id="8" name="Text 5"/>
          <p:cNvSpPr/>
          <p:nvPr/>
        </p:nvSpPr>
        <p:spPr>
          <a:xfrm>
            <a:off x="1737360" y="4389120"/>
            <a:ext cx="868680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3200" dirty="0">
                <a:solidFill>
                  <a:srgbClr val="C000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তিনি আরও বলেছেন, যে ব্যক্তি জ্ঞান অন্বেষণের পথে চলে, আল্লাহ তার জন্য জান্নাতের পথ সহজ করে দেন—এভাবে শিক্ষার্থীর মর্যাদাও তুলে ধরা হয়েছে।</a:t>
            </a:r>
            <a:endParaRPr lang="en-US" sz="3200" dirty="0">
              <a:solidFill>
                <a:srgbClr val="C00000"/>
              </a:solidFill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doors dir="vert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FFC145"/>
          </a:solidFill>
          <a:ln/>
        </p:spPr>
      </p:sp>
      <p:pic>
        <p:nvPicPr>
          <p:cNvPr id="3" name="Image 0" descr="/home/claude/sikkhok/icon_usergrad_0B4F6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93" y="698373"/>
            <a:ext cx="477774" cy="4777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12773" y="502920"/>
            <a:ext cx="8686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prstTxWarp prst="textPlain">
              <a:avLst/>
            </a:prstTxWarp>
          </a:bodyPr>
          <a:lstStyle/>
          <a:p>
            <a:pPr marL="0" indent="0">
              <a:buNone/>
            </a:pPr>
            <a:r>
              <a:rPr lang="en-US" sz="8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SutonnyMJ" pitchFamily="2" charset="0"/>
                <a:ea typeface="Vrinda" pitchFamily="34" charset="-122"/>
                <a:cs typeface="SutonnyMJ" pitchFamily="2" charset="0"/>
              </a:rPr>
              <a:t>ছাত্রের করণীয়</a:t>
            </a:r>
            <a:endParaRPr lang="en-US" sz="80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40080" y="1874520"/>
            <a:ext cx="507492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88900" dist="38100" dir="5400000" algn="bl" rotWithShape="0">
              <a:srgbClr val="10262E">
                <a:alpha val="15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914400" y="2258568"/>
            <a:ext cx="1188720" cy="1188720"/>
          </a:xfrm>
          <a:prstGeom prst="ellipse">
            <a:avLst/>
          </a:prstGeom>
          <a:solidFill>
            <a:srgbClr val="0B4F6C"/>
          </a:solidFill>
          <a:ln/>
        </p:spPr>
      </p:sp>
      <p:pic>
        <p:nvPicPr>
          <p:cNvPr id="7" name="Image 1" descr="/home/claude/sikkhok/icon_heart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1862" y="2526030"/>
            <a:ext cx="653796" cy="65379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331720" y="214884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10262E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শ্রদ্ধা প্রদর্শন</a:t>
            </a:r>
            <a:endParaRPr lang="en-US" sz="40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2331720" y="2697480"/>
            <a:ext cx="31546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3200" dirty="0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শিক্ষকের প্রতি সম্মান ও বিনয় বজায় রাখা</a:t>
            </a:r>
            <a:endParaRPr lang="en-US" sz="32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Shape 6"/>
          <p:cNvSpPr/>
          <p:nvPr/>
        </p:nvSpPr>
        <p:spPr>
          <a:xfrm>
            <a:off x="6172200" y="1874520"/>
            <a:ext cx="507492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88900" dist="38100" dir="5400000" algn="bl" rotWithShape="0">
              <a:srgbClr val="10262E">
                <a:alpha val="15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6446520" y="2258568"/>
            <a:ext cx="1188720" cy="1188720"/>
          </a:xfrm>
          <a:prstGeom prst="ellipse">
            <a:avLst/>
          </a:prstGeom>
          <a:solidFill>
            <a:srgbClr val="5FA8D3"/>
          </a:solidFill>
          <a:ln/>
        </p:spPr>
      </p:sp>
      <p:pic>
        <p:nvPicPr>
          <p:cNvPr id="12" name="Image 2" descr="/home/claude/sikkhok/icon_comments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3982" y="2526030"/>
            <a:ext cx="653796" cy="653796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863840" y="214884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10262E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মনোযোগ সহকারে শোনা</a:t>
            </a:r>
            <a:endParaRPr lang="en-US" sz="40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7863840" y="2697480"/>
            <a:ext cx="31546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3200" dirty="0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পাঠদানের সময় একাগ্রচিত্তে শোনা ও বোঝা</a:t>
            </a:r>
            <a:endParaRPr lang="en-US" sz="32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Shape 10"/>
          <p:cNvSpPr/>
          <p:nvPr/>
        </p:nvSpPr>
        <p:spPr>
          <a:xfrm>
            <a:off x="640080" y="4206240"/>
            <a:ext cx="507492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88900" dist="38100" dir="5400000" algn="bl" rotWithShape="0">
              <a:srgbClr val="10262E">
                <a:alpha val="15000"/>
              </a:srgbClr>
            </a:outerShdw>
          </a:effectLst>
        </p:spPr>
      </p:sp>
      <p:sp>
        <p:nvSpPr>
          <p:cNvPr id="16" name="Shape 11"/>
          <p:cNvSpPr/>
          <p:nvPr/>
        </p:nvSpPr>
        <p:spPr>
          <a:xfrm>
            <a:off x="914400" y="4590288"/>
            <a:ext cx="1188720" cy="1188720"/>
          </a:xfrm>
          <a:prstGeom prst="ellipse">
            <a:avLst/>
          </a:prstGeom>
          <a:solidFill>
            <a:srgbClr val="FFC145"/>
          </a:solidFill>
          <a:ln/>
        </p:spPr>
      </p:sp>
      <p:pic>
        <p:nvPicPr>
          <p:cNvPr id="17" name="Image 3" descr="/home/claude/sikkhok/icon_helping_0B4F6C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1862" y="4857750"/>
            <a:ext cx="653796" cy="653796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2331720" y="448056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10262E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আদব ও নম্রতা</a:t>
            </a:r>
            <a:endParaRPr lang="en-US" sz="40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9" name="Text 13"/>
          <p:cNvSpPr/>
          <p:nvPr/>
        </p:nvSpPr>
        <p:spPr>
          <a:xfrm>
            <a:off x="2331720" y="5029200"/>
            <a:ext cx="31546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3200" dirty="0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কথাবার্তা ও আচরণে ভদ্রতা বজায় রাখা</a:t>
            </a:r>
            <a:endParaRPr lang="en-US" sz="32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0" name="Shape 14"/>
          <p:cNvSpPr/>
          <p:nvPr/>
        </p:nvSpPr>
        <p:spPr>
          <a:xfrm>
            <a:off x="6172200" y="4206240"/>
            <a:ext cx="507492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88900" dist="38100" dir="5400000" algn="bl" rotWithShape="0">
              <a:srgbClr val="10262E">
                <a:alpha val="15000"/>
              </a:srgbClr>
            </a:outerShdw>
          </a:effectLst>
        </p:spPr>
      </p:sp>
      <p:sp>
        <p:nvSpPr>
          <p:cNvPr id="21" name="Shape 15"/>
          <p:cNvSpPr/>
          <p:nvPr/>
        </p:nvSpPr>
        <p:spPr>
          <a:xfrm>
            <a:off x="6446520" y="4590288"/>
            <a:ext cx="1188720" cy="1188720"/>
          </a:xfrm>
          <a:prstGeom prst="ellipse">
            <a:avLst/>
          </a:prstGeom>
          <a:solidFill>
            <a:srgbClr val="0B4F6C"/>
          </a:solidFill>
          <a:ln/>
        </p:spPr>
      </p:sp>
      <p:pic>
        <p:nvPicPr>
          <p:cNvPr id="22" name="Image 4" descr="/home/claude/sikkhok/icon_bookreader_FFFFFF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13982" y="4857750"/>
            <a:ext cx="653796" cy="653796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7863840" y="448056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10262E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নিয়মিত অধ্যয়ন</a:t>
            </a:r>
            <a:endParaRPr lang="en-US" sz="40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4" name="Text 17"/>
          <p:cNvSpPr/>
          <p:nvPr/>
        </p:nvSpPr>
        <p:spPr>
          <a:xfrm>
            <a:off x="7863840" y="5029200"/>
            <a:ext cx="31546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3200" dirty="0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শেখা বিষয় চর্চা ও অনুশীলন করা</a:t>
            </a:r>
            <a:endParaRPr lang="en-US" sz="32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doors dir="vert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0" y="0"/>
            <a:ext cx="12192000" cy="635508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0B4F6C"/>
          </a:solidFill>
          <a:ln/>
        </p:spPr>
      </p:sp>
      <p:pic>
        <p:nvPicPr>
          <p:cNvPr id="3" name="Image 0" descr="/home/claude/sikkhok/icon_teacher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93" y="698373"/>
            <a:ext cx="477774" cy="4777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8686800" cy="868680"/>
          </a:xfrm>
          <a:prstGeom prst="rect">
            <a:avLst/>
          </a:prstGeom>
          <a:solidFill>
            <a:srgbClr val="7030A0"/>
          </a:solidFill>
          <a:ln/>
        </p:spPr>
        <p:txBody>
          <a:bodyPr wrap="square" lIns="0" tIns="0" rIns="0" bIns="0" rtlCol="0" anchor="ctr">
            <a:prstTxWarp prst="textChevron">
              <a:avLst/>
            </a:prstTxWarp>
          </a:bodyPr>
          <a:lstStyle/>
          <a:p>
            <a:pPr marL="0" indent="0">
              <a:buNone/>
            </a:pPr>
            <a:r>
              <a:rPr lang="en-US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SutonnyMJ" pitchFamily="2" charset="0"/>
                <a:ea typeface="Vrinda" pitchFamily="34" charset="-122"/>
                <a:cs typeface="SutonnyMJ" pitchFamily="2" charset="0"/>
              </a:rPr>
              <a:t>শিক্ষকের করণীয়</a:t>
            </a:r>
            <a:endParaRPr lang="en-US" sz="5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40080" y="1874520"/>
            <a:ext cx="10881360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0262E">
                <a:alpha val="13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914400" y="2066544"/>
            <a:ext cx="640080" cy="640080"/>
          </a:xfrm>
          <a:prstGeom prst="ellipse">
            <a:avLst/>
          </a:prstGeom>
          <a:solidFill>
            <a:srgbClr val="0B4F6C"/>
          </a:solidFill>
          <a:ln/>
        </p:spPr>
      </p:sp>
      <p:pic>
        <p:nvPicPr>
          <p:cNvPr id="7" name="Image 1" descr="/home/claude/sikkhok/icon_check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418" y="2210562"/>
            <a:ext cx="352044" cy="35204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828800" y="1947672"/>
            <a:ext cx="32918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স্নেহপূর্ণ ও ধৈর্যশীল</a:t>
            </a:r>
            <a:endParaRPr lang="en-US" sz="32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Shape 5"/>
          <p:cNvSpPr/>
          <p:nvPr/>
        </p:nvSpPr>
        <p:spPr>
          <a:xfrm>
            <a:off x="5257800" y="2057400"/>
            <a:ext cx="18288" cy="658368"/>
          </a:xfrm>
          <a:prstGeom prst="rect">
            <a:avLst/>
          </a:prstGeom>
          <a:solidFill>
            <a:srgbClr val="DCEAF2"/>
          </a:solidFill>
          <a:ln/>
        </p:spPr>
      </p:sp>
      <p:sp>
        <p:nvSpPr>
          <p:cNvPr id="10" name="Text 6"/>
          <p:cNvSpPr/>
          <p:nvPr/>
        </p:nvSpPr>
        <p:spPr>
          <a:xfrm>
            <a:off x="5532120" y="1947672"/>
            <a:ext cx="58064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শিক্ষার্থীদের সাথে কোমল ও সহনশীল আচরণ করা</a:t>
            </a:r>
            <a:endParaRPr lang="en-US" sz="28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1" name="Shape 7"/>
          <p:cNvSpPr/>
          <p:nvPr/>
        </p:nvSpPr>
        <p:spPr>
          <a:xfrm>
            <a:off x="640080" y="3026664"/>
            <a:ext cx="10881360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0262E">
                <a:alpha val="13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914400" y="3218688"/>
            <a:ext cx="640080" cy="640080"/>
          </a:xfrm>
          <a:prstGeom prst="ellipse">
            <a:avLst/>
          </a:prstGeom>
          <a:solidFill>
            <a:srgbClr val="0B4F6C"/>
          </a:solidFill>
          <a:ln/>
        </p:spPr>
      </p:sp>
      <p:pic>
        <p:nvPicPr>
          <p:cNvPr id="13" name="Image 2" descr="/home/claude/sikkhok/icon_check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418" y="3362706"/>
            <a:ext cx="352044" cy="352044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828800" y="3099816"/>
            <a:ext cx="32918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ন্যায্য মূল্যায়ন</a:t>
            </a:r>
            <a:endParaRPr lang="en-US" sz="32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Shape 10"/>
          <p:cNvSpPr/>
          <p:nvPr/>
        </p:nvSpPr>
        <p:spPr>
          <a:xfrm>
            <a:off x="5257800" y="3209544"/>
            <a:ext cx="18288" cy="658368"/>
          </a:xfrm>
          <a:prstGeom prst="rect">
            <a:avLst/>
          </a:prstGeom>
          <a:solidFill>
            <a:srgbClr val="DCEAF2"/>
          </a:solidFill>
          <a:ln/>
        </p:spPr>
      </p:sp>
      <p:sp>
        <p:nvSpPr>
          <p:cNvPr id="16" name="Text 11"/>
          <p:cNvSpPr/>
          <p:nvPr/>
        </p:nvSpPr>
        <p:spPr>
          <a:xfrm>
            <a:off x="5532120" y="3099816"/>
            <a:ext cx="58064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সকল শিক্ষার্থীকে নিরপেক্ষভাবে বিচার করা</a:t>
            </a:r>
            <a:endParaRPr lang="en-US" sz="28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7" name="Shape 12"/>
          <p:cNvSpPr/>
          <p:nvPr/>
        </p:nvSpPr>
        <p:spPr>
          <a:xfrm>
            <a:off x="640080" y="4178808"/>
            <a:ext cx="10881360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0262E">
                <a:alpha val="13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914400" y="4370832"/>
            <a:ext cx="640080" cy="640080"/>
          </a:xfrm>
          <a:prstGeom prst="ellipse">
            <a:avLst/>
          </a:prstGeom>
          <a:solidFill>
            <a:srgbClr val="0B4F6C"/>
          </a:solidFill>
          <a:ln/>
        </p:spPr>
      </p:sp>
      <p:pic>
        <p:nvPicPr>
          <p:cNvPr id="19" name="Image 3" descr="/home/claude/sikkhok/icon_check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418" y="4514850"/>
            <a:ext cx="352044" cy="35204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828800" y="4251960"/>
            <a:ext cx="32918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উত্তম আদর্শ উপস্থাপন</a:t>
            </a:r>
            <a:endParaRPr lang="en-US" sz="32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1" name="Shape 15"/>
          <p:cNvSpPr/>
          <p:nvPr/>
        </p:nvSpPr>
        <p:spPr>
          <a:xfrm>
            <a:off x="5257800" y="4361688"/>
            <a:ext cx="18288" cy="658368"/>
          </a:xfrm>
          <a:prstGeom prst="rect">
            <a:avLst/>
          </a:prstGeom>
          <a:solidFill>
            <a:srgbClr val="DCEAF2"/>
          </a:solidFill>
          <a:ln/>
        </p:spPr>
      </p:sp>
      <p:sp>
        <p:nvSpPr>
          <p:cNvPr id="22" name="Text 16"/>
          <p:cNvSpPr/>
          <p:nvPr/>
        </p:nvSpPr>
        <p:spPr>
          <a:xfrm>
            <a:off x="5532120" y="4251960"/>
            <a:ext cx="58064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নিজের আচরণে অনুকরণীয় দৃষ্টান্ত স্থাপন করা</a:t>
            </a:r>
            <a:endParaRPr lang="en-US" sz="28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3" name="Shape 17"/>
          <p:cNvSpPr/>
          <p:nvPr/>
        </p:nvSpPr>
        <p:spPr>
          <a:xfrm>
            <a:off x="640080" y="5330952"/>
            <a:ext cx="10881360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0262E">
                <a:alpha val="13000"/>
              </a:srgbClr>
            </a:outerShdw>
          </a:effectLst>
        </p:spPr>
      </p:sp>
      <p:sp>
        <p:nvSpPr>
          <p:cNvPr id="24" name="Shape 18"/>
          <p:cNvSpPr/>
          <p:nvPr/>
        </p:nvSpPr>
        <p:spPr>
          <a:xfrm>
            <a:off x="914400" y="5522976"/>
            <a:ext cx="640080" cy="640080"/>
          </a:xfrm>
          <a:prstGeom prst="ellipse">
            <a:avLst/>
          </a:prstGeom>
          <a:solidFill>
            <a:srgbClr val="0B4F6C"/>
          </a:solidFill>
          <a:ln/>
        </p:spPr>
      </p:sp>
      <p:pic>
        <p:nvPicPr>
          <p:cNvPr id="25" name="Image 4" descr="/home/claude/sikkhok/icon_check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418" y="5666994"/>
            <a:ext cx="352044" cy="352044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1828800" y="5404104"/>
            <a:ext cx="32918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সমস্যা বোঝা ও সমাধান</a:t>
            </a:r>
            <a:endParaRPr lang="en-US" sz="32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7" name="Shape 20"/>
          <p:cNvSpPr/>
          <p:nvPr/>
        </p:nvSpPr>
        <p:spPr>
          <a:xfrm>
            <a:off x="5257800" y="5513832"/>
            <a:ext cx="18288" cy="658368"/>
          </a:xfrm>
          <a:prstGeom prst="rect">
            <a:avLst/>
          </a:prstGeom>
          <a:solidFill>
            <a:srgbClr val="DCEAF2"/>
          </a:solidFill>
          <a:ln/>
        </p:spPr>
      </p:sp>
      <p:sp>
        <p:nvSpPr>
          <p:cNvPr id="28" name="Text 21"/>
          <p:cNvSpPr/>
          <p:nvPr/>
        </p:nvSpPr>
        <p:spPr>
          <a:xfrm>
            <a:off x="5532120" y="5404104"/>
            <a:ext cx="58064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শিক্ষার্থীর কষ্ট বুঝে সহায়তার হাত বাড়ানো</a:t>
            </a:r>
            <a:endParaRPr lang="en-US" sz="28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doors dir="vert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4" grpId="0" animBg="1"/>
      <p:bldP spid="16" grpId="0" animBg="1"/>
      <p:bldP spid="20" grpId="0" animBg="1"/>
      <p:bldP spid="22" grpId="0" animBg="1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4F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1645920"/>
            <a:ext cx="3657600" cy="3657600"/>
          </a:xfrm>
          <a:prstGeom prst="ellipse">
            <a:avLst/>
          </a:prstGeom>
          <a:solidFill>
            <a:srgbClr val="5FA8D3">
              <a:alpha val="5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058400" y="4572000"/>
            <a:ext cx="3474720" cy="3474720"/>
          </a:xfrm>
          <a:prstGeom prst="ellipse">
            <a:avLst/>
          </a:prstGeom>
          <a:solidFill>
            <a:srgbClr val="FFC145">
              <a:alpha val="35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5349240" y="777240"/>
            <a:ext cx="1371600" cy="1371600"/>
          </a:xfrm>
          <a:prstGeom prst="ellipse">
            <a:avLst/>
          </a:prstGeom>
          <a:solidFill>
            <a:srgbClr val="FFC145"/>
          </a:solidFill>
          <a:ln/>
        </p:spPr>
      </p:sp>
      <p:pic>
        <p:nvPicPr>
          <p:cNvPr id="5" name="Image 0" descr="/home/claude/sikkhok/icon_check_0B4F6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7850" y="1085850"/>
            <a:ext cx="754380" cy="7543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2331720"/>
            <a:ext cx="11247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FFFF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শিক্ষণীয় বিষয়</a:t>
            </a:r>
            <a:endParaRPr lang="en-US" sz="60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371600" y="3291840"/>
            <a:ext cx="94183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3600" b="1" dirty="0">
                <a:solidFill>
                  <a:srgbClr val="FFFF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শিক্ষক-ছাত্রের সম্পর্ক পারস্পরিক শ্রদ্ধা ও ভালোবাসার এক পবিত্র বন্ধন। </a:t>
            </a:r>
            <a:r>
              <a:rPr lang="en-US" sz="3600" dirty="0">
                <a:solidFill>
                  <a:srgbClr val="FFFF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উভয়ে নিজ নিজ দায়িত্ব যথাযথভাবে পালন করলে জ্ঞানার্জনের এই সুন্দর সম্পর্ক আরও ফলপ্রসূ ও বরকতময় হয়ে ওঠে।</a:t>
            </a:r>
            <a:endParaRPr lang="en-US" sz="36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1371600" y="5880651"/>
            <a:ext cx="10091529" cy="45719"/>
          </a:xfrm>
          <a:prstGeom prst="rect">
            <a:avLst/>
          </a:prstGeom>
          <a:solidFill>
            <a:srgbClr val="FFC145"/>
          </a:solidFill>
          <a:ln/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doors dir="vert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75</TotalTime>
  <Words>503</Words>
  <Application>Microsoft Office PowerPoint</Application>
  <PresentationFormat>Widescreen</PresentationFormat>
  <Paragraphs>85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Arial</vt:lpstr>
      <vt:lpstr>Calibri</vt:lpstr>
      <vt:lpstr>Calibri Light</vt:lpstr>
      <vt:lpstr>Nikosh</vt:lpstr>
      <vt:lpstr>NikoshBAN</vt:lpstr>
      <vt:lpstr>SutonnyMJ</vt:lpstr>
      <vt:lpstr>Vrinda</vt:lpstr>
      <vt:lpstr>Retrospect</vt:lpstr>
      <vt:lpstr>8_Office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সকলকে শুভেচ্ছা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Microsoft account</cp:lastModifiedBy>
  <cp:revision>37</cp:revision>
  <dcterms:created xsi:type="dcterms:W3CDTF">2026-08-05T11:31:13Z</dcterms:created>
  <dcterms:modified xsi:type="dcterms:W3CDTF">2026-08-07T03:04:01Z</dcterms:modified>
</cp:coreProperties>
</file>