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85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MB1IEEbxXPUHxRwU0KJNAQ" hashData="6r4HsaxSEMgooOLNN7TIs7ejWQk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3.png"/><Relationship Id="rId10" Type="http://schemas.openxmlformats.org/officeDocument/2006/relationships/image" Target="../media/image53.png"/><Relationship Id="rId4" Type="http://schemas.openxmlformats.org/officeDocument/2006/relationships/image" Target="../media/image12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5.png"/><Relationship Id="rId7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60.png"/><Relationship Id="rId5" Type="http://schemas.openxmlformats.org/officeDocument/2006/relationships/image" Target="../media/image3.png"/><Relationship Id="rId10" Type="http://schemas.openxmlformats.org/officeDocument/2006/relationships/image" Target="../media/image59.png"/><Relationship Id="rId4" Type="http://schemas.openxmlformats.org/officeDocument/2006/relationships/image" Target="../media/image12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3.png"/><Relationship Id="rId10" Type="http://schemas.openxmlformats.org/officeDocument/2006/relationships/image" Target="../media/image82.png"/><Relationship Id="rId4" Type="http://schemas.openxmlformats.org/officeDocument/2006/relationships/image" Target="../media/image12.png"/><Relationship Id="rId9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8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1.png"/><Relationship Id="rId7" Type="http://schemas.openxmlformats.org/officeDocument/2006/relationships/image" Target="../media/image93.png"/><Relationship Id="rId12" Type="http://schemas.openxmlformats.org/officeDocument/2006/relationships/image" Target="../media/image9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6.png"/><Relationship Id="rId5" Type="http://schemas.openxmlformats.org/officeDocument/2006/relationships/image" Target="../media/image3.png"/><Relationship Id="rId10" Type="http://schemas.openxmlformats.org/officeDocument/2006/relationships/image" Target="../media/image95.png"/><Relationship Id="rId4" Type="http://schemas.openxmlformats.org/officeDocument/2006/relationships/image" Target="../media/image12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10" Type="http://schemas.openxmlformats.org/officeDocument/2006/relationships/image" Target="../media/image36.png"/><Relationship Id="rId4" Type="http://schemas.openxmlformats.org/officeDocument/2006/relationships/image" Target="../media/image12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49" y="840134"/>
            <a:ext cx="10538753" cy="49872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94009" y="2268884"/>
            <a:ext cx="8108605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EF08A"/>
                </a:solidFill>
                <a:latin typeface="Noto Serif Bengali"/>
              </a:rPr>
              <a:t>আজকের পাঠে সবাইকে স্বাগতম!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4009" y="3966467"/>
            <a:ext cx="7724042" cy="4360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>
                <a:solidFill>
                  <a:srgbClr val="E2E8F0"/>
                </a:solidFill>
                <a:latin typeface="Hind Siliguri Medium"/>
              </a:rPr>
              <a:t>ব্যবসায় শিক্ষা শ্রেণিকক্ষে তোমাদের আন্তরিক শুভেচ্ছা ও ভালোবাসা।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72642"/>
            <a:ext cx="5453062" cy="247456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3143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6775" y="2925067"/>
            <a:ext cx="4945618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B45309"/>
                </a:solidFill>
                <a:latin typeface="Noto Serif Bengali"/>
              </a:rPr>
              <a:t>খাতায় সংক্ষেপে লেখ: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544192"/>
            <a:ext cx="4710112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0F172A"/>
                </a:solidFill>
                <a:latin typeface="Hind Siliguri SemiBold"/>
              </a:rPr>
              <a:t>"ব্যবসায় উদ্যোগের প্রধান ৩টি মূল বৈশিষ্ট্য নিজের ভাষায় খাতায় লেখ।"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420492"/>
            <a:ext cx="4710112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78350F"/>
                </a:solidFill>
                <a:latin typeface="Hind Siliguri Medium"/>
              </a:rPr>
              <a:t>(সময়: ৫ মিনিট)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" y="2991742"/>
            <a:ext cx="2667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97530" y="381000"/>
            <a:ext cx="922972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একক কাজ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59533"/>
            <a:ext cx="11239500" cy="27009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14325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2811958"/>
            <a:ext cx="11021377" cy="3000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 smtClean="0">
                <a:solidFill>
                  <a:srgbClr val="047857"/>
                </a:solidFill>
                <a:latin typeface="Noto Serif Bengali"/>
              </a:rPr>
              <a:t> </a:t>
            </a:r>
            <a:r>
              <a:rPr sz="1950" b="1" i="0" u="none">
                <a:solidFill>
                  <a:srgbClr val="047857"/>
                </a:solidFill>
                <a:latin typeface="Noto Serif Bengali"/>
              </a:rPr>
              <a:t>মিলিয়ে নাও: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0150" y="3345358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১. নতুন ব্যবসায় স্থাপন: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ধারণাকে বাস্তবে রূপ দিয়ে নতুন প্রতিষ্ঠান প্রতিষ্ঠা করা।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0150" y="3832919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২. পরিমিত ঝুঁকি গ্রহণ: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লাভের আশায় সচেতনভাবে ঝুঁকি মোকাবেলা করা।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0150" y="4320480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৩. কর্মসংস্থান সৃষ্টি: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আত্মকর্মসংস্থান ও সমাজসেবামূলক কাজের ক্ষেত্র তৈরি।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397746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885307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4372867"/>
            <a:ext cx="190500" cy="200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02605" y="381000"/>
            <a:ext cx="731520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একক কাজের নমুনা উত্তর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990129"/>
            <a:ext cx="5453062" cy="363974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0957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247304"/>
            <a:ext cx="504563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Noto Serif Bengali"/>
              </a:rPr>
              <a:t>ব্যক্তিগত ও মানসিক গুণাবলি: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680" y="2028825"/>
            <a:ext cx="5103494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525" y="2752129"/>
            <a:ext cx="4471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আত্মবিশ্বাস: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নিজের কাজের প্রতি দৃঢ় বিশ্বাস থাকা।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3239690"/>
            <a:ext cx="47767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স্বাধীনচেতা মনোভাব: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নিজে স্বাধীনভাবে কাজ করার ইচ্ছা।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3727251"/>
            <a:ext cx="47767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উদ্যম ও সাহস: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যেকোনো প্রতিকূল পরিস্থিতি মোকাবেলার সাহস।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549973"/>
            <a:ext cx="47767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সাংগঠনিক ক্ষমতা: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সঠিক মানুষকে সঠিক কাজে নিয়োজিত করা।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804517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3292078"/>
            <a:ext cx="238125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3779639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150" y="4602360"/>
            <a:ext cx="219075" cy="2000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57275" y="466725"/>
            <a:ext cx="9957288" cy="4385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ব্যবসায় উদ্যোক্তার গুণাবলি (১ম অংশ)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22549"/>
            <a:ext cx="5453062" cy="397490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0957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079724"/>
            <a:ext cx="504563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E3A8A"/>
                </a:solidFill>
                <a:latin typeface="Noto Serif Bengali"/>
              </a:rPr>
              <a:t>পেশাগত ও দূরদর্শী গুণাবলি: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525" y="2584549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সৃজনশীলতা ও উদ্ভাবনী শক্তি: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নতুন ধারণা নিয়ে আসার ক্ষমতা।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3407271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কঠোর পরিশ্রম করার ক্ষমতা: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নিরলস কাজ করে যাওয়ার মনভাব।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4229992"/>
            <a:ext cx="4471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নেতৃত্বদানের যোগ্যতা: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দলকে সঠিক দিকনির্দেশনা দেওয়া।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816029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ব্যর্থতা থেকে শিক্ষা গ্রহণ: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ভুল থেকে শিখে পুনরায় চেষ্টা করা।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636936"/>
            <a:ext cx="142875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3459658"/>
            <a:ext cx="238125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4282380"/>
            <a:ext cx="219075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150" y="5009097"/>
            <a:ext cx="190500" cy="2000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43744" y="466725"/>
            <a:ext cx="8761535" cy="4385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ব্যবসায় উদ্যোক্তার গুণাবলি (২য় অংশ)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51819"/>
            <a:ext cx="5453062" cy="23162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908994"/>
            <a:ext cx="5045630" cy="428625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6D28D9"/>
                </a:solidFill>
                <a:latin typeface="Noto Serif Bengali"/>
              </a:rPr>
              <a:t>সহপাঠীর সাথে আলোচনা করে করো: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528119"/>
            <a:ext cx="480536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F172A"/>
                </a:solidFill>
                <a:latin typeface="Hind Siliguri Medium"/>
              </a:rPr>
              <a:t>"একজন উদ্যোক্তার ৫টি প্রধান গুণাবলি চিহ্নিত করে একটি তালিকা তৈরি করো।"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4436566"/>
            <a:ext cx="4805362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5B21B6"/>
                </a:solidFill>
                <a:latin typeface="Hind Siliguri Medium"/>
              </a:rPr>
              <a:t>(সময়: ৭ মিনিট)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975669"/>
            <a:ext cx="333375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23962" y="381000"/>
            <a:ext cx="880110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জোড়ায় কাজ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38685"/>
            <a:ext cx="11239500" cy="294262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2595860"/>
            <a:ext cx="106870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উদ্যোক্তার গুণাবলি একনজরে: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4900" y="3073896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সংবেদনশীলতা (Sensitvity)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4900" y="3561457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একাগ্রতা (Concentration)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4900" y="4049017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নমনীয়তা (Flexibility)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4900" y="4536578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দূরদর্শিতা (Foresight)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43675" y="3073896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পুঁজি সংগ্রহের ক্ষমতা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3675" y="3561457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কৃতিত্ব অর্জনের আকাঙ্ক্ষা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43675" y="4049017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চ্যালেঞ্জ গ্রহণের মানসিকতা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43675" y="4536578"/>
            <a:ext cx="49149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সিদ্ধান্ত গ্রহণের দক্ষতা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3126283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3613844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4101405"/>
            <a:ext cx="17145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4588966"/>
            <a:ext cx="171450" cy="20002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3126283"/>
            <a:ext cx="171450" cy="20002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3613844"/>
            <a:ext cx="171450" cy="20002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4101405"/>
            <a:ext cx="171450" cy="200025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4588966"/>
            <a:ext cx="171450" cy="20002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104900" y="466725"/>
            <a:ext cx="8789670" cy="4385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উদ্যোক্তার অন্যান্য অপরিহার্য গুণাবলি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51819"/>
            <a:ext cx="5453062" cy="23162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908994"/>
            <a:ext cx="5045630" cy="428625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991B1B"/>
                </a:solidFill>
                <a:latin typeface="Noto Serif Bengali"/>
              </a:rPr>
              <a:t>দলে বিভক্ত হয়ে আলোচনা করো: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528119"/>
            <a:ext cx="480536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0F172A"/>
                </a:solidFill>
                <a:latin typeface="Hind Siliguri Medium"/>
              </a:rPr>
              <a:t>"আমাদের দেশের অর্থনৈতিক উন্নয়নে ব্যবসায় উদ্যোগের ভূমিকা বর্ণনা করো।"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4436566"/>
            <a:ext cx="4805362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7F1D1D"/>
                </a:solidFill>
                <a:latin typeface="Hind Siliguri Medium"/>
              </a:rPr>
              <a:t>(সময়: ১০ মিনিট)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975669"/>
            <a:ext cx="333375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76362" y="381000"/>
            <a:ext cx="910590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দলীয় কাজ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11003"/>
            <a:ext cx="11239500" cy="299799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14325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150" y="2568178"/>
            <a:ext cx="11121390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47857"/>
                </a:solidFill>
                <a:latin typeface="Noto Serif Bengali"/>
              </a:rPr>
              <a:t>অর্থনৈতিক উন্নয়নে ব্যবসায় উদ্যোগের ভূমিকা: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2525" y="3101578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জাতীয় আয় বৃদ্ধি: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নতুন প্রতিষ্ঠান গড়ার মাধ্যমে দেশের সার্বিক জিডিপি (GDP) বৃদ্ধি পায়।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525" y="3589139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বেকারত্ব হ্রাস: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বিপুল সংখ্যক বেকার জনগোষ্ঠীর কর্মসংস্থান সৃষ্টি হয়।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2525" y="4076700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মূলধন গঠন: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অলস সঞ্চয়কে ব্যবসায় বিনিয়োগের মাধ্যমে মূলধনে রূপান্তর করা হয়।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4564260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প্রাকৃতিক সম্পদের ব্যবহার: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দেশের অনাবিষ্কৃত প্রাকৃতিক সম্পদের সুষ্ঠু ব্যবহার নিশ্চিত হয়।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153965"/>
            <a:ext cx="219075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3641526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129087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4616648"/>
            <a:ext cx="190500" cy="2000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52525" y="381000"/>
            <a:ext cx="733425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দলীয় কাজের নমুনা উত্তর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616868"/>
            <a:ext cx="5453062" cy="43862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2762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1874043"/>
            <a:ext cx="504563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2400E"/>
                </a:solidFill>
                <a:latin typeface="Noto Serif Bengali"/>
              </a:rPr>
              <a:t>সঠিক উত্তরটি খাতায় লেখ: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525" y="2378868"/>
            <a:ext cx="4471987" cy="1081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ব্যবসায় উদ্যোগের অন্যতম প্রধান ফলাফল কোনটি? 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(ক) ক্ষতি (খ) পণ্য বা সেবা (গ) প্রতিযোগিতা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3612951"/>
            <a:ext cx="4471987" cy="1081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উদ্যোক্তারা জন্মগতভাবেই উদ্যোক্তা— এই ধারণাটি কি বর্তমানে পূর্ণ সত্য? 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(ক) হ্যাঁ (খ) না, শিক্ষার মাধ্যমে তৈরি করা যায়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4847034"/>
            <a:ext cx="4471987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নতুন ধারণা উদ্ভাবন করা উদ্যোক্তার কোন গুণ? </a:t>
            </a:r>
            <a:r>
              <a:t>
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(ক) সৃজনশীলতা (খ) নমনীয়তা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281" y="2378868"/>
            <a:ext cx="342900" cy="41136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281" y="3612951"/>
            <a:ext cx="323850" cy="41136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145" y="4847034"/>
            <a:ext cx="381000" cy="4113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52525" y="381000"/>
            <a:ext cx="974407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মূল্যায়ন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35721"/>
            <a:ext cx="11239500" cy="27485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2788146"/>
            <a:ext cx="11021377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47857"/>
                </a:solidFill>
                <a:latin typeface="Noto Serif Bengali"/>
              </a:rPr>
              <a:t>উত্তরগুলো মিলিয়ে নাও: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0150" y="3369171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১ নম্বর প্রশ্নের উত্তর: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(খ) পণ্য বা সেবা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0150" y="3856732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২ নম্বর প্রশ্নের উত্তর: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(খ) না, প্রশিক্ষণ ও শিক্ষার মাধ্যমে উদ্যোক্তা সৃষ্টি করা যায়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0150" y="4344292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৩ নম্বর প্রশ্নের উত্তর: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(ক) সৃজনশীলতা ও উদ্ভাবনী শক্তি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421558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909119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4396680"/>
            <a:ext cx="190500" cy="200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06355" y="381000"/>
            <a:ext cx="788670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মূল্যায়নের উত্তরমালা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68029"/>
            <a:ext cx="5453062" cy="24839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476500"/>
            <a:ext cx="5453062" cy="2667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0957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825204"/>
            <a:ext cx="5045630" cy="409575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47857"/>
                </a:solidFill>
                <a:latin typeface="Noto Serif Bengali"/>
              </a:rPr>
              <a:t>শিক্ষক পরিচিতি</a:t>
            </a:r>
          </a:p>
        </p:txBody>
      </p:sp>
      <p:sp>
        <p:nvSpPr>
          <p:cNvPr id="9" name="Rectangle 8"/>
          <p:cNvSpPr/>
          <p:nvPr/>
        </p:nvSpPr>
        <p:spPr>
          <a:xfrm>
            <a:off x="819150" y="3291929"/>
            <a:ext cx="4805362" cy="19050"/>
          </a:xfrm>
          <a:prstGeom prst="rect">
            <a:avLst/>
          </a:prstGeom>
          <a:solidFill>
            <a:srgbClr val="A7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19150" y="3453854"/>
            <a:ext cx="4805362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150" y="3819525"/>
            <a:ext cx="480536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 Medium"/>
              </a:rPr>
              <a:t>সহকারী শিক্ষক (ব্যবসায়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9150" y="4124325"/>
            <a:ext cx="4805362" cy="2894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475569"/>
                </a:solidFill>
                <a:latin typeface="Hind Siliguri Medium"/>
              </a:rPr>
              <a:t>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150" y="4489995"/>
            <a:ext cx="480536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3A8A"/>
                </a:solidFill>
                <a:latin typeface="Hind Siliguri SemiBold"/>
              </a:rPr>
              <a:t>আর.আর.টেক্সটাইল মিলস্ উচ্চ বিদ্যালয়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5587" y="2733675"/>
            <a:ext cx="5045630" cy="409575"/>
          </a:xfrm>
          <a:prstGeom prst="rect">
            <a:avLst/>
          </a:prstGeom>
          <a:noFill/>
        </p:spPr>
        <p:txBody>
          <a:bodyPr wrap="square" lIns="276225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Noto Serif Bengali"/>
              </a:rPr>
              <a:t>পাঠ পরিচিতি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05587" y="3200400"/>
            <a:ext cx="4805362" cy="19050"/>
          </a:xfrm>
          <a:prstGeom prst="rect">
            <a:avLst/>
          </a:prstGeom>
          <a:solidFill>
            <a:srgbClr val="BFDB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05587" y="3362325"/>
            <a:ext cx="480536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500" b="0" i="0" u="none">
                <a:solidFill>
                  <a:srgbClr val="334155"/>
                </a:solidFill>
                <a:latin typeface="Hind Siliguri Medium"/>
              </a:rPr>
              <a:t> ব্যবসায় উদ্যোগ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05587" y="3667125"/>
            <a:ext cx="480536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334155"/>
                </a:solidFill>
                <a:latin typeface="Hind Siliguri Medium"/>
              </a:rPr>
              <a:t> ৯ম শ্রেণি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5587" y="3971925"/>
            <a:ext cx="480536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500" b="0" i="0" u="none">
                <a:solidFill>
                  <a:srgbClr val="334155"/>
                </a:solidFill>
                <a:latin typeface="Hind Siliguri Medium"/>
              </a:rPr>
              <a:t> ২য় অধ্যায় (ব্যবসায় উদ্যোগ ও উদ্যোক্তা)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05587" y="4276725"/>
            <a:ext cx="4805362" cy="5963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B45309"/>
                </a:solidFill>
                <a:latin typeface="Hind Siliguri Black"/>
              </a:rPr>
              <a:t>পাঠ:</a:t>
            </a:r>
            <a:r>
              <a:rPr sz="1500" b="1" i="0" u="none">
                <a:solidFill>
                  <a:srgbClr val="B45309"/>
                </a:solidFill>
                <a:latin typeface="Hind Siliguri"/>
              </a:rPr>
              <a:t> ব্যবসায় উদ্যোগের বৈশিষ্ট্য ও </a:t>
            </a:r>
            <a:endParaRPr lang="en-US" sz="1500" b="1" i="0" u="none" dirty="0" smtClean="0">
              <a:solidFill>
                <a:srgbClr val="B45309"/>
              </a:solidFill>
              <a:latin typeface="Hind Siliguri"/>
            </a:endParaRPr>
          </a:p>
          <a:p>
            <a:pPr algn="l">
              <a:lnSpc>
                <a:spcPts val="2400"/>
              </a:lnSpc>
            </a:pPr>
            <a:r>
              <a:rPr sz="1500" b="1" i="0" u="none" smtClean="0">
                <a:solidFill>
                  <a:srgbClr val="B45309"/>
                </a:solidFill>
                <a:latin typeface="Hind Siliguri"/>
              </a:rPr>
              <a:t>উদ্যোক্তার </a:t>
            </a:r>
            <a:r>
              <a:rPr sz="1500" b="1" i="0" u="none">
                <a:solidFill>
                  <a:srgbClr val="B45309"/>
                </a:solidFill>
                <a:latin typeface="Hind Siliguri"/>
              </a:rPr>
              <a:t>গুণাবলি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05587" y="4899570"/>
            <a:ext cx="4805362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500" b="0" i="0" u="none">
                <a:solidFill>
                  <a:srgbClr val="334155"/>
                </a:solidFill>
                <a:latin typeface="Hind Siliguri Medium"/>
              </a:rPr>
              <a:t> ৫০ মিনিট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882354"/>
            <a:ext cx="314325" cy="2476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5587" y="2790825"/>
            <a:ext cx="276225" cy="24765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133475" y="381000"/>
            <a:ext cx="750570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শিক্ষক ও পাঠ পরিচিতি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Gemini_Generated_Image_9jb6nb9jb6nb9jb6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4887" y="3362325"/>
            <a:ext cx="1733845" cy="1530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25" descr="33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9735" y="3306053"/>
            <a:ext cx="1556016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47304"/>
            <a:ext cx="5453062" cy="312539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2762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504479"/>
            <a:ext cx="4805362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সংক্ষেপে আমরা আজ যা শিখলাম: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525" y="2982515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ব্যবসায় উদ্যোগ হলো ঝুঁকি নিয়ে লাভজনক প্রতিষ্ঠান গড়ার প্রসেস।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3805237"/>
            <a:ext cx="4471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এটি নিজের ও অন্যের কর্মসংস্থান সৃষ্টি করে।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4292798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সফল উদ্যোক্তার মধ্যে আত্মবিশ্বাস, সৃজনশীলতা ও নেতৃত্ব অপরিহার্য।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034903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85762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345185"/>
            <a:ext cx="190500" cy="2000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8117" y="308026"/>
            <a:ext cx="828675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পাঠের সারসংক্ষেপ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98539"/>
            <a:ext cx="5453062" cy="24229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9028" y="3265289"/>
            <a:ext cx="4845605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700" b="1" i="0" u="none">
                <a:solidFill>
                  <a:srgbClr val="78350F"/>
                </a:solidFill>
                <a:latin typeface="Noto Serif Bengali"/>
              </a:rPr>
              <a:t>তোমাদের কোনো প্রশ্ন আছে কি?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951089"/>
            <a:ext cx="461486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451A03"/>
                </a:solidFill>
                <a:latin typeface="Hind Siliguri Medium"/>
              </a:rPr>
              <a:t>আজকের পাঠের বিষয়ে কোনো দ্বিধা বা প্রশ্ন থাকলে নির্দ্বিধায় বলো।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rcRect r="38007"/>
          <a:stretch>
            <a:fillRect/>
          </a:stretch>
        </p:blipFill>
        <p:spPr>
          <a:xfrm>
            <a:off x="6994647" y="2000250"/>
            <a:ext cx="3345107" cy="35623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81099" y="381000"/>
            <a:ext cx="869632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প্রশ্ন ও উত্তর পর্ব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555849"/>
            <a:ext cx="5453062" cy="450830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1813024"/>
            <a:ext cx="504563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6D28D9"/>
                </a:solidFill>
                <a:latin typeface="Noto Serif Bengali"/>
              </a:rPr>
              <a:t>খাতায় প্রশ্নগুলো লিখে নাও: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525" y="2317849"/>
            <a:ext cx="4471987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ব্যবসায় উদ্যোগ কাকে বলে?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2881610"/>
            <a:ext cx="4471987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ব্যবসায় উদ্যোগের ৪টি প্রধান বৈশিষ্ট্য ব্যাখ্যা করো।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3445371"/>
            <a:ext cx="4471987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একজন সফল উদ্যোক্তার ৫টি গুণের বিবরণ দাও।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009132"/>
            <a:ext cx="4471987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"উদ্যোক্তাগণ জন্মগতভাবে উদ্যোক্তা"— বক্তব্যটি বিশ্লেষণ করো।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2525" y="4908053"/>
            <a:ext cx="4471987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কীভাবে ব্যবসায় উদ্যোগ বেকারত্ব নিরসনে সাহায্য করে?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281" y="2317849"/>
            <a:ext cx="342900" cy="41136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281" y="2881610"/>
            <a:ext cx="323850" cy="41136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213" y="3445371"/>
            <a:ext cx="381000" cy="41136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2349" y="4009132"/>
            <a:ext cx="342900" cy="41136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213" y="4908053"/>
            <a:ext cx="352425" cy="4113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40405" y="381000"/>
            <a:ext cx="904875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বাড়ির কাজ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48954"/>
            <a:ext cx="11239500" cy="292209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9300" y="2701379"/>
            <a:ext cx="571500" cy="571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4361" y="3463379"/>
            <a:ext cx="11021377" cy="485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065F46"/>
                </a:solidFill>
                <a:latin typeface="Noto Serif Bengali"/>
              </a:rPr>
              <a:t>আগামীকালের পাঠ্য বিষয়: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4092029"/>
            <a:ext cx="104965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1" i="0" u="none">
                <a:solidFill>
                  <a:srgbClr val="0F172A"/>
                </a:solidFill>
                <a:latin typeface="Hind Siliguri"/>
              </a:rPr>
              <a:t>"বাংলাদেশ ব্যবসায় উদ্যোগ উন্নয়নে বাধা ও তা দূরীকরণের উপায়"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583459"/>
            <a:ext cx="104965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বাড়ি থেকে বিষয়টি অন্তত একবার রিডিং পড়ে আসবে।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3142" y="381000"/>
            <a:ext cx="798195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পরবর্তী পাঠের প্রস্তুতি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157287"/>
            <a:ext cx="11239500" cy="43527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312" y="2681287"/>
            <a:ext cx="11001375" cy="971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FFFFF"/>
                </a:solidFill>
                <a:latin typeface="Noto Serif Bengali"/>
              </a:rPr>
              <a:t>ধন্যবাদ!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3843337"/>
            <a:ext cx="104775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>
                <a:solidFill>
                  <a:srgbClr val="A7F3D0"/>
                </a:solidFill>
                <a:latin typeface="Hind Siliguri Medium"/>
              </a:rPr>
              <a:t>মনোযোগ সহকারে ক্লাসে অংশগ্রহণের জন্য তোমাদের সবাইকে অনেক ধন্যবাদ।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4508152"/>
            <a:ext cx="104775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FFFFFF"/>
                </a:solidFill>
                <a:latin typeface="Hind Siliguri SemiBold"/>
              </a:rPr>
              <a:t>শুভকামনায়: মোঃ মিজানুর রহমান (আর.আর.টেক্সটাইল মিলস্ উচ্চ বিদ্যালয়)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00572"/>
            <a:ext cx="5453062" cy="321885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0957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457747"/>
            <a:ext cx="5045630" cy="42862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Noto Serif Bengali"/>
              </a:rPr>
              <a:t>ছবি দেখে চিন্তা করো: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524422"/>
            <a:ext cx="200025" cy="2667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52525" y="3029247"/>
            <a:ext cx="4471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ছবিতে ব্যক্তিবর্গ কী ধরনের কাজ করছেন?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3516808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নিজের মেধা ও সাহস কাজে লাগিয়ে নতুন কিছু গড়ে তোলাকে কী বলে?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339530"/>
            <a:ext cx="4471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একজন সফল উদ্যোক্তা হতে হলে কী কী গুণ থাকা প্রয়োজন?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308163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3569196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4391917"/>
            <a:ext cx="190500" cy="2000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74335" y="466725"/>
            <a:ext cx="8100353" cy="4385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ছবিগুলো লক্ষ্য করো ও পাঠ অনুধাবন করো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389" y="2115740"/>
            <a:ext cx="5453062" cy="338851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6081" y="2515790"/>
            <a:ext cx="571500" cy="571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05338" y="3087290"/>
            <a:ext cx="4845605" cy="1013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990"/>
              </a:lnSpc>
            </a:pPr>
            <a:r>
              <a:rPr sz="2850" b="1" i="0" u="none">
                <a:solidFill>
                  <a:srgbClr val="78350F"/>
                </a:solidFill>
                <a:latin typeface="Noto Serif Bengali"/>
              </a:rPr>
              <a:t>"ব্যবসায় উদ্যোগের বৈশিষ্ট্য ও ব্যবসায় উদ্যোক্তার গুণাবলি"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6081" y="4433887"/>
            <a:ext cx="461486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451A03"/>
                </a:solidFill>
                <a:latin typeface="Hind Siliguri Medium"/>
              </a:rPr>
              <a:t>(Characteristics of Business Entrepreneurship &amp; Qualities of a Business Entrepreneur)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6250" y="381000"/>
            <a:ext cx="745807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আজকের পাঠ শিরোনাম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35721"/>
            <a:ext cx="11239500" cy="27485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6775" y="2788146"/>
            <a:ext cx="11021377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65F46"/>
                </a:solidFill>
                <a:latin typeface="Noto Serif Bengali"/>
              </a:rPr>
              <a:t>এই পাঠ শেষে তোমরা 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0150" y="3369171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ব্যবসায় উদ্যোগের মূল বৈশিষ্ট্যসমূহ বিস্তারিত ব্যাখ্যা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0150" y="3856732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একজন সফল ব্যবসায় উদ্যোক্তার প্রধান প্রধান গুণাবলি চিহ্নিত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0150" y="4344292"/>
            <a:ext cx="101631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ব্যবসায় উদ্যোগের মাধ্যমে কীভাবে কর্মসংস্থান ও অর্থনৈতিক উন্নয়ন ঘটে তা বিশ্লেষণ করতে পারবে।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421558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909119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4396680"/>
            <a:ext cx="190500" cy="200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0150" y="381000"/>
            <a:ext cx="941070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শিখনফল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913929"/>
            <a:ext cx="5453062" cy="379214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457200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171104"/>
            <a:ext cx="5045630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92400E"/>
                </a:solidFill>
                <a:latin typeface="Noto Serif Bengali"/>
              </a:rPr>
              <a:t>নিচের প্রশ্নগুলোর উত্তর দেওয়ার চেষ্টা করো: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92793" y="2599728"/>
            <a:ext cx="4471987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উদ্যোগ ও ব্যবসায় উদ্যোগের মধ্যে প্রধান পার্থক্য কী?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2793" y="3651051"/>
            <a:ext cx="4471987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ব্যবসা শুরু করার আগে ঝুঁকিপূর্ণ সিদ্ধান্ত কেন নিতে হয়?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2793" y="4549973"/>
            <a:ext cx="4471987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আমাদের সমাজে একজন সফল উদ্যোক্তার উদাহরণ দাও।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012" y="2561629"/>
            <a:ext cx="676275" cy="41136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601" y="3651051"/>
            <a:ext cx="657225" cy="41136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69" y="4549973"/>
            <a:ext cx="714375" cy="4113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57287" y="381000"/>
            <a:ext cx="8743950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পূর্বজ্ঞান যাচাই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09204"/>
            <a:ext cx="5453062" cy="320159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276225" cy="361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9150" y="2466379"/>
            <a:ext cx="5045630" cy="390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Noto Serif Bengali"/>
              </a:rPr>
              <a:t>উদ্যোগ ও ব্যবসায় উদ্যোগ: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2999779"/>
            <a:ext cx="480536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উদ্যোগ (Entrepreneurship):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যেকোনো কাজের পরিকল্পনা করে তা বাস্তবায়নের কর্মপ্রচেষ্টাই হলো উদ্যোগ।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3812976"/>
            <a:ext cx="4805362" cy="13406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ব্যবসায় উদ্যোগ (Business Entrepreneurship):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লাভজনক ব্যবসা প্রতিষ্ঠার উদ্দেশ্যে ঝুঁকি জেনেও মুনাফা অর্জনের আসায় নতুন প্রতিষ্ঠান স্থাপন ও সফলভাবে পরিচালনা করার সার্বিক প্রক্রিয়াকে ব্যবসায় উদ্যোগ বলে।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35294" y="381000"/>
            <a:ext cx="751522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ব্যবসায় উদ্যোগের ধারণা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151161"/>
            <a:ext cx="5453062" cy="33176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00250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262" y="2028825"/>
            <a:ext cx="5395912" cy="3562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52525" y="2408336"/>
            <a:ext cx="47767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ব্যবসায় স্থাপনের কর্ম উদ্যোগ: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এটি নতুন ব্যবসা প্রতিষ্ঠার সকল কর্মকাণ্ড সফলভাবে পরিচালনায় সহায়তা করে।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2525" y="3315466"/>
            <a:ext cx="4776787" cy="6668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ঝুঁকি নিয়ে ব্যবসা পরিচালনা: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ঝুঁকি আছে জেনেও লাভের আশায় পরিমিত ঝুঁকি পরিমাপ করে ব্যবসা পরিচালনা করা।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4388941"/>
            <a:ext cx="47767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বাস্তব রূপদান: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উদ্যোগের চূড়ান্ত ফলাফল হলো একটি বাস্তব ব্যবসায় প্রতিষ্ঠান সৃষ্টি করা।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460724"/>
            <a:ext cx="9525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3395990"/>
            <a:ext cx="123825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" y="4441328"/>
            <a:ext cx="123825" cy="2000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52525" y="381000"/>
            <a:ext cx="568642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ব্যবসায় উদ্যোগের বৈশিষ্ট্য (১ম অংশ)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30078"/>
            <a:ext cx="11239500" cy="255984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72225"/>
            <a:ext cx="12192000" cy="3714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66725"/>
            <a:ext cx="361950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2525" y="2834878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পণ্য বা সেবা সৃষ্টি: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ব্যবসায় উদ্যোগের অন্যতম ফলাফল হলো নতুন পণ্য বা সেবা বাজারে নিয়ে আসা।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2525" y="3322439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নিজস্ব ও অন্যের কর্মসংস্থান: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উদ্যোক্তা নিজের উপার্জনের পাশাপাশি অন্যদের জন্যও কর্মসংস্থান সৃষ্টি করেন।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525" y="3810000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জাতীয় অর্থনৈতিক উন্নয়ন: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দেশের আয় বৃদ্ধি, বেকারত্ব দূরীকরণ ও নতুন সম্পদ সৃষ্টিতে অসামান্য ভূমিকা রাখে।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2525" y="4297560"/>
            <a:ext cx="102584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সামাজিক দায়বদ্ধতা:</a:t>
            </a:r>
            <a:r>
              <a:rPr sz="1650" b="0" i="0" u="none">
                <a:solidFill>
                  <a:srgbClr val="334155"/>
                </a:solidFill>
                <a:latin typeface="Hind Siliguri Medium"/>
              </a:rPr>
              <a:t> মুনাফা অর্জনের পাশাপাশি সমাজের উন্নয়নমূলক কাজে অংশগ্রহণ করা।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2887265"/>
            <a:ext cx="238125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3374826"/>
            <a:ext cx="238125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862387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" y="4349948"/>
            <a:ext cx="238125" cy="2000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52525" y="381000"/>
            <a:ext cx="5724525" cy="619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 ব্যবসায় উদ্যোগের বৈশিষ্ট্য (২য় অংশ)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6250" y="1057275"/>
            <a:ext cx="11239500" cy="3810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967</Words>
  <Application>Microsoft Macintosh PowerPoint</Application>
  <PresentationFormat>Custom</PresentationFormat>
  <Paragraphs>123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27</cp:revision>
  <dcterms:created xsi:type="dcterms:W3CDTF">2013-01-27T09:14:16Z</dcterms:created>
  <dcterms:modified xsi:type="dcterms:W3CDTF">2026-08-04T20:35:32Z</dcterms:modified>
</cp:coreProperties>
</file>