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9" r:id="rId1"/>
  </p:sldMasterIdLst>
  <p:notesMasterIdLst>
    <p:notesMasterId r:id="rId13"/>
  </p:notesMasterIdLst>
  <p:sldIdLst>
    <p:sldId id="265" r:id="rId2"/>
    <p:sldId id="263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7" r:id="rId11"/>
    <p:sldId id="264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1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046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304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883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87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856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893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137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81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5309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233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8376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721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619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597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10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628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907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0" y="6413863"/>
            <a:ext cx="6910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1200" smtClean="0">
                <a:solidFill>
                  <a:srgbClr val="7030A0"/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বিদ্যালয়,বটিয়াঘাটা,খুলনা।</a:t>
            </a:r>
            <a:endParaRPr lang="en-US" sz="1800" b="1" kern="1200" smtClean="0">
              <a:solidFill>
                <a:srgbClr val="7030A0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>
              <a:solidFill>
                <a:srgbClr val="7030A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205" y="2171670"/>
            <a:ext cx="2116046" cy="260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34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jfif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7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6.jpe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280160"/>
            <a:ext cx="4754880" cy="4754880"/>
          </a:xfrm>
          <a:prstGeom prst="ellipse">
            <a:avLst/>
          </a:prstGeom>
          <a:solidFill>
            <a:srgbClr val="C1440E">
              <a:alpha val="8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-365760"/>
            <a:ext cx="2926080" cy="2926080"/>
          </a:xfrm>
          <a:prstGeom prst="ellipse">
            <a:avLst/>
          </a:prstGeom>
          <a:solidFill>
            <a:srgbClr val="E8B94A">
              <a:alpha val="9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239740" y="3119561"/>
            <a:ext cx="3291840" cy="3291840"/>
          </a:xfrm>
          <a:prstGeom prst="ellipse">
            <a:avLst/>
          </a:prstGeom>
          <a:solidFill>
            <a:srgbClr val="1B6B6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766683" y="3192565"/>
            <a:ext cx="39431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5582" y="1881858"/>
            <a:ext cx="58574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     </a:t>
            </a:r>
            <a:r>
              <a:rPr lang="en-US" sz="6000" b="1" dirty="0" smtClean="0">
                <a:solidFill>
                  <a:srgbClr val="00B0F0"/>
                </a:solidFill>
              </a:rPr>
              <a:t>আজকের</a:t>
            </a:r>
            <a:r>
              <a:rPr lang="en-US" sz="6000" dirty="0" smtClean="0">
                <a:solidFill>
                  <a:srgbClr val="00B0F0"/>
                </a:solidFill>
              </a:rPr>
              <a:t> পাঠ</a:t>
            </a:r>
            <a:endParaRPr lang="en-US" sz="6000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38939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09206" y="1000975"/>
            <a:ext cx="1868557" cy="1761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05" y="101743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71169" y="3119561"/>
            <a:ext cx="315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2D050"/>
                </a:solidFill>
              </a:rPr>
              <a:t>মোঃ আলাউদ্দিন 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2643" y="3995151"/>
            <a:ext cx="36178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F0"/>
                </a:solidFill>
              </a:rPr>
              <a:t>শিয়ালীডাঙ্গা বহুমুখী মাধ্যমিক বিদ্যালয় ,</a:t>
            </a:r>
          </a:p>
          <a:p>
            <a:pPr algn="ctr"/>
            <a:r>
              <a:rPr lang="en-US" sz="2000" dirty="0" smtClean="0">
                <a:solidFill>
                  <a:srgbClr val="00B0F0"/>
                </a:solidFill>
              </a:rPr>
              <a:t>বটিয়াঘাটা,খুলনা।</a:t>
            </a:r>
            <a:endParaRPr lang="en-US" sz="2000" dirty="0">
              <a:solidFill>
                <a:srgbClr val="00B0F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28870" y="3611217"/>
            <a:ext cx="2517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সহকারী শিক্ষক 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03260" y="157885"/>
            <a:ext cx="3978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IN" sz="3600" dirty="0">
                <a:solidFill>
                  <a:srgbClr val="FFC000"/>
                </a:solidFill>
              </a:rPr>
              <a:t>بِسْمِ ٱللَّٰهِ ٱلرَّحْمَٰنِ ٱلرَّحِيمِ</a:t>
            </a:r>
            <a:endParaRPr lang="en-US" sz="3600" dirty="0">
              <a:solidFill>
                <a:srgbClr val="FFC000"/>
              </a:solidFill>
            </a:endParaRPr>
          </a:p>
          <a:p>
            <a:pPr defTabSz="457200"/>
            <a:endParaRPr lang="en-US" sz="3600" dirty="0">
              <a:solidFill>
                <a:srgbClr val="FFC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75582" y="884180"/>
            <a:ext cx="451075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bn-IN" sz="32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ٱلسَّلَامُ عَلَيْكُمْ وَرَحْمَةُ ٱللَّٰهِ وَبَرَكَاتُهُ</a:t>
            </a:r>
            <a:endParaRPr lang="en-US" sz="3200" dirty="0">
              <a:ln w="0"/>
              <a:solidFill>
                <a:srgbClr val="92D05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10917" y="3527770"/>
            <a:ext cx="5641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নবম শ্রেণি </a:t>
            </a:r>
            <a:r>
              <a:rPr lang="en-US" sz="2800" b="1" smtClean="0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,আখলাক</a:t>
            </a:r>
            <a:r>
              <a:rPr lang="en-US" sz="2800" b="1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, </a:t>
            </a:r>
            <a:r>
              <a:rPr lang="en-US" sz="2800" b="1" smtClean="0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অধ্যায়-৪, </a:t>
            </a:r>
            <a:r>
              <a:rPr lang="en-US" sz="2800" b="1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পাঠ-২০</a:t>
            </a:r>
            <a:endParaRPr lang="en-US" sz="28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7487" y="2605691"/>
            <a:ext cx="44951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ফিতনা-ফাসাদ</a:t>
            </a:r>
            <a:endParaRPr lang="en-US" sz="54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5075582" y="4146333"/>
            <a:ext cx="6334080" cy="19132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5082868" y="4118936"/>
            <a:ext cx="6326793" cy="194060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21" y="5690186"/>
            <a:ext cx="50225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i="1">
                <a:solidFill>
                  <a:srgbClr val="D6DBE2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সমাজে বিশৃঙ্খলা ও অশান্তি সৃষ্টিকারী এক ভয়ংকর ব্যাধি</a:t>
            </a:r>
            <a:endParaRPr lang="en-US" sz="24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119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9" grpId="0"/>
      <p:bldP spid="24" grpId="0"/>
      <p:bldP spid="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4206240"/>
            <a:ext cx="3840480" cy="3840480"/>
          </a:xfrm>
          <a:prstGeom prst="ellipse">
            <a:avLst/>
          </a:prstGeom>
          <a:solidFill>
            <a:srgbClr val="D9622B"/>
          </a:solidFill>
          <a:ln/>
        </p:spPr>
      </p:sp>
      <p:sp>
        <p:nvSpPr>
          <p:cNvPr id="3" name="Shape 1"/>
          <p:cNvSpPr/>
          <p:nvPr/>
        </p:nvSpPr>
        <p:spPr>
          <a:xfrm>
            <a:off x="11064240" y="3566160"/>
            <a:ext cx="2926080" cy="2926080"/>
          </a:xfrm>
          <a:prstGeom prst="ellipse">
            <a:avLst/>
          </a:prstGeom>
          <a:solidFill>
            <a:srgbClr val="E8B93D"/>
          </a:solidFill>
          <a:ln/>
        </p:spPr>
      </p:sp>
      <p:sp>
        <p:nvSpPr>
          <p:cNvPr id="4" name="Shape 2"/>
          <p:cNvSpPr/>
          <p:nvPr/>
        </p:nvSpPr>
        <p:spPr>
          <a:xfrm>
            <a:off x="-1280160" y="4846320"/>
            <a:ext cx="3291840" cy="3291840"/>
          </a:xfrm>
          <a:prstGeom prst="ellipse">
            <a:avLst/>
          </a:prstGeom>
          <a:solidFill>
            <a:srgbClr val="2E8B87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32004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600" b="1" dirty="0">
                <a:solidFill>
                  <a:srgbClr val="F2C20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বাড়ির কাজ</a:t>
            </a:r>
            <a:endParaRPr lang="en-US" sz="6600" dirty="0">
              <a:solidFill>
                <a:prstClr val="black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48640" y="1639427"/>
            <a:ext cx="457200" cy="457200"/>
          </a:xfrm>
          <a:prstGeom prst="ellipse">
            <a:avLst/>
          </a:prstGeom>
          <a:solidFill>
            <a:srgbClr val="3DDC84"/>
          </a:solidFill>
          <a:ln/>
        </p:spPr>
      </p:sp>
      <p:sp>
        <p:nvSpPr>
          <p:cNvPr id="8" name="Text 6"/>
          <p:cNvSpPr/>
          <p:nvPr/>
        </p:nvSpPr>
        <p:spPr>
          <a:xfrm>
            <a:off x="560567" y="16097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92D05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325880" y="2203572"/>
            <a:ext cx="9692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3600" smtClean="0">
                <a:solidFill>
                  <a:srgbClr val="92D05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ফিতনা-ফাসাদ </a:t>
            </a:r>
            <a:r>
              <a:rPr lang="en-US" sz="3600" dirty="0">
                <a:solidFill>
                  <a:srgbClr val="92D05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সমাজে বিশৃঙ্খলা ও অশান্তি সৃষ্টিকারী এক ভয়ংকর ব্যাধি</a:t>
            </a:r>
            <a:r>
              <a:rPr lang="en-US" sz="3600">
                <a:solidFill>
                  <a:srgbClr val="92D05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” </a:t>
            </a:r>
            <a:r>
              <a:rPr lang="en-US" sz="3600" smtClean="0">
                <a:solidFill>
                  <a:srgbClr val="92D05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 </a:t>
            </a:r>
            <a:r>
              <a:rPr lang="en-US" sz="3600" dirty="0">
                <a:solidFill>
                  <a:srgbClr val="92D05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বিষয়টি নিয়ে একটি অনুচ্ছেদ </a:t>
            </a:r>
            <a:r>
              <a:rPr lang="en-US" sz="3600">
                <a:solidFill>
                  <a:srgbClr val="92D05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লিখে </a:t>
            </a:r>
            <a:r>
              <a:rPr lang="en-US" sz="3600" smtClean="0">
                <a:solidFill>
                  <a:srgbClr val="92D05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আনবে </a:t>
            </a:r>
          </a:p>
          <a:p>
            <a:pPr>
              <a:lnSpc>
                <a:spcPct val="105000"/>
              </a:lnSpc>
            </a:pPr>
            <a:endParaRPr lang="en-US" sz="36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48640" y="2841000"/>
            <a:ext cx="457200" cy="457200"/>
          </a:xfrm>
          <a:prstGeom prst="ellipse">
            <a:avLst/>
          </a:prstGeom>
          <a:solidFill>
            <a:srgbClr val="3DDC84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2800251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92D05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34440" y="2810787"/>
            <a:ext cx="9692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3600" dirty="0">
                <a:solidFill>
                  <a:srgbClr val="92D05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ফিতনা-ফাসাদ প্রতিরোধে করণীয় পাঁচটি পদক্ষেপ তালিকা আকারে লিখবে।</a:t>
            </a:r>
            <a:endParaRPr lang="en-US" sz="36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 flipV="1">
            <a:off x="640080" y="3758184"/>
            <a:ext cx="457200" cy="448056"/>
          </a:xfrm>
          <a:prstGeom prst="ellipse">
            <a:avLst/>
          </a:prstGeom>
          <a:solidFill>
            <a:srgbClr val="3DDC84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38176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92D05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325880" y="3934570"/>
            <a:ext cx="9692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3600" dirty="0">
                <a:solidFill>
                  <a:srgbClr val="92D05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পাঠ্যবইয়ের অধ্যায়-৪, পাঠ-২০ ভালোভাবে পড়ে সংশ্লিষ্ট সৃজনশীল প্রশ্নের উত্তর প্রস্তুত করে আনবে।</a:t>
            </a:r>
            <a:endParaRPr lang="en-US" sz="36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394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মোঃ আলাউদ্দিন , সহকারী শিক্ষক 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</a:rPr>
              <a:t>মোবাইল </a:t>
            </a:r>
            <a:r>
              <a:rPr lang="en-US" sz="3600" dirty="0" err="1">
                <a:solidFill>
                  <a:srgbClr val="FFFF00"/>
                </a:solidFill>
              </a:rPr>
              <a:t>নং</a:t>
            </a:r>
            <a:r>
              <a:rPr lang="en-US" sz="3600" dirty="0">
                <a:solidFill>
                  <a:srgbClr val="FFFF00"/>
                </a:solidFill>
              </a:rPr>
              <a:t> 0172-943407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শিক্ষক বাতায়ন আইডি লিংক=</a:t>
            </a:r>
          </a:p>
          <a:p>
            <a:r>
              <a:rPr lang="en-US" sz="2000" dirty="0">
                <a:solidFill>
                  <a:srgbClr val="FFFF00"/>
                </a:solidFill>
              </a:rPr>
              <a:t>https://www.teachers.gov.bd/profile/sk336531alauddin</a:t>
            </a:r>
          </a:p>
        </p:txBody>
      </p:sp>
    </p:spTree>
    <p:extLst>
      <p:ext uri="{BB962C8B-B14F-4D97-AF65-F5344CB8AC3E}">
        <p14:creationId xmlns:p14="http://schemas.microsoft.com/office/powerpoint/2010/main" val="2466835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আলাউদ্দিন</a:t>
            </a:r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-50548" y="-9735"/>
            <a:ext cx="12242548" cy="6912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39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2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4206240"/>
            <a:ext cx="3840480" cy="3840480"/>
          </a:xfrm>
          <a:prstGeom prst="ellipse">
            <a:avLst/>
          </a:prstGeom>
          <a:solidFill>
            <a:srgbClr val="D9622B"/>
          </a:solidFill>
          <a:ln/>
        </p:spPr>
      </p:sp>
      <p:sp>
        <p:nvSpPr>
          <p:cNvPr id="3" name="Shape 1"/>
          <p:cNvSpPr/>
          <p:nvPr/>
        </p:nvSpPr>
        <p:spPr>
          <a:xfrm>
            <a:off x="11064240" y="3566160"/>
            <a:ext cx="2926080" cy="2926080"/>
          </a:xfrm>
          <a:prstGeom prst="ellipse">
            <a:avLst/>
          </a:prstGeom>
          <a:solidFill>
            <a:srgbClr val="E8B93D"/>
          </a:solidFill>
          <a:ln/>
        </p:spPr>
      </p:sp>
      <p:sp>
        <p:nvSpPr>
          <p:cNvPr id="4" name="Shape 2"/>
          <p:cNvSpPr/>
          <p:nvPr/>
        </p:nvSpPr>
        <p:spPr>
          <a:xfrm>
            <a:off x="-1280160" y="4846320"/>
            <a:ext cx="3291840" cy="3291840"/>
          </a:xfrm>
          <a:prstGeom prst="ellipse">
            <a:avLst/>
          </a:prstGeom>
          <a:solidFill>
            <a:srgbClr val="2E8B87"/>
          </a:solidFill>
          <a:ln/>
        </p:spPr>
      </p:sp>
      <p:sp>
        <p:nvSpPr>
          <p:cNvPr id="5" name="Text 3"/>
          <p:cNvSpPr/>
          <p:nvPr/>
        </p:nvSpPr>
        <p:spPr>
          <a:xfrm>
            <a:off x="1325880" y="3840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600" b="1" dirty="0">
                <a:solidFill>
                  <a:srgbClr val="00B05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শিখন ফল</a:t>
            </a:r>
            <a:endParaRPr lang="en-US" sz="66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40080" y="1874520"/>
            <a:ext cx="457200" cy="457200"/>
          </a:xfrm>
          <a:prstGeom prst="ellipse">
            <a:avLst/>
          </a:prstGeom>
          <a:solidFill>
            <a:srgbClr val="3DDC84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8745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C00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1</a:t>
            </a:r>
            <a:endParaRPr lang="en-US" sz="36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325880" y="1819656"/>
            <a:ext cx="9692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3600" dirty="0">
                <a:solidFill>
                  <a:srgbClr val="FFC00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ফিতনা-ফাসাদ শব্দের অর্থ ও তাৎপর্য ব্যাখ্যা করতে পারবে।</a:t>
            </a:r>
            <a:endParaRPr lang="en-US" sz="36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40080" y="2587752"/>
            <a:ext cx="457200" cy="457200"/>
          </a:xfrm>
          <a:prstGeom prst="ellipse">
            <a:avLst/>
          </a:prstGeom>
          <a:solidFill>
            <a:srgbClr val="3DDC84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25877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C00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2</a:t>
            </a:r>
            <a:endParaRPr lang="en-US" sz="36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325880" y="2532888"/>
            <a:ext cx="9692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3600" dirty="0">
                <a:solidFill>
                  <a:srgbClr val="FFC00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সমাজে ফিতনা-ফাসাদ সৃষ্টির কারণসমূহ চিহ্নিত করতে পারবে।</a:t>
            </a:r>
            <a:endParaRPr lang="en-US" sz="36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0080" y="3300984"/>
            <a:ext cx="457200" cy="457200"/>
          </a:xfrm>
          <a:prstGeom prst="ellipse">
            <a:avLst/>
          </a:prstGeom>
          <a:solidFill>
            <a:srgbClr val="3DDC84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33009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C00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3</a:t>
            </a:r>
            <a:endParaRPr lang="en-US" sz="36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325880" y="3246120"/>
            <a:ext cx="9692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3600" dirty="0">
                <a:solidFill>
                  <a:srgbClr val="FFC00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ফিতনা-ফাসাদের ফলে সমাজ ও রাষ্ট্রের ক্ষতিকর দিকগুলো বর্ণনা করতে পারবে।</a:t>
            </a:r>
            <a:endParaRPr lang="en-US" sz="36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40080" y="4014216"/>
            <a:ext cx="457200" cy="457200"/>
          </a:xfrm>
          <a:prstGeom prst="ellipse">
            <a:avLst/>
          </a:prstGeom>
          <a:solidFill>
            <a:srgbClr val="3DDC84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0142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C00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4</a:t>
            </a:r>
            <a:endParaRPr lang="en-US" sz="36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325880" y="3959352"/>
            <a:ext cx="9692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3600" dirty="0">
                <a:solidFill>
                  <a:srgbClr val="FFC00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ফিতনা-ফাসাদ সম্পর্কে ইসলামের দৃষ্টিভঙ্গি ও বিধান তুলে ধরতে পারবে।</a:t>
            </a:r>
            <a:endParaRPr lang="en-US" sz="36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40080" y="4727448"/>
            <a:ext cx="457200" cy="457200"/>
          </a:xfrm>
          <a:prstGeom prst="ellipse">
            <a:avLst/>
          </a:prstGeom>
          <a:solidFill>
            <a:srgbClr val="3DDC84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47274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C00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5</a:t>
            </a:r>
            <a:endParaRPr lang="en-US" sz="36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325880" y="4672584"/>
            <a:ext cx="96926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5000"/>
              </a:lnSpc>
            </a:pPr>
            <a:r>
              <a:rPr lang="en-US" sz="3600" dirty="0">
                <a:solidFill>
                  <a:srgbClr val="FFC000"/>
                </a:solidFill>
                <a:latin typeface="SutonnyMJ" pitchFamily="2" charset="0"/>
                <a:ea typeface="Nirmala UI" pitchFamily="34" charset="-122"/>
                <a:cs typeface="SutonnyMJ" pitchFamily="2" charset="0"/>
              </a:rPr>
              <a:t>ফিতনা-ফাসাদ প্রতিরোধে করণীয় পদক্ষেপ ব্যাখ্যা করতে পারবে।</a:t>
            </a:r>
            <a:endParaRPr lang="en-US" sz="36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158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14603349" cy="638773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1F2937"/>
          </a:solidFill>
          <a:ln/>
        </p:spPr>
      </p:sp>
      <p:pic>
        <p:nvPicPr>
          <p:cNvPr id="3" name="Image 0" descr="/home/claude/fitna/icon_bol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772400" cy="868680"/>
          </a:xfrm>
          <a:prstGeom prst="rect">
            <a:avLst/>
          </a:prstGeom>
          <a:solidFill>
            <a:srgbClr val="0070C0"/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ফিতনা-ফাসাদ কী?</a:t>
            </a:r>
            <a:endParaRPr lang="en-US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0080" y="1691640"/>
            <a:ext cx="649224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25000"/>
              </a:lnSpc>
            </a:pPr>
            <a:r>
              <a:rPr lang="en-US" sz="2800" b="1" smtClean="0">
                <a:solidFill>
                  <a:srgbClr val="1F2937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ফিতনাঃ </a:t>
            </a:r>
          </a:p>
          <a:p>
            <a:pPr>
              <a:lnSpc>
                <a:spcPct val="125000"/>
              </a:lnSpc>
            </a:pPr>
            <a:r>
              <a:rPr lang="en-US" sz="2800" smtClean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অর্থ </a:t>
            </a: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হলো সমাজে বিভেদ, বিশৃঙ্খলা ও অস্থিরতা সৃষ্টি করা, যা মানুষের মাঝে অনৈক্য ও সংকট তৈরি </a:t>
            </a:r>
            <a:r>
              <a:rPr lang="en-US" sz="280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করে</a:t>
            </a:r>
            <a:r>
              <a:rPr lang="en-US" sz="2800" smtClean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।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  <a:p>
            <a:pPr>
              <a:lnSpc>
                <a:spcPct val="125000"/>
              </a:lnSpc>
            </a:pPr>
            <a:r>
              <a:rPr lang="en-US" sz="2800" b="1" smtClean="0">
                <a:solidFill>
                  <a:srgbClr val="DC2626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ফাসাদঃ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  <a:p>
            <a:pPr>
              <a:lnSpc>
                <a:spcPct val="125000"/>
              </a:lnSpc>
            </a:pPr>
            <a:r>
              <a:rPr lang="en-US" sz="2800" smtClean="0">
                <a:solidFill>
                  <a:srgbClr val="00206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অর্থ </a:t>
            </a:r>
            <a:r>
              <a:rPr lang="en-US" sz="2800" dirty="0">
                <a:solidFill>
                  <a:srgbClr val="00206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হলো পৃথিবীতে অন্যায়, দুর্নীতি ও ধ্বংসাত্মক কর্মকাণ্ডের মাধ্যমে বিশৃঙ্খলা ছড়ানো।</a:t>
            </a:r>
            <a:endParaRPr lang="en-US" sz="2800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  <a:p>
            <a:pPr>
              <a:lnSpc>
                <a:spcPct val="125000"/>
              </a:lnSpc>
            </a:pPr>
            <a:r>
              <a:rPr lang="en-US" sz="2800" smtClean="0">
                <a:solidFill>
                  <a:srgbClr val="00206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উভয়ই </a:t>
            </a:r>
            <a:r>
              <a:rPr lang="en-US" sz="2800" dirty="0">
                <a:solidFill>
                  <a:srgbClr val="00206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সমাজ ও রাষ্ট্রের শান্তি নষ্ট করে দেয় বলে ইসলামে এগুলোকে কঠোরভাবে নিষিদ্ধ করা হয়েছে।</a:t>
            </a:r>
            <a:endParaRPr lang="en-US" sz="2800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635240" y="1691640"/>
            <a:ext cx="3977640" cy="4480560"/>
          </a:xfrm>
          <a:prstGeom prst="roundRect">
            <a:avLst>
              <a:gd name="adj" fmla="val 3218"/>
            </a:avLst>
          </a:prstGeom>
          <a:solidFill>
            <a:srgbClr val="1F2937"/>
          </a:solidFill>
          <a:ln/>
        </p:spPr>
      </p:sp>
      <p:sp>
        <p:nvSpPr>
          <p:cNvPr id="7" name="Shape 4"/>
          <p:cNvSpPr/>
          <p:nvPr/>
        </p:nvSpPr>
        <p:spPr>
          <a:xfrm>
            <a:off x="8229600" y="2240280"/>
            <a:ext cx="1234440" cy="1234440"/>
          </a:xfrm>
          <a:prstGeom prst="ellipse">
            <a:avLst/>
          </a:prstGeom>
          <a:solidFill>
            <a:srgbClr val="64748B"/>
          </a:solidFill>
          <a:ln/>
        </p:spPr>
      </p:sp>
      <p:pic>
        <p:nvPicPr>
          <p:cNvPr id="8" name="Image 1" descr="/home/claude/fitna/icon_shield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7349" y="2518029"/>
            <a:ext cx="678942" cy="67894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9738360" y="2240280"/>
            <a:ext cx="1234440" cy="1234440"/>
          </a:xfrm>
          <a:prstGeom prst="ellipse">
            <a:avLst/>
          </a:prstGeom>
          <a:solidFill>
            <a:srgbClr val="DC2626"/>
          </a:solidFill>
          <a:ln/>
        </p:spPr>
      </p:sp>
      <p:pic>
        <p:nvPicPr>
          <p:cNvPr id="10" name="Image 2" descr="/home/claude/fitna/icon_bolt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6109" y="2518029"/>
            <a:ext cx="678942" cy="67894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772400" y="36118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D6DBE2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শৃঙ্খলা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Text 7"/>
          <p:cNvSpPr/>
          <p:nvPr/>
        </p:nvSpPr>
        <p:spPr>
          <a:xfrm>
            <a:off x="9281160" y="361188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C2626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বিশৃঙ্খলা</a:t>
            </a:r>
            <a:endParaRPr lang="en-US" sz="2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9490166" y="3448594"/>
            <a:ext cx="27432" cy="9144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Text 9"/>
          <p:cNvSpPr/>
          <p:nvPr/>
        </p:nvSpPr>
        <p:spPr>
          <a:xfrm>
            <a:off x="7818120" y="4800600"/>
            <a:ext cx="3657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এই দুইয়ের মধ্যে চিরন্তন সংঘাত চলে আসছে</a:t>
            </a:r>
            <a:endParaRPr lang="en-US" sz="24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0"/>
            <a:ext cx="12192000" cy="632242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64748B"/>
          </a:solidFill>
          <a:ln/>
        </p:spPr>
      </p:sp>
      <p:pic>
        <p:nvPicPr>
          <p:cNvPr id="3" name="Image 0" descr="/home/claude/fitna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কুরআনের আলোকে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2230">
                <a:alpha val="18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solidFill>
            <a:srgbClr val="1F2937"/>
          </a:solidFill>
          <a:ln/>
        </p:spPr>
      </p:sp>
      <p:sp>
        <p:nvSpPr>
          <p:cNvPr id="7" name="Text 4"/>
          <p:cNvSpPr/>
          <p:nvPr/>
        </p:nvSpPr>
        <p:spPr>
          <a:xfrm>
            <a:off x="96012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০১</a:t>
            </a:r>
            <a:endParaRPr lang="en-US" sz="1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60020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সূরা আল-বাকারা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600200" y="24688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472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আয়াত ১৯১</a:t>
            </a:r>
            <a:endParaRPr lang="en-US" sz="1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6012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dirty="0">
                <a:solidFill>
                  <a:srgbClr val="0070C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আল্লাহ তাআলা বলেছেন, ফিতনা সৃষ্টি করা হত্যা করার চেয়েও গুরুতর অপরাধ; কেননা তা সমাজে ব্যাপক ধ্বংস ডেকে আনে।</a:t>
            </a:r>
            <a:endParaRPr lang="en-US" sz="2800" dirty="0">
              <a:solidFill>
                <a:srgbClr val="0070C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263640" y="178308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2230">
                <a:alpha val="1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solidFill>
            <a:srgbClr val="64748B"/>
          </a:solidFill>
          <a:ln/>
        </p:spPr>
      </p:sp>
      <p:sp>
        <p:nvSpPr>
          <p:cNvPr id="13" name="Text 10"/>
          <p:cNvSpPr/>
          <p:nvPr/>
        </p:nvSpPr>
        <p:spPr>
          <a:xfrm>
            <a:off x="6583680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০২</a:t>
            </a:r>
            <a:endParaRPr lang="en-US" sz="1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223760" y="2084832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সূরা আর-রুম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223760" y="24688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472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আয়াত ৪১</a:t>
            </a:r>
            <a:endParaRPr lang="en-US" sz="1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583680" y="297180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800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মানুষের নিজের হাতের কৃতকর্মের কারণে স্থলে ও জলে বিপর্যয় (ফাসাদ) ছড়িয়ে পড়েছে, যাতে তারা তাদের কৃতকর্মের কিছু শাস্তি ভোগ করে।</a:t>
            </a:r>
            <a:endParaRPr lang="en-US" sz="28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F29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64748B"/>
          </a:solidFill>
          <a:ln/>
        </p:spPr>
      </p:sp>
      <p:pic>
        <p:nvPicPr>
          <p:cNvPr id="3" name="Image 0" descr="/home/claude/fitna/icon_boo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9601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হাদিসের আলোকে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371600" y="1965960"/>
            <a:ext cx="9418320" cy="1874520"/>
          </a:xfrm>
          <a:prstGeom prst="roundRect">
            <a:avLst>
              <a:gd name="adj" fmla="val 5854"/>
            </a:avLst>
          </a:prstGeom>
          <a:solidFill>
            <a:srgbClr val="FFFFFF"/>
          </a:solidFill>
          <a:ln/>
        </p:spPr>
      </p:sp>
      <p:sp>
        <p:nvSpPr>
          <p:cNvPr id="6" name="Text 3"/>
          <p:cNvSpPr/>
          <p:nvPr/>
        </p:nvSpPr>
        <p:spPr>
          <a:xfrm>
            <a:off x="1737360" y="2194560"/>
            <a:ext cx="8686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2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রাসূলুল্লাহ (সা.) শেষ জামানার ফিতনা সম্পর্কে সতর্ক করে বলেছেন, তা অন্ধকার রাতের খণ্ডের মতো </a:t>
            </a:r>
            <a:r>
              <a:rPr lang="en-US" sz="320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ঘনিয়ে </a:t>
            </a:r>
            <a:r>
              <a:rPr lang="en-US" sz="3200" smtClean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আসবে মানুষ </a:t>
            </a:r>
            <a:r>
              <a:rPr lang="en-US" sz="32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সকালে মুমিন থাকবে, আর সন্ধ্যায় কাফির হয়ে যাবে।</a:t>
            </a:r>
            <a:endParaRPr lang="en-US" sz="32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371600" y="4160520"/>
            <a:ext cx="9418320" cy="1874520"/>
          </a:xfrm>
          <a:prstGeom prst="roundRect">
            <a:avLst>
              <a:gd name="adj" fmla="val 5854"/>
            </a:avLst>
          </a:prstGeom>
          <a:solidFill>
            <a:srgbClr val="64748B"/>
          </a:solidFill>
          <a:ln/>
        </p:spPr>
      </p:sp>
      <p:sp>
        <p:nvSpPr>
          <p:cNvPr id="8" name="Text 5"/>
          <p:cNvSpPr/>
          <p:nvPr/>
        </p:nvSpPr>
        <p:spPr>
          <a:xfrm>
            <a:off x="1737360" y="4389120"/>
            <a:ext cx="8686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200" dirty="0">
                <a:solidFill>
                  <a:srgbClr val="FFFF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যে ব্যক্তি মুসলিম উম্মাহর মাঝে বিভেদ সৃষ্টি করে ঐক্য নষ্ট করার চেষ্টা করে, তার সম্পর্কে রাসূল (সা.) কঠোর সতর্কবাণী দিয়েছেন এবং এমন কাজ থেকে বিরত থাকতে বলেছেন।</a:t>
            </a:r>
            <a:endParaRPr lang="en-US" sz="32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0" y="0"/>
            <a:ext cx="12370526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sz="320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DC2626"/>
          </a:solidFill>
          <a:ln/>
        </p:spPr>
      </p:sp>
      <p:pic>
        <p:nvPicPr>
          <p:cNvPr id="3" name="Image 0" descr="/home/claude/fitna/icon_warning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8686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ফিতনা-ফাসাদের কারণ</a:t>
            </a:r>
            <a:endParaRPr lang="en-US" sz="48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A2230">
                <a:alpha val="15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258568"/>
            <a:ext cx="1188720" cy="1188720"/>
          </a:xfrm>
          <a:prstGeom prst="ellipse">
            <a:avLst/>
          </a:prstGeom>
          <a:solidFill>
            <a:srgbClr val="1F2937"/>
          </a:solidFill>
          <a:ln/>
        </p:spPr>
      </p:sp>
      <p:pic>
        <p:nvPicPr>
          <p:cNvPr id="7" name="Image 1" descr="/home/claude/fitna/icon_balance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862" y="2526030"/>
            <a:ext cx="653796" cy="6537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33172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অন্যায় ও অবিচার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233172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সমাজে ন্যায়বিচার না থাকলে ক্ষোভ ও বিদ্রোহ জন্ম নেয়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6172200" y="187452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A2230">
                <a:alpha val="15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6446520" y="2258568"/>
            <a:ext cx="1188720" cy="1188720"/>
          </a:xfrm>
          <a:prstGeom prst="ellipse">
            <a:avLst/>
          </a:prstGeom>
          <a:solidFill>
            <a:srgbClr val="64748B"/>
          </a:solidFill>
          <a:ln/>
        </p:spPr>
      </p:sp>
      <p:pic>
        <p:nvPicPr>
          <p:cNvPr id="12" name="Image 2" descr="/home/claude/fitna/icon_fist_FFFFF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3982" y="2526030"/>
            <a:ext cx="653796" cy="6537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863840" y="214884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গুজব ও মিথ্যা রটনা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7863840" y="269748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যাচাই না করে তথ্য ছড়িয়ে বিভ্রান্তি সৃষ্টি করা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640080" y="4206240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A2230">
                <a:alpha val="15000"/>
              </a:srgbClr>
            </a:outerShdw>
          </a:effectLst>
        </p:spPr>
      </p:sp>
      <p:sp>
        <p:nvSpPr>
          <p:cNvPr id="16" name="Shape 11"/>
          <p:cNvSpPr/>
          <p:nvPr/>
        </p:nvSpPr>
        <p:spPr>
          <a:xfrm>
            <a:off x="914400" y="4590288"/>
            <a:ext cx="1188720" cy="1188720"/>
          </a:xfrm>
          <a:prstGeom prst="ellipse">
            <a:avLst/>
          </a:prstGeom>
          <a:solidFill>
            <a:srgbClr val="DC2626"/>
          </a:solidFill>
          <a:ln/>
        </p:spPr>
      </p:sp>
      <p:pic>
        <p:nvPicPr>
          <p:cNvPr id="17" name="Image 3" descr="/home/claude/fitna/icon_warning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862" y="4857750"/>
            <a:ext cx="653796" cy="65379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33172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ক্ষমতা ও সম্পদের লোভ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233172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স্বার্থের জন্য দ্বন্দ্ব ও সংঘাত সৃষ্টি করা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6661731" y="4531505"/>
            <a:ext cx="50749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blurRad="88900" dist="38100" dir="5400000" algn="bl" rotWithShape="0">
              <a:srgbClr val="1A2230">
                <a:alpha val="15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6446520" y="4590288"/>
            <a:ext cx="1188720" cy="1188720"/>
          </a:xfrm>
          <a:prstGeom prst="ellipse">
            <a:avLst/>
          </a:prstGeom>
          <a:solidFill>
            <a:srgbClr val="1F2937"/>
          </a:solidFill>
          <a:ln/>
        </p:spPr>
      </p:sp>
      <p:pic>
        <p:nvPicPr>
          <p:cNvPr id="22" name="Image 4" descr="/home/claude/fitna/icon_users_FFFFFF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3982" y="4857750"/>
            <a:ext cx="653796" cy="65379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863840" y="44805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B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ধর্মীয় ও মতবাদগত বিভেদ</a:t>
            </a:r>
            <a:endParaRPr lang="en-US" sz="28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7863840" y="5029200"/>
            <a:ext cx="31546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মতপার্থক্যকে শত্রুতায় রূপান্তরিত করা</a:t>
            </a:r>
            <a:endParaRPr lang="en-US" sz="24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0" y="0"/>
            <a:ext cx="12192000" cy="635508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" name="Shape 0"/>
          <p:cNvSpPr/>
          <p:nvPr/>
        </p:nvSpPr>
        <p:spPr>
          <a:xfrm>
            <a:off x="548640" y="502920"/>
            <a:ext cx="868680" cy="868680"/>
          </a:xfrm>
          <a:prstGeom prst="ellipse">
            <a:avLst/>
          </a:prstGeom>
          <a:solidFill>
            <a:srgbClr val="64748B"/>
          </a:solidFill>
          <a:ln/>
        </p:spPr>
      </p:sp>
      <p:pic>
        <p:nvPicPr>
          <p:cNvPr id="3" name="Image 0" descr="/home/claude/fitna/icon_shield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93" y="698373"/>
            <a:ext cx="477774" cy="4777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17320" y="813816"/>
            <a:ext cx="8686800" cy="868680"/>
          </a:xfrm>
          <a:prstGeom prst="rect">
            <a:avLst/>
          </a:prstGeom>
          <a:solidFill>
            <a:srgbClr val="00B0F0"/>
          </a:solidFill>
          <a:ln/>
        </p:spPr>
        <p:txBody>
          <a:bodyPr wrap="square" lIns="0" tIns="0" rIns="0" bIns="0" rtlCol="0" anchor="ctr">
            <a:prstTxWarp prst="textPlain">
              <a:avLst/>
            </a:prstTxWarp>
          </a:bodyPr>
          <a:lstStyle/>
          <a:p>
            <a:pPr marL="0" indent="0">
              <a:buNone/>
            </a:pPr>
            <a:r>
              <a:rPr lang="en-US" sz="54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utonnyMJ" pitchFamily="2" charset="0"/>
                <a:ea typeface="Vrinda" pitchFamily="34" charset="-122"/>
                <a:cs typeface="SutonnyMJ" pitchFamily="2" charset="0"/>
              </a:rPr>
              <a:t>প্রতিরোধের উপায়</a:t>
            </a:r>
            <a:endParaRPr lang="en-US" sz="540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40080" y="1874520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230">
                <a:alpha val="13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14400" y="2066544"/>
            <a:ext cx="640080" cy="640080"/>
          </a:xfrm>
          <a:prstGeom prst="ellipse">
            <a:avLst/>
          </a:prstGeom>
          <a:solidFill>
            <a:srgbClr val="64748B"/>
          </a:solidFill>
          <a:ln/>
        </p:spPr>
      </p:sp>
      <p:pic>
        <p:nvPicPr>
          <p:cNvPr id="7" name="Image 1" descr="/home/claude/fitna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2210562"/>
            <a:ext cx="352044" cy="3520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28800" y="1947672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ঐক্য ও সংহতি বজায় রাখা</a:t>
            </a:r>
            <a:endParaRPr lang="en-US" sz="32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257800" y="2057400"/>
            <a:ext cx="18288" cy="658368"/>
          </a:xfrm>
          <a:prstGeom prst="rect">
            <a:avLst/>
          </a:prstGeom>
          <a:solidFill>
            <a:srgbClr val="DDE3E9"/>
          </a:solidFill>
          <a:ln/>
        </p:spPr>
      </p:sp>
      <p:sp>
        <p:nvSpPr>
          <p:cNvPr id="10" name="Text 6"/>
          <p:cNvSpPr/>
          <p:nvPr/>
        </p:nvSpPr>
        <p:spPr>
          <a:xfrm>
            <a:off x="5532120" y="1947672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পারস্পরিক মতভেদ ভুলে ভ্রাতৃত্বের বন্ধনে আবদ্ধ থাকা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640080" y="3026664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230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914400" y="3218688"/>
            <a:ext cx="640080" cy="640080"/>
          </a:xfrm>
          <a:prstGeom prst="ellipse">
            <a:avLst/>
          </a:prstGeom>
          <a:solidFill>
            <a:srgbClr val="64748B"/>
          </a:solidFill>
          <a:ln/>
        </p:spPr>
      </p:sp>
      <p:pic>
        <p:nvPicPr>
          <p:cNvPr id="13" name="Image 2" descr="/home/claude/fitna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3362706"/>
            <a:ext cx="352044" cy="35204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828800" y="3099816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ন্যায়বিচার প্রতিষ্ঠা করা</a:t>
            </a:r>
            <a:endParaRPr lang="en-US" sz="32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5257800" y="3209544"/>
            <a:ext cx="18288" cy="658368"/>
          </a:xfrm>
          <a:prstGeom prst="rect">
            <a:avLst/>
          </a:prstGeom>
          <a:solidFill>
            <a:srgbClr val="DDE3E9"/>
          </a:solidFill>
          <a:ln/>
        </p:spPr>
      </p:sp>
      <p:sp>
        <p:nvSpPr>
          <p:cNvPr id="16" name="Text 11"/>
          <p:cNvSpPr/>
          <p:nvPr/>
        </p:nvSpPr>
        <p:spPr>
          <a:xfrm>
            <a:off x="5532120" y="3099816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সমাজে সততা ও ন্যায়ের পরিবেশ গড়ে তোলা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640080" y="4178808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23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914400" y="4370832"/>
            <a:ext cx="640080" cy="640080"/>
          </a:xfrm>
          <a:prstGeom prst="ellipse">
            <a:avLst/>
          </a:prstGeom>
          <a:solidFill>
            <a:srgbClr val="64748B"/>
          </a:solidFill>
          <a:ln/>
        </p:spPr>
      </p:sp>
      <p:pic>
        <p:nvPicPr>
          <p:cNvPr id="19" name="Image 3" descr="/home/claude/fitna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4514850"/>
            <a:ext cx="352044" cy="35204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828800" y="4251960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গুজব যাচাই করা</a:t>
            </a:r>
            <a:endParaRPr lang="en-US" sz="32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1" name="Shape 15"/>
          <p:cNvSpPr/>
          <p:nvPr/>
        </p:nvSpPr>
        <p:spPr>
          <a:xfrm>
            <a:off x="5257800" y="4361688"/>
            <a:ext cx="18288" cy="658368"/>
          </a:xfrm>
          <a:prstGeom prst="rect">
            <a:avLst/>
          </a:prstGeom>
          <a:solidFill>
            <a:srgbClr val="DDE3E9"/>
          </a:solidFill>
          <a:ln/>
        </p:spPr>
      </p:sp>
      <p:sp>
        <p:nvSpPr>
          <p:cNvPr id="22" name="Text 16"/>
          <p:cNvSpPr/>
          <p:nvPr/>
        </p:nvSpPr>
        <p:spPr>
          <a:xfrm>
            <a:off x="5532120" y="4251960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যাচাই ছাড়া কোনো তথ্য ছড়ানো থেকে বিরত থাকা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3" name="Shape 17"/>
          <p:cNvSpPr/>
          <p:nvPr/>
        </p:nvSpPr>
        <p:spPr>
          <a:xfrm>
            <a:off x="640080" y="5330952"/>
            <a:ext cx="10881360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1A2230">
                <a:alpha val="13000"/>
              </a:srgbClr>
            </a:outerShdw>
          </a:effectLst>
        </p:spPr>
      </p:sp>
      <p:sp>
        <p:nvSpPr>
          <p:cNvPr id="24" name="Shape 18"/>
          <p:cNvSpPr/>
          <p:nvPr/>
        </p:nvSpPr>
        <p:spPr>
          <a:xfrm>
            <a:off x="914400" y="5522976"/>
            <a:ext cx="640080" cy="640080"/>
          </a:xfrm>
          <a:prstGeom prst="ellipse">
            <a:avLst/>
          </a:prstGeom>
          <a:solidFill>
            <a:srgbClr val="64748B"/>
          </a:solidFill>
          <a:ln/>
        </p:spPr>
      </p:sp>
      <p:pic>
        <p:nvPicPr>
          <p:cNvPr id="25" name="Image 4" descr="/home/claude/fitna/icon_check_FFFFF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418" y="5666994"/>
            <a:ext cx="352044" cy="352044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828800" y="5404104"/>
            <a:ext cx="32918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কুরআন-সুন্নাহর অনুসরণ</a:t>
            </a:r>
            <a:endParaRPr lang="en-US" sz="32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27" name="Shape 20"/>
          <p:cNvSpPr/>
          <p:nvPr/>
        </p:nvSpPr>
        <p:spPr>
          <a:xfrm>
            <a:off x="5257800" y="5513832"/>
            <a:ext cx="18288" cy="658368"/>
          </a:xfrm>
          <a:prstGeom prst="rect">
            <a:avLst/>
          </a:prstGeom>
          <a:solidFill>
            <a:srgbClr val="DDE3E9"/>
          </a:solidFill>
          <a:ln/>
        </p:spPr>
      </p:sp>
      <p:sp>
        <p:nvSpPr>
          <p:cNvPr id="28" name="Text 21"/>
          <p:cNvSpPr/>
          <p:nvPr/>
        </p:nvSpPr>
        <p:spPr>
          <a:xfrm>
            <a:off x="5532120" y="5404104"/>
            <a:ext cx="5806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দ্বীনের সঠিক পথে অবিচল থেকে ধৈর্য ধারণ করা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  <p:bldP spid="22" grpId="0" animBg="1"/>
      <p:bldP spid="26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F29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3657600" cy="3657600"/>
          </a:xfrm>
          <a:prstGeom prst="ellipse">
            <a:avLst/>
          </a:prstGeom>
          <a:solidFill>
            <a:srgbClr val="64748B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058400" y="4572000"/>
            <a:ext cx="3474720" cy="3474720"/>
          </a:xfrm>
          <a:prstGeom prst="ellipse">
            <a:avLst/>
          </a:prstGeom>
          <a:solidFill>
            <a:srgbClr val="DC2626">
              <a:alpha val="3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777240"/>
            <a:ext cx="1371600" cy="1371600"/>
          </a:xfrm>
          <a:prstGeom prst="ellipse">
            <a:avLst/>
          </a:prstGeom>
          <a:solidFill>
            <a:srgbClr val="64748B"/>
          </a:solidFill>
          <a:ln/>
        </p:spPr>
      </p:sp>
      <p:pic>
        <p:nvPicPr>
          <p:cNvPr id="5" name="Image 0" descr="/home/claude/fitna/icon_check_FFFF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1085850"/>
            <a:ext cx="754380" cy="7543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23317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FC00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শিক্ষণীয় বিষয়</a:t>
            </a:r>
            <a:endParaRPr lang="en-US" sz="54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371600" y="3291840"/>
            <a:ext cx="9418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3200" b="1" dirty="0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ফিতনা-ফাসাদ সমাজের শান্তি ও স্থিতিশীলতা ধ্বংস করে দেয়। </a:t>
            </a:r>
            <a:r>
              <a:rPr lang="en-US" sz="3200" dirty="0">
                <a:solidFill>
                  <a:srgbClr val="92D050"/>
                </a:solidFill>
                <a:latin typeface="SutonnyMJ" pitchFamily="2" charset="0"/>
                <a:ea typeface="Vrinda" pitchFamily="34" charset="-122"/>
                <a:cs typeface="SutonnyMJ" pitchFamily="2" charset="0"/>
              </a:rPr>
              <a:t>ঐক্য, ন্যায়বিচার ও কুরআন-সুন্নাহর পথে অবিচল থেকে আমরা সমাজকে এই বিশৃঙ্খলা থেকে রক্ষা করে একটি শান্তিপূর্ণ পরিবেশ গড়ে তুলতে পারি।</a:t>
            </a:r>
            <a:endParaRPr lang="en-US" sz="3200" dirty="0">
              <a:solidFill>
                <a:srgbClr val="92D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892040" y="5496338"/>
            <a:ext cx="2286000" cy="45719"/>
          </a:xfrm>
          <a:prstGeom prst="rect">
            <a:avLst/>
          </a:prstGeom>
          <a:solidFill>
            <a:srgbClr val="DC2626"/>
          </a:solidFill>
          <a:ln/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3000">
        <p14:doors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537</Words>
  <Application>Microsoft Office PowerPoint</Application>
  <PresentationFormat>Widescreen</PresentationFormat>
  <Paragraphs>105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Calibri</vt:lpstr>
      <vt:lpstr>Calibri Light</vt:lpstr>
      <vt:lpstr>Cambria</vt:lpstr>
      <vt:lpstr>Nikosh</vt:lpstr>
      <vt:lpstr>Nirmala UI</vt:lpstr>
      <vt:lpstr>SutonnyMJ</vt:lpstr>
      <vt:lpstr>Vrinda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28</cp:revision>
  <dcterms:created xsi:type="dcterms:W3CDTF">2026-08-04T12:00:36Z</dcterms:created>
  <dcterms:modified xsi:type="dcterms:W3CDTF">2026-08-07T03:22:07Z</dcterms:modified>
</cp:coreProperties>
</file>