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1"/>
  </p:sldMasterIdLst>
  <p:notesMasterIdLst>
    <p:notesMasterId r:id="rId13"/>
  </p:notesMasterIdLst>
  <p:sldIdLst>
    <p:sldId id="263" r:id="rId2"/>
    <p:sldId id="264" r:id="rId3"/>
    <p:sldId id="266" r:id="rId4"/>
    <p:sldId id="257" r:id="rId5"/>
    <p:sldId id="258" r:id="rId6"/>
    <p:sldId id="259" r:id="rId7"/>
    <p:sldId id="260" r:id="rId8"/>
    <p:sldId id="261" r:id="rId9"/>
    <p:sldId id="262" r:id="rId10"/>
    <p:sldId id="267" r:id="rId11"/>
    <p:sldId id="265" r:id="rId1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3" d="100"/>
          <a:sy n="73" d="100"/>
        </p:scale>
        <p:origin x="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28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F7021451-1387-4CA6-816F-3879F97B5CBC}"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65836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outcomes for the lesson Hingsa (Envy), Class 9 Akhlaq, Chapter 4, Lesson 19.</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701463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Homework assignment for the lesson Hingsa (Envy), Class 9 Akhlaq, Chapter 4, Lesson 19.</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705838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FDBCF4-2A76-485C-88CE-2F9AE4E94850}" type="datetimeFigureOut">
              <a:rPr lang="en-US" smtClean="0">
                <a:solidFill>
                  <a:prstClr val="black">
                    <a:tint val="82000"/>
                  </a:prstClr>
                </a:solidFill>
              </a:rPr>
              <a:pPr/>
              <a:t>8/7/2026</a:t>
            </a:fld>
            <a:endParaRPr lang="en-US">
              <a:solidFill>
                <a:prstClr val="black">
                  <a:tint val="82000"/>
                </a:prstClr>
              </a:solidFill>
            </a:endParaRPr>
          </a:p>
        </p:txBody>
      </p:sp>
      <p:sp>
        <p:nvSpPr>
          <p:cNvPr id="5" name="Footer Placeholder 4"/>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p:cNvSpPr>
            <a:spLocks noGrp="1"/>
          </p:cNvSpPr>
          <p:nvPr>
            <p:ph type="sldNum" sz="quarter" idx="12"/>
          </p:nvPr>
        </p:nvSpPr>
        <p:spPr/>
        <p:txBody>
          <a:bodyPr/>
          <a:lstStyle/>
          <a:p>
            <a:fld id="{1437DB08-CBE3-4E22-9CEA-CBC669166F8F}" type="slidenum">
              <a:rPr lang="en-US" smtClean="0">
                <a:solidFill>
                  <a:prstClr val="black">
                    <a:tint val="82000"/>
                  </a:prstClr>
                </a:solidFill>
              </a:rPr>
              <a:pPr/>
              <a:t>‹#›</a:t>
            </a:fld>
            <a:endParaRPr lang="en-US">
              <a:solidFill>
                <a:prstClr val="black">
                  <a:tint val="82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82179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ED08F-B083-4E0A-A928-5CF42DE8E75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20481877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ED08F-B083-4E0A-A928-5CF42DE8E75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37885557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9917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ED08F-B083-4E0A-A928-5CF42DE8E75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1815373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9ED08F-B083-4E0A-A928-5CF42DE8E75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C8531-D3D9-41C5-84B7-C9DA8BDD5BD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5086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9ED08F-B083-4E0A-A928-5CF42DE8E75C}"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2620221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9ED08F-B083-4E0A-A928-5CF42DE8E75C}"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7074966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9ED08F-B083-4E0A-A928-5CF42DE8E75C}"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41991761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E6AB28-CD6F-4D36-A938-7C1C6B736EF8}" type="datetimeFigureOut">
              <a:rPr lang="en-US" smtClean="0">
                <a:solidFill>
                  <a:prstClr val="black">
                    <a:tint val="82000"/>
                  </a:prstClr>
                </a:solidFill>
              </a:rPr>
              <a:pPr/>
              <a:t>8/7/2026</a:t>
            </a:fld>
            <a:endParaRPr lang="en-US">
              <a:solidFill>
                <a:prstClr val="black">
                  <a:tint val="82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82000"/>
                </a:prstClr>
              </a:solidFill>
            </a:endParaRPr>
          </a:p>
        </p:txBody>
      </p:sp>
      <p:sp>
        <p:nvSpPr>
          <p:cNvPr id="9" name="Slide Number Placeholder 8"/>
          <p:cNvSpPr>
            <a:spLocks noGrp="1"/>
          </p:cNvSpPr>
          <p:nvPr>
            <p:ph type="sldNum" sz="quarter" idx="12"/>
          </p:nvPr>
        </p:nvSpPr>
        <p:spPr/>
        <p:txBody>
          <a:bodyPr/>
          <a:lstStyle/>
          <a:p>
            <a:fld id="{D1B5B60E-5FCC-474A-A5B2-A05C04E27AF1}"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30721757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E9ED08F-B083-4E0A-A928-5CF42DE8E75C}" type="datetimeFigureOut">
              <a:rPr lang="en-US" smtClean="0"/>
              <a:t>8/7/2026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EBC8531-D3D9-41C5-84B7-C9DA8BDD5BDA}" type="slidenum">
              <a:rPr lang="en-US" smtClean="0"/>
              <a:t>‹#›</a:t>
            </a:fld>
            <a:endParaRPr lang="en-US"/>
          </a:p>
        </p:txBody>
      </p:sp>
    </p:spTree>
    <p:extLst>
      <p:ext uri="{BB962C8B-B14F-4D97-AF65-F5344CB8AC3E}">
        <p14:creationId xmlns:p14="http://schemas.microsoft.com/office/powerpoint/2010/main" val="1057644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9ED08F-B083-4E0A-A928-5CF42DE8E75C}"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BC8531-D3D9-41C5-84B7-C9DA8BDD5BDA}" type="slidenum">
              <a:rPr lang="en-US" smtClean="0"/>
              <a:t>‹#›</a:t>
            </a:fld>
            <a:endParaRPr lang="en-US"/>
          </a:p>
        </p:txBody>
      </p:sp>
    </p:spTree>
    <p:extLst>
      <p:ext uri="{BB962C8B-B14F-4D97-AF65-F5344CB8AC3E}">
        <p14:creationId xmlns:p14="http://schemas.microsoft.com/office/powerpoint/2010/main" val="25032950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E9ED08F-B083-4E0A-A928-5CF42DE8E75C}" type="datetimeFigureOut">
              <a:rPr lang="en-US" smtClean="0"/>
              <a:t>8/7/2026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EBC8531-D3D9-41C5-84B7-C9DA8BDD5BD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30628" y="6396335"/>
            <a:ext cx="6779623" cy="923330"/>
          </a:xfrm>
          <a:prstGeom prst="rect">
            <a:avLst/>
          </a:prstGeom>
          <a:noFill/>
        </p:spPr>
        <p:txBody>
          <a:bodyPr wrap="square" rtlCol="0">
            <a:spAutoFit/>
          </a:bodyPr>
          <a:lstStyle/>
          <a:p>
            <a:r>
              <a:rPr lang="en-US" sz="1800" b="0" kern="1200" smtClean="0">
                <a:solidFill>
                  <a:srgbClr val="7030A0"/>
                </a:solidFill>
                <a:effectLst/>
                <a:latin typeface="+mn-lt"/>
                <a:ea typeface="+mn-ea"/>
                <a:cs typeface="+mn-cs"/>
              </a:rPr>
              <a:t>মোঃ আলাউদ্দিন , সহকারী শিক্ষক, শিয়ালীডাঙ্গা বহুমুখী মাধ্যমিক বিদ্যালয়,বটিয়াঘাটা,খুলনা।</a:t>
            </a:r>
            <a:endParaRPr lang="en-US" sz="1800" b="1" kern="1200" smtClean="0">
              <a:solidFill>
                <a:srgbClr val="7030A0"/>
              </a:solidFill>
              <a:effectLst/>
              <a:latin typeface="+mn-lt"/>
              <a:ea typeface="+mn-ea"/>
              <a:cs typeface="+mn-cs"/>
            </a:endParaRPr>
          </a:p>
          <a:p>
            <a:r>
              <a:rPr lang="en-US" sz="1800" b="0" kern="1200" smtClean="0">
                <a:solidFill>
                  <a:srgbClr val="7030A0"/>
                </a:solidFill>
                <a:effectLst/>
                <a:latin typeface="+mn-lt"/>
                <a:ea typeface="+mn-ea"/>
                <a:cs typeface="+mn-cs"/>
              </a:rPr>
              <a:t> </a:t>
            </a:r>
            <a:endParaRPr lang="en-US" sz="1800" b="1" kern="1200" smtClean="0">
              <a:solidFill>
                <a:srgbClr val="7030A0"/>
              </a:solidFill>
              <a:effectLst/>
              <a:latin typeface="+mn-lt"/>
              <a:ea typeface="+mn-ea"/>
              <a:cs typeface="+mn-cs"/>
            </a:endParaRPr>
          </a:p>
          <a:p>
            <a:endParaRPr lang="en-US">
              <a:solidFill>
                <a:srgbClr val="7030A0"/>
              </a:solidFill>
            </a:endParaRPr>
          </a:p>
        </p:txBody>
      </p:sp>
      <p:pic>
        <p:nvPicPr>
          <p:cNvPr id="12" name="Picture 11"/>
          <p:cNvPicPr>
            <a:picLocks noChangeAspect="1"/>
          </p:cNvPicPr>
          <p:nvPr userDrawn="1"/>
        </p:nvPicPr>
        <p:blipFill>
          <a:blip r:embed="rId1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846321" y="1893353"/>
            <a:ext cx="2499358" cy="3071294"/>
          </a:xfrm>
          <a:prstGeom prst="rect">
            <a:avLst/>
          </a:prstGeom>
        </p:spPr>
      </p:pic>
    </p:spTree>
    <p:extLst>
      <p:ext uri="{BB962C8B-B14F-4D97-AF65-F5344CB8AC3E}">
        <p14:creationId xmlns:p14="http://schemas.microsoft.com/office/powerpoint/2010/main" val="385858350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hyperlink" Target="https://www.teachers.gov.bd/profile/sk336531alauddin"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1810"/>
        </a:solidFill>
        <a:effectLst/>
      </p:bgPr>
    </p:bg>
    <p:spTree>
      <p:nvGrpSpPr>
        <p:cNvPr id="1" name=""/>
        <p:cNvGrpSpPr/>
        <p:nvPr/>
      </p:nvGrpSpPr>
      <p:grpSpPr>
        <a:xfrm>
          <a:off x="0" y="0"/>
          <a:ext cx="0" cy="0"/>
          <a:chOff x="0" y="0"/>
          <a:chExt cx="0" cy="0"/>
        </a:xfrm>
      </p:grpSpPr>
      <p:sp>
        <p:nvSpPr>
          <p:cNvPr id="2" name="Shape 0"/>
          <p:cNvSpPr/>
          <p:nvPr/>
        </p:nvSpPr>
        <p:spPr>
          <a:xfrm>
            <a:off x="9418320" y="-1280160"/>
            <a:ext cx="4754880" cy="4754880"/>
          </a:xfrm>
          <a:prstGeom prst="ellipse">
            <a:avLst/>
          </a:prstGeom>
          <a:solidFill>
            <a:srgbClr val="C1440E">
              <a:alpha val="85000"/>
            </a:srgbClr>
          </a:solidFill>
          <a:ln/>
        </p:spPr>
      </p:sp>
      <p:sp>
        <p:nvSpPr>
          <p:cNvPr id="3" name="Shape 1"/>
          <p:cNvSpPr/>
          <p:nvPr/>
        </p:nvSpPr>
        <p:spPr>
          <a:xfrm>
            <a:off x="10332720" y="-365760"/>
            <a:ext cx="2926080" cy="2926080"/>
          </a:xfrm>
          <a:prstGeom prst="ellipse">
            <a:avLst/>
          </a:prstGeom>
          <a:solidFill>
            <a:srgbClr val="E8B94A">
              <a:alpha val="90000"/>
            </a:srgbClr>
          </a:solidFill>
          <a:ln/>
        </p:spPr>
      </p:sp>
      <p:sp>
        <p:nvSpPr>
          <p:cNvPr id="4" name="Shape 2"/>
          <p:cNvSpPr/>
          <p:nvPr/>
        </p:nvSpPr>
        <p:spPr>
          <a:xfrm>
            <a:off x="-1463040" y="4663440"/>
            <a:ext cx="3291840" cy="3291840"/>
          </a:xfrm>
          <a:prstGeom prst="ellipse">
            <a:avLst/>
          </a:prstGeom>
          <a:solidFill>
            <a:srgbClr val="1B6B65">
              <a:alpha val="80000"/>
            </a:srgbClr>
          </a:solidFill>
          <a:ln/>
        </p:spPr>
      </p:sp>
      <p:sp>
        <p:nvSpPr>
          <p:cNvPr id="5" name="Text 3"/>
          <p:cNvSpPr/>
          <p:nvPr/>
        </p:nvSpPr>
        <p:spPr>
          <a:xfrm>
            <a:off x="3160643" y="2714398"/>
            <a:ext cx="9601200" cy="457200"/>
          </a:xfrm>
          <a:prstGeom prst="rect">
            <a:avLst/>
          </a:prstGeom>
          <a:noFill/>
          <a:ln/>
        </p:spPr>
        <p:txBody>
          <a:bodyPr wrap="square" lIns="0" tIns="0" rIns="0" bIns="0" rtlCol="0" anchor="ctr"/>
          <a:lstStyle/>
          <a:p>
            <a:pPr algn="ctr"/>
            <a:r>
              <a:rPr lang="en-US" sz="6600" b="1">
                <a:solidFill>
                  <a:srgbClr val="92D050"/>
                </a:solidFill>
                <a:latin typeface="SutonnyMJ" pitchFamily="2" charset="0"/>
                <a:ea typeface="Vrinda" pitchFamily="34" charset="-122"/>
                <a:cs typeface="SutonnyMJ" pitchFamily="2" charset="0"/>
              </a:rPr>
              <a:t>হিংসা</a:t>
            </a:r>
            <a:endParaRPr lang="en-US" sz="6600" dirty="0">
              <a:solidFill>
                <a:srgbClr val="92D050"/>
              </a:solidFill>
              <a:latin typeface="SutonnyMJ" pitchFamily="2" charset="0"/>
              <a:cs typeface="SutonnyMJ" pitchFamily="2" charset="0"/>
            </a:endParaRPr>
          </a:p>
        </p:txBody>
      </p:sp>
      <p:sp>
        <p:nvSpPr>
          <p:cNvPr id="6" name="Text 4"/>
          <p:cNvSpPr/>
          <p:nvPr/>
        </p:nvSpPr>
        <p:spPr>
          <a:xfrm>
            <a:off x="5000044" y="3234236"/>
            <a:ext cx="6410078" cy="1554480"/>
          </a:xfrm>
          <a:prstGeom prst="rect">
            <a:avLst/>
          </a:prstGeom>
          <a:noFill/>
          <a:ln/>
        </p:spPr>
        <p:txBody>
          <a:bodyPr wrap="square" lIns="0" tIns="0" rIns="0" bIns="0" rtlCol="0" anchor="ctr"/>
          <a:lstStyle/>
          <a:p>
            <a:pPr algn="ctr"/>
            <a:r>
              <a:rPr lang="en-US" sz="3600" b="1">
                <a:solidFill>
                  <a:srgbClr val="00B050"/>
                </a:solidFill>
                <a:latin typeface="SutonnyMJ" pitchFamily="2" charset="0"/>
                <a:ea typeface="Vrinda" pitchFamily="34" charset="-122"/>
                <a:cs typeface="SutonnyMJ" pitchFamily="2" charset="0"/>
              </a:rPr>
              <a:t>নবম শ্রেণি </a:t>
            </a:r>
            <a:r>
              <a:rPr lang="en-US" sz="3600" b="1" smtClean="0">
                <a:solidFill>
                  <a:srgbClr val="00B050"/>
                </a:solidFill>
                <a:latin typeface="SutonnyMJ" pitchFamily="2" charset="0"/>
                <a:ea typeface="Vrinda" pitchFamily="34" charset="-122"/>
                <a:cs typeface="SutonnyMJ" pitchFamily="2" charset="0"/>
              </a:rPr>
              <a:t>,আখলাক</a:t>
            </a:r>
            <a:r>
              <a:rPr lang="en-US" sz="3600" b="1">
                <a:solidFill>
                  <a:srgbClr val="00B050"/>
                </a:solidFill>
                <a:latin typeface="SutonnyMJ" pitchFamily="2" charset="0"/>
                <a:ea typeface="Vrinda" pitchFamily="34" charset="-122"/>
                <a:cs typeface="SutonnyMJ" pitchFamily="2" charset="0"/>
              </a:rPr>
              <a:t>, </a:t>
            </a:r>
            <a:r>
              <a:rPr lang="en-US" sz="3600" b="1" smtClean="0">
                <a:solidFill>
                  <a:srgbClr val="00B050"/>
                </a:solidFill>
                <a:latin typeface="SutonnyMJ" pitchFamily="2" charset="0"/>
                <a:ea typeface="Vrinda" pitchFamily="34" charset="-122"/>
                <a:cs typeface="SutonnyMJ" pitchFamily="2" charset="0"/>
              </a:rPr>
              <a:t>অধ্যায়-৪,পাঠ-১৯</a:t>
            </a:r>
            <a:endParaRPr lang="en-US" sz="3600" dirty="0">
              <a:solidFill>
                <a:srgbClr val="00B050"/>
              </a:solidFill>
              <a:latin typeface="SutonnyMJ" pitchFamily="2" charset="0"/>
              <a:cs typeface="SutonnyMJ" pitchFamily="2" charset="0"/>
            </a:endParaRPr>
          </a:p>
        </p:txBody>
      </p:sp>
      <p:sp>
        <p:nvSpPr>
          <p:cNvPr id="8" name="Text 6"/>
          <p:cNvSpPr/>
          <p:nvPr/>
        </p:nvSpPr>
        <p:spPr>
          <a:xfrm>
            <a:off x="6724152" y="6118040"/>
            <a:ext cx="5149796" cy="548640"/>
          </a:xfrm>
          <a:prstGeom prst="rect">
            <a:avLst/>
          </a:prstGeom>
          <a:noFill/>
          <a:ln/>
        </p:spPr>
        <p:txBody>
          <a:bodyPr wrap="square" lIns="0" tIns="0" rIns="0" bIns="0" rtlCol="0" anchor="ctr"/>
          <a:lstStyle/>
          <a:p>
            <a:pPr algn="ctr"/>
            <a:r>
              <a:rPr lang="en-US" sz="2400" i="1">
                <a:solidFill>
                  <a:srgbClr val="F0DCC8"/>
                </a:solidFill>
                <a:latin typeface="SutonnyMJ" pitchFamily="2" charset="0"/>
                <a:ea typeface="Vrinda" pitchFamily="34" charset="-122"/>
                <a:cs typeface="SutonnyMJ" pitchFamily="2" charset="0"/>
              </a:rPr>
              <a:t>অন্যের কল্যাণে অন্তর্জ্বালার এক ধ্বংসাত্মক ব্যাধি</a:t>
            </a:r>
            <a:endParaRPr lang="en-US" sz="2400" dirty="0">
              <a:latin typeface="SutonnyMJ" pitchFamily="2" charset="0"/>
              <a:cs typeface="SutonnyMJ" pitchFamily="2" charset="0"/>
            </a:endParaRPr>
          </a:p>
        </p:txBody>
      </p:sp>
      <p:sp>
        <p:nvSpPr>
          <p:cNvPr id="9" name="TextBox 8"/>
          <p:cNvSpPr txBox="1"/>
          <p:nvPr/>
        </p:nvSpPr>
        <p:spPr>
          <a:xfrm>
            <a:off x="5742830" y="1363160"/>
            <a:ext cx="5022574" cy="1015663"/>
          </a:xfrm>
          <a:prstGeom prst="rect">
            <a:avLst/>
          </a:prstGeom>
          <a:noFill/>
        </p:spPr>
        <p:txBody>
          <a:bodyPr wrap="square" rtlCol="0">
            <a:spAutoFit/>
          </a:bodyPr>
          <a:lstStyle/>
          <a:p>
            <a:r>
              <a:rPr lang="en-US" sz="6000" dirty="0">
                <a:solidFill>
                  <a:srgbClr val="00B0F0"/>
                </a:solidFill>
              </a:rPr>
              <a:t>     আজকের পাঠ</a:t>
            </a:r>
          </a:p>
        </p:txBody>
      </p:sp>
      <p:sp>
        <p:nvSpPr>
          <p:cNvPr id="10" name="TextBox 9"/>
          <p:cNvSpPr txBox="1"/>
          <p:nvPr/>
        </p:nvSpPr>
        <p:spPr>
          <a:xfrm>
            <a:off x="609600" y="389394"/>
            <a:ext cx="3551582" cy="707886"/>
          </a:xfrm>
          <a:prstGeom prst="rect">
            <a:avLst/>
          </a:prstGeom>
          <a:noFill/>
        </p:spPr>
        <p:txBody>
          <a:bodyPr wrap="square" rtlCol="0">
            <a:spAutoFit/>
          </a:bodyPr>
          <a:lstStyle/>
          <a:p>
            <a:r>
              <a:rPr lang="en-US" sz="4000" dirty="0">
                <a:solidFill>
                  <a:srgbClr val="FFFF00"/>
                </a:solidFill>
                <a:latin typeface="Nikosh" panose="02000000000000000000" pitchFamily="2" charset="0"/>
                <a:cs typeface="Nikosh" panose="02000000000000000000" pitchFamily="2" charset="0"/>
              </a:rPr>
              <a:t>শিক্ষক পরিচিতি</a:t>
            </a:r>
          </a:p>
        </p:txBody>
      </p:sp>
      <p:sp>
        <p:nvSpPr>
          <p:cNvPr id="11" name="Oval 10"/>
          <p:cNvSpPr/>
          <p:nvPr/>
        </p:nvSpPr>
        <p:spPr>
          <a:xfrm>
            <a:off x="1109206" y="1000975"/>
            <a:ext cx="1868557" cy="176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205" y="1017437"/>
            <a:ext cx="1868557" cy="1737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p:cNvSpPr txBox="1"/>
          <p:nvPr/>
        </p:nvSpPr>
        <p:spPr>
          <a:xfrm>
            <a:off x="826934" y="2837581"/>
            <a:ext cx="2941983" cy="584775"/>
          </a:xfrm>
          <a:prstGeom prst="rect">
            <a:avLst/>
          </a:prstGeom>
          <a:noFill/>
        </p:spPr>
        <p:txBody>
          <a:bodyPr wrap="square" rtlCol="0">
            <a:spAutoFit/>
          </a:bodyPr>
          <a:lstStyle/>
          <a:p>
            <a:r>
              <a:rPr lang="en-US" sz="3200" dirty="0">
                <a:solidFill>
                  <a:srgbClr val="92D050"/>
                </a:solidFill>
              </a:rPr>
              <a:t>মোঃ আলাউদ্দিন </a:t>
            </a:r>
          </a:p>
        </p:txBody>
      </p:sp>
      <p:sp>
        <p:nvSpPr>
          <p:cNvPr id="15" name="TextBox 14"/>
          <p:cNvSpPr txBox="1"/>
          <p:nvPr/>
        </p:nvSpPr>
        <p:spPr>
          <a:xfrm>
            <a:off x="1082700" y="3250633"/>
            <a:ext cx="1500732" cy="461665"/>
          </a:xfrm>
          <a:prstGeom prst="rect">
            <a:avLst/>
          </a:prstGeom>
          <a:noFill/>
        </p:spPr>
        <p:txBody>
          <a:bodyPr wrap="none" rtlCol="0">
            <a:spAutoFit/>
          </a:bodyPr>
          <a:lstStyle/>
          <a:p>
            <a:r>
              <a:rPr lang="en-US" sz="2400" dirty="0">
                <a:solidFill>
                  <a:srgbClr val="00B050"/>
                </a:solidFill>
              </a:rPr>
              <a:t>সহকারী শিক্ষক</a:t>
            </a:r>
          </a:p>
        </p:txBody>
      </p:sp>
      <p:sp>
        <p:nvSpPr>
          <p:cNvPr id="16" name="TextBox 15"/>
          <p:cNvSpPr txBox="1"/>
          <p:nvPr/>
        </p:nvSpPr>
        <p:spPr>
          <a:xfrm>
            <a:off x="291547" y="3712298"/>
            <a:ext cx="3617843" cy="769441"/>
          </a:xfrm>
          <a:prstGeom prst="rect">
            <a:avLst/>
          </a:prstGeom>
          <a:noFill/>
        </p:spPr>
        <p:txBody>
          <a:bodyPr wrap="square" rtlCol="0">
            <a:spAutoFit/>
          </a:bodyPr>
          <a:lstStyle/>
          <a:p>
            <a:r>
              <a:rPr lang="en-US" sz="2400" dirty="0">
                <a:solidFill>
                  <a:srgbClr val="00B0F0"/>
                </a:solidFill>
              </a:rPr>
              <a:t>শিয়ালীডাঙ্গা বহুমুখী মাধ্যমিক বিদ্যালয় ,</a:t>
            </a:r>
          </a:p>
          <a:p>
            <a:pPr algn="ctr"/>
            <a:r>
              <a:rPr lang="en-US" sz="2000" dirty="0">
                <a:solidFill>
                  <a:srgbClr val="00B0F0"/>
                </a:solidFill>
              </a:rPr>
              <a:t>বটিয়াঘাটা,খুলনা।</a:t>
            </a:r>
          </a:p>
        </p:txBody>
      </p:sp>
      <p:cxnSp>
        <p:nvCxnSpPr>
          <p:cNvPr id="18" name="Straight Connector 17"/>
          <p:cNvCxnSpPr/>
          <p:nvPr/>
        </p:nvCxnSpPr>
        <p:spPr>
          <a:xfrm>
            <a:off x="4068417" y="848139"/>
            <a:ext cx="0" cy="457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359965" y="1097280"/>
            <a:ext cx="13252" cy="404456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72000" y="875857"/>
            <a:ext cx="92764" cy="454693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9087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E1410"/>
        </a:solidFill>
        <a:effectLst/>
      </p:bgPr>
    </p:bg>
    <p:spTree>
      <p:nvGrpSpPr>
        <p:cNvPr id="1" name=""/>
        <p:cNvGrpSpPr/>
        <p:nvPr/>
      </p:nvGrpSpPr>
      <p:grpSpPr>
        <a:xfrm>
          <a:off x="0" y="0"/>
          <a:ext cx="0" cy="0"/>
          <a:chOff x="0" y="0"/>
          <a:chExt cx="0" cy="0"/>
        </a:xfrm>
      </p:grpSpPr>
      <p:sp>
        <p:nvSpPr>
          <p:cNvPr id="2" name="Text 0"/>
          <p:cNvSpPr/>
          <p:nvPr/>
        </p:nvSpPr>
        <p:spPr>
          <a:xfrm>
            <a:off x="548640" y="411480"/>
            <a:ext cx="8686800" cy="914400"/>
          </a:xfrm>
          <a:prstGeom prst="rect">
            <a:avLst/>
          </a:prstGeom>
          <a:noFill/>
          <a:ln/>
        </p:spPr>
        <p:txBody>
          <a:bodyPr wrap="square" rtlCol="0" anchor="ctr"/>
          <a:lstStyle/>
          <a:p>
            <a:r>
              <a:rPr lang="en-US" sz="6600" b="1" dirty="0">
                <a:solidFill>
                  <a:srgbClr val="F2C230"/>
                </a:solidFill>
                <a:latin typeface="SutonnyMJ" pitchFamily="2" charset="0"/>
                <a:ea typeface="Mukti" pitchFamily="34" charset="-122"/>
                <a:cs typeface="SutonnyMJ" pitchFamily="2" charset="0"/>
              </a:rPr>
              <a:t>বাড়ির কাজ</a:t>
            </a:r>
            <a:endParaRPr lang="en-US" sz="6600" dirty="0">
              <a:solidFill>
                <a:prstClr val="black"/>
              </a:solidFill>
              <a:latin typeface="SutonnyMJ" pitchFamily="2" charset="0"/>
              <a:cs typeface="SutonnyMJ" pitchFamily="2" charset="0"/>
            </a:endParaRPr>
          </a:p>
        </p:txBody>
      </p:sp>
      <p:sp>
        <p:nvSpPr>
          <p:cNvPr id="3" name="Text 1"/>
          <p:cNvSpPr/>
          <p:nvPr/>
        </p:nvSpPr>
        <p:spPr>
          <a:xfrm>
            <a:off x="548640" y="1188720"/>
            <a:ext cx="9601200" cy="457200"/>
          </a:xfrm>
          <a:prstGeom prst="rect">
            <a:avLst/>
          </a:prstGeom>
          <a:noFill/>
          <a:ln/>
        </p:spPr>
        <p:txBody>
          <a:bodyPr wrap="square" rtlCol="0" anchor="ctr"/>
          <a:lstStyle/>
          <a:p>
            <a:r>
              <a:rPr lang="en-US" sz="3200" dirty="0">
                <a:solidFill>
                  <a:srgbClr val="2FB6A8"/>
                </a:solidFill>
                <a:latin typeface="SutonnyMJ" pitchFamily="2" charset="0"/>
                <a:ea typeface="Mukti" pitchFamily="34" charset="-122"/>
                <a:cs typeface="SutonnyMJ" pitchFamily="2" charset="0"/>
              </a:rPr>
              <a:t>নবম শ্রেণি | আখলাক | অধ্যায়-৪ | পাঠ-১৯ | হিংসা</a:t>
            </a:r>
            <a:endParaRPr lang="en-US" sz="3200" dirty="0">
              <a:solidFill>
                <a:prstClr val="black"/>
              </a:solidFill>
              <a:latin typeface="SutonnyMJ" pitchFamily="2" charset="0"/>
              <a:cs typeface="SutonnyMJ" pitchFamily="2" charset="0"/>
            </a:endParaRPr>
          </a:p>
        </p:txBody>
      </p:sp>
      <p:sp>
        <p:nvSpPr>
          <p:cNvPr id="4" name="Shape 2"/>
          <p:cNvSpPr/>
          <p:nvPr/>
        </p:nvSpPr>
        <p:spPr>
          <a:xfrm>
            <a:off x="-822960" y="-1005840"/>
            <a:ext cx="2377440" cy="2377440"/>
          </a:xfrm>
          <a:prstGeom prst="ellipse">
            <a:avLst/>
          </a:prstGeom>
          <a:solidFill>
            <a:srgbClr val="2FB6A8">
              <a:alpha val="20000"/>
            </a:srgbClr>
          </a:solidFill>
          <a:ln/>
        </p:spPr>
      </p:sp>
      <p:sp>
        <p:nvSpPr>
          <p:cNvPr id="5" name="Shape 3"/>
          <p:cNvSpPr/>
          <p:nvPr/>
        </p:nvSpPr>
        <p:spPr>
          <a:xfrm>
            <a:off x="9692640" y="4572000"/>
            <a:ext cx="3291840" cy="3291840"/>
          </a:xfrm>
          <a:prstGeom prst="ellipse">
            <a:avLst/>
          </a:prstGeom>
          <a:solidFill>
            <a:srgbClr val="D9622B">
              <a:alpha val="85000"/>
            </a:srgbClr>
          </a:solidFill>
          <a:ln/>
        </p:spPr>
      </p:sp>
      <p:sp>
        <p:nvSpPr>
          <p:cNvPr id="6" name="Shape 4"/>
          <p:cNvSpPr/>
          <p:nvPr/>
        </p:nvSpPr>
        <p:spPr>
          <a:xfrm>
            <a:off x="10607040" y="4023360"/>
            <a:ext cx="2377440" cy="2377440"/>
          </a:xfrm>
          <a:prstGeom prst="ellipse">
            <a:avLst/>
          </a:prstGeom>
          <a:solidFill>
            <a:srgbClr val="F2C230">
              <a:alpha val="90000"/>
            </a:srgbClr>
          </a:solidFill>
          <a:ln/>
        </p:spPr>
      </p:sp>
      <p:sp>
        <p:nvSpPr>
          <p:cNvPr id="7" name="Shape 5"/>
          <p:cNvSpPr/>
          <p:nvPr/>
        </p:nvSpPr>
        <p:spPr>
          <a:xfrm>
            <a:off x="640080" y="1965960"/>
            <a:ext cx="457200" cy="457200"/>
          </a:xfrm>
          <a:prstGeom prst="ellipse">
            <a:avLst/>
          </a:prstGeom>
          <a:solidFill>
            <a:srgbClr val="2FB6A8"/>
          </a:solidFill>
          <a:ln/>
        </p:spPr>
      </p:sp>
      <p:sp>
        <p:nvSpPr>
          <p:cNvPr id="8" name="Text 6"/>
          <p:cNvSpPr/>
          <p:nvPr/>
        </p:nvSpPr>
        <p:spPr>
          <a:xfrm>
            <a:off x="640080" y="1965960"/>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1</a:t>
            </a:r>
            <a:endParaRPr lang="en-US" sz="3200" dirty="0">
              <a:solidFill>
                <a:prstClr val="black"/>
              </a:solidFill>
              <a:latin typeface="SutonnyMJ" pitchFamily="2" charset="0"/>
              <a:cs typeface="SutonnyMJ" pitchFamily="2" charset="0"/>
            </a:endParaRPr>
          </a:p>
        </p:txBody>
      </p:sp>
      <p:sp>
        <p:nvSpPr>
          <p:cNvPr id="9" name="Text 7"/>
          <p:cNvSpPr/>
          <p:nvPr/>
        </p:nvSpPr>
        <p:spPr>
          <a:xfrm>
            <a:off x="1371600" y="1892808"/>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শব্দের সংজ্ঞা লিখে আনবে।</a:t>
            </a:r>
            <a:endParaRPr lang="en-US" sz="3200" dirty="0">
              <a:solidFill>
                <a:prstClr val="black"/>
              </a:solidFill>
              <a:latin typeface="SutonnyMJ" pitchFamily="2" charset="0"/>
              <a:cs typeface="SutonnyMJ" pitchFamily="2" charset="0"/>
            </a:endParaRPr>
          </a:p>
        </p:txBody>
      </p:sp>
      <p:sp>
        <p:nvSpPr>
          <p:cNvPr id="10" name="Shape 8"/>
          <p:cNvSpPr/>
          <p:nvPr/>
        </p:nvSpPr>
        <p:spPr>
          <a:xfrm>
            <a:off x="640080" y="2807208"/>
            <a:ext cx="457200" cy="457200"/>
          </a:xfrm>
          <a:prstGeom prst="ellipse">
            <a:avLst/>
          </a:prstGeom>
          <a:solidFill>
            <a:srgbClr val="2FB6A8"/>
          </a:solidFill>
          <a:ln/>
        </p:spPr>
      </p:sp>
      <p:sp>
        <p:nvSpPr>
          <p:cNvPr id="11" name="Text 9"/>
          <p:cNvSpPr/>
          <p:nvPr/>
        </p:nvSpPr>
        <p:spPr>
          <a:xfrm>
            <a:off x="640080" y="2807208"/>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2</a:t>
            </a:r>
            <a:endParaRPr lang="en-US" sz="3200" dirty="0">
              <a:solidFill>
                <a:prstClr val="black"/>
              </a:solidFill>
              <a:latin typeface="SutonnyMJ" pitchFamily="2" charset="0"/>
              <a:cs typeface="SutonnyMJ" pitchFamily="2" charset="0"/>
            </a:endParaRPr>
          </a:p>
        </p:txBody>
      </p:sp>
      <p:sp>
        <p:nvSpPr>
          <p:cNvPr id="12" name="Text 10"/>
          <p:cNvSpPr/>
          <p:nvPr/>
        </p:nvSpPr>
        <p:spPr>
          <a:xfrm>
            <a:off x="1371600" y="2734056"/>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সৃষ্টির যেকোনো পাঁচটি কারণ লিখবে।</a:t>
            </a:r>
            <a:endParaRPr lang="en-US" sz="3200" dirty="0">
              <a:solidFill>
                <a:prstClr val="black"/>
              </a:solidFill>
              <a:latin typeface="SutonnyMJ" pitchFamily="2" charset="0"/>
              <a:cs typeface="SutonnyMJ" pitchFamily="2" charset="0"/>
            </a:endParaRPr>
          </a:p>
        </p:txBody>
      </p:sp>
      <p:sp>
        <p:nvSpPr>
          <p:cNvPr id="13" name="Shape 11"/>
          <p:cNvSpPr/>
          <p:nvPr/>
        </p:nvSpPr>
        <p:spPr>
          <a:xfrm>
            <a:off x="640080" y="3648456"/>
            <a:ext cx="457200" cy="457200"/>
          </a:xfrm>
          <a:prstGeom prst="ellipse">
            <a:avLst/>
          </a:prstGeom>
          <a:solidFill>
            <a:srgbClr val="2FB6A8"/>
          </a:solidFill>
          <a:ln/>
        </p:spPr>
      </p:sp>
      <p:sp>
        <p:nvSpPr>
          <p:cNvPr id="14" name="Text 12"/>
          <p:cNvSpPr/>
          <p:nvPr/>
        </p:nvSpPr>
        <p:spPr>
          <a:xfrm>
            <a:off x="640080" y="3648456"/>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3</a:t>
            </a:r>
            <a:endParaRPr lang="en-US" sz="3200" dirty="0">
              <a:solidFill>
                <a:prstClr val="black"/>
              </a:solidFill>
              <a:latin typeface="SutonnyMJ" pitchFamily="2" charset="0"/>
              <a:cs typeface="SutonnyMJ" pitchFamily="2" charset="0"/>
            </a:endParaRPr>
          </a:p>
        </p:txBody>
      </p:sp>
      <p:sp>
        <p:nvSpPr>
          <p:cNvPr id="15" name="Text 13"/>
          <p:cNvSpPr/>
          <p:nvPr/>
        </p:nvSpPr>
        <p:spPr>
          <a:xfrm>
            <a:off x="1371600" y="3575304"/>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হিংসার কুফল উল্লেখ করে একটি অনুচ্ছেদ (কমপক্ষে ২০০ শব্দ) লিখবে।</a:t>
            </a:r>
            <a:endParaRPr lang="en-US" sz="3200" dirty="0">
              <a:solidFill>
                <a:prstClr val="black"/>
              </a:solidFill>
              <a:latin typeface="SutonnyMJ" pitchFamily="2" charset="0"/>
              <a:cs typeface="SutonnyMJ" pitchFamily="2" charset="0"/>
            </a:endParaRPr>
          </a:p>
        </p:txBody>
      </p:sp>
      <p:sp>
        <p:nvSpPr>
          <p:cNvPr id="16" name="Shape 14"/>
          <p:cNvSpPr/>
          <p:nvPr/>
        </p:nvSpPr>
        <p:spPr>
          <a:xfrm>
            <a:off x="640080" y="4489704"/>
            <a:ext cx="457200" cy="457200"/>
          </a:xfrm>
          <a:prstGeom prst="ellipse">
            <a:avLst/>
          </a:prstGeom>
          <a:solidFill>
            <a:srgbClr val="2FB6A8"/>
          </a:solidFill>
          <a:ln/>
        </p:spPr>
      </p:sp>
      <p:sp>
        <p:nvSpPr>
          <p:cNvPr id="17" name="Text 15"/>
          <p:cNvSpPr/>
          <p:nvPr/>
        </p:nvSpPr>
        <p:spPr>
          <a:xfrm>
            <a:off x="640080" y="4489704"/>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4</a:t>
            </a:r>
            <a:endParaRPr lang="en-US" sz="3200" dirty="0">
              <a:solidFill>
                <a:prstClr val="black"/>
              </a:solidFill>
              <a:latin typeface="SutonnyMJ" pitchFamily="2" charset="0"/>
              <a:cs typeface="SutonnyMJ" pitchFamily="2" charset="0"/>
            </a:endParaRPr>
          </a:p>
        </p:txBody>
      </p:sp>
      <p:sp>
        <p:nvSpPr>
          <p:cNvPr id="18" name="Text 16"/>
          <p:cNvSpPr/>
          <p:nvPr/>
        </p:nvSpPr>
        <p:spPr>
          <a:xfrm>
            <a:off x="1371600" y="4416552"/>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থেকে বাঁচার উপায় সম্পর্কে কুরআন ও হাদিসের যেকোনো দুটি নির্দেশনা খুঁজে খাতায় লিখবে।</a:t>
            </a:r>
            <a:endParaRPr lang="en-US" sz="3200" dirty="0">
              <a:solidFill>
                <a:prstClr val="black"/>
              </a:solidFill>
              <a:latin typeface="SutonnyMJ" pitchFamily="2" charset="0"/>
              <a:cs typeface="SutonnyMJ" pitchFamily="2" charset="0"/>
            </a:endParaRPr>
          </a:p>
        </p:txBody>
      </p:sp>
      <p:sp>
        <p:nvSpPr>
          <p:cNvPr id="19" name="Shape 17"/>
          <p:cNvSpPr/>
          <p:nvPr/>
        </p:nvSpPr>
        <p:spPr>
          <a:xfrm>
            <a:off x="640080" y="5330952"/>
            <a:ext cx="457200" cy="457200"/>
          </a:xfrm>
          <a:prstGeom prst="ellipse">
            <a:avLst/>
          </a:prstGeom>
          <a:solidFill>
            <a:srgbClr val="2FB6A8"/>
          </a:solidFill>
          <a:ln/>
        </p:spPr>
      </p:sp>
      <p:sp>
        <p:nvSpPr>
          <p:cNvPr id="20" name="Text 18"/>
          <p:cNvSpPr/>
          <p:nvPr/>
        </p:nvSpPr>
        <p:spPr>
          <a:xfrm>
            <a:off x="640080" y="5330952"/>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5</a:t>
            </a:r>
            <a:endParaRPr lang="en-US" sz="3200" dirty="0">
              <a:solidFill>
                <a:prstClr val="black"/>
              </a:solidFill>
              <a:latin typeface="SutonnyMJ" pitchFamily="2" charset="0"/>
              <a:cs typeface="SutonnyMJ" pitchFamily="2" charset="0"/>
            </a:endParaRPr>
          </a:p>
        </p:txBody>
      </p:sp>
      <p:sp>
        <p:nvSpPr>
          <p:cNvPr id="21" name="Text 19"/>
          <p:cNvSpPr/>
          <p:nvPr/>
        </p:nvSpPr>
        <p:spPr>
          <a:xfrm>
            <a:off x="1371600" y="5257800"/>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নিজের জীবনে হিংসামুক্ত থাকার জন্য করণীয় সম্পর্কে পাঁচটি বাক্য লিখবে।</a:t>
            </a:r>
            <a:endParaRPr lang="en-US" sz="3200" dirty="0">
              <a:solidFill>
                <a:prstClr val="black"/>
              </a:solidFill>
              <a:latin typeface="SutonnyMJ" pitchFamily="2" charset="0"/>
              <a:cs typeface="SutonnyMJ" pitchFamily="2" charset="0"/>
            </a:endParaRPr>
          </a:p>
        </p:txBody>
      </p:sp>
      <p:sp>
        <p:nvSpPr>
          <p:cNvPr id="22" name="Text 20"/>
          <p:cNvSpPr/>
          <p:nvPr/>
        </p:nvSpPr>
        <p:spPr>
          <a:xfrm>
            <a:off x="548640" y="6263640"/>
            <a:ext cx="9144000" cy="365760"/>
          </a:xfrm>
          <a:prstGeom prst="rect">
            <a:avLst/>
          </a:prstGeom>
          <a:noFill/>
          <a:ln/>
        </p:spPr>
        <p:txBody>
          <a:bodyPr wrap="square" rtlCol="0" anchor="ctr"/>
          <a:lstStyle/>
          <a:p>
            <a:r>
              <a:rPr lang="en-US" sz="2800" i="1" dirty="0">
                <a:solidFill>
                  <a:srgbClr val="F2C230"/>
                </a:solidFill>
                <a:latin typeface="SutonnyMJ" pitchFamily="2" charset="0"/>
                <a:ea typeface="Mukti" pitchFamily="34" charset="-122"/>
                <a:cs typeface="SutonnyMJ" pitchFamily="2" charset="0"/>
              </a:rPr>
              <a:t>জমা দেওয়ার সময়সীমাঃ আগামী ক্লাসের পূর্বে</a:t>
            </a:r>
            <a:endParaRPr lang="en-US" sz="28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15694780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wipe(down)">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5"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3086" y="244444"/>
            <a:ext cx="11479794" cy="6373639"/>
          </a:xfrm>
          <a:prstGeom prst="rect">
            <a:avLst/>
          </a:prstGeom>
          <a:solidFill>
            <a:schemeClr val="tx1">
              <a:lumMod val="95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154" y="388040"/>
            <a:ext cx="11090496" cy="5985600"/>
          </a:xfrm>
          <a:prstGeom prst="rect">
            <a:avLst/>
          </a:prstGeom>
          <a:solidFill>
            <a:srgbClr val="C00000"/>
          </a:solidFill>
        </p:spPr>
      </p:pic>
      <p:sp>
        <p:nvSpPr>
          <p:cNvPr id="6" name="TextBox 5"/>
          <p:cNvSpPr txBox="1"/>
          <p:nvPr/>
        </p:nvSpPr>
        <p:spPr>
          <a:xfrm>
            <a:off x="1181477" y="3380840"/>
            <a:ext cx="9795850" cy="2435382"/>
          </a:xfrm>
          <a:prstGeom prst="rect">
            <a:avLst/>
          </a:prstGeom>
          <a:noFill/>
        </p:spPr>
        <p:txBody>
          <a:bodyPr wrap="square" rtlCol="0">
            <a:prstTxWarp prst="textCurveDown">
              <a:avLst/>
            </a:prstTxWarp>
            <a:spAutoFit/>
          </a:bodyPr>
          <a:lstStyle/>
          <a:p>
            <a:pPr defTabSz="457200"/>
            <a:r>
              <a:rPr lang="en-US" sz="19900" b="1" dirty="0" err="1" smtClean="0">
                <a:ln w="57150">
                  <a:solidFill>
                    <a:srgbClr val="FF0000"/>
                  </a:solidFill>
                </a:ln>
                <a:solidFill>
                  <a:prstClr val="black"/>
                </a:solidFill>
              </a:rPr>
              <a:t>ধন্যবাদ</a:t>
            </a:r>
            <a:endParaRPr lang="en-US" sz="19900" b="1" dirty="0">
              <a:ln w="57150">
                <a:solidFill>
                  <a:srgbClr val="FF0000"/>
                </a:solidFill>
              </a:ln>
              <a:solidFill>
                <a:prstClr val="black"/>
              </a:solidFill>
            </a:endParaRPr>
          </a:p>
        </p:txBody>
      </p:sp>
    </p:spTree>
    <p:extLst>
      <p:ext uri="{BB962C8B-B14F-4D97-AF65-F5344CB8AC3E}">
        <p14:creationId xmlns:p14="http://schemas.microsoft.com/office/powerpoint/2010/main" val="19092476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wnloads\pexels-pixabay-33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52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94393" y="0"/>
            <a:ext cx="6053139" cy="6858000"/>
          </a:xfrm>
          <a:prstGeom prst="rect">
            <a:avLst/>
          </a:prstGeom>
          <a:solidFill>
            <a:schemeClr val="bg1">
              <a:lumMod val="95000"/>
            </a:schemeClr>
          </a:solidFill>
          <a:effectLst>
            <a:outerShdw blurRad="508000" dist="152400" dir="8100000" sx="105000" sy="105000" algn="tr" rotWithShape="0">
              <a:prstClr val="black">
                <a:alpha val="55000"/>
              </a:prstClr>
            </a:outerShd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flipH="1">
            <a:off x="6081512" y="-80183"/>
            <a:ext cx="990600" cy="6858000"/>
          </a:xfrm>
          <a:prstGeom prst="rect">
            <a:avLst/>
          </a:prstGeom>
          <a:gradFill flip="none" rotWithShape="1">
            <a:gsLst>
              <a:gs pos="0">
                <a:schemeClr val="tx1">
                  <a:alpha val="0"/>
                </a:schemeClr>
              </a:gs>
              <a:gs pos="56000">
                <a:schemeClr val="tx1">
                  <a:alpha val="10000"/>
                </a:schemeClr>
              </a:gs>
              <a:gs pos="100000">
                <a:schemeClr val="tx1">
                  <a:alpha val="30000"/>
                </a:schemeClr>
              </a:gs>
              <a:gs pos="80000">
                <a:schemeClr val="bg1">
                  <a:alpha val="33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a:extLst>
              <a:ext uri="{FF2B5EF4-FFF2-40B4-BE49-F238E27FC236}">
                <a16:creationId xmlns="" xmlns:a16="http://schemas.microsoft.com/office/drawing/2014/main" id="{E7353BBD-4BAA-A37F-5629-CD977DAA9C57}"/>
              </a:ext>
            </a:extLst>
          </p:cNvPr>
          <p:cNvSpPr txBox="1"/>
          <p:nvPr/>
        </p:nvSpPr>
        <p:spPr>
          <a:xfrm>
            <a:off x="7612067" y="134922"/>
            <a:ext cx="3556820" cy="666786"/>
          </a:xfrm>
          <a:prstGeom prst="rect">
            <a:avLst/>
          </a:prstGeom>
          <a:noFill/>
          <a:ln w="28575">
            <a:solidFill>
              <a:srgbClr val="00B050"/>
            </a:solidFill>
          </a:ln>
        </p:spPr>
        <p:txBody>
          <a:bodyPr wrap="square" rtlCol="0">
            <a:spAutoFit/>
          </a:bodyPr>
          <a:lstStyle/>
          <a:p>
            <a:pPr algn="ctr"/>
            <a:r>
              <a:rPr lang="en-US" sz="3733" b="1" dirty="0" err="1">
                <a:solidFill>
                  <a:srgbClr val="002060"/>
                </a:solidFill>
                <a:latin typeface="NikoshBAN" panose="02000000000000000000" pitchFamily="2" charset="0"/>
                <a:cs typeface="NikoshBAN" panose="02000000000000000000" pitchFamily="2" charset="0"/>
              </a:rPr>
              <a:t>শিক্ষক</a:t>
            </a:r>
            <a:r>
              <a:rPr lang="en-US" sz="3733" b="1" dirty="0">
                <a:solidFill>
                  <a:srgbClr val="002060"/>
                </a:solidFill>
                <a:latin typeface="NikoshBAN" panose="02000000000000000000" pitchFamily="2" charset="0"/>
                <a:cs typeface="NikoshBAN" panose="02000000000000000000" pitchFamily="2" charset="0"/>
              </a:rPr>
              <a:t> </a:t>
            </a:r>
            <a:r>
              <a:rPr lang="en-US" sz="3733" b="1" dirty="0" err="1">
                <a:solidFill>
                  <a:srgbClr val="002060"/>
                </a:solidFill>
                <a:latin typeface="NikoshBAN" panose="02000000000000000000" pitchFamily="2" charset="0"/>
                <a:cs typeface="NikoshBAN" panose="02000000000000000000" pitchFamily="2" charset="0"/>
              </a:rPr>
              <a:t>পরিচিত</a:t>
            </a:r>
            <a:endParaRPr lang="en-US" sz="3733" b="1" dirty="0">
              <a:solidFill>
                <a:srgbClr val="002060"/>
              </a:solidFill>
              <a:latin typeface="NikoshBAN" panose="02000000000000000000" pitchFamily="2" charset="0"/>
              <a:cs typeface="NikoshBAN" panose="02000000000000000000" pitchFamily="2" charset="0"/>
            </a:endParaRPr>
          </a:p>
        </p:txBody>
      </p:sp>
      <p:pic>
        <p:nvPicPr>
          <p:cNvPr id="6" name="Picture 5">
            <a:extLst>
              <a:ext uri="{FF2B5EF4-FFF2-40B4-BE49-F238E27FC236}">
                <a16:creationId xmlns="" xmlns:a16="http://schemas.microsoft.com/office/drawing/2014/main" id="{5A7BE9DC-7381-C9FF-5007-6A71F03747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4860" y="936630"/>
            <a:ext cx="1931234" cy="1931234"/>
          </a:xfrm>
          <a:prstGeom prst="ellipse">
            <a:avLst/>
          </a:prstGeom>
          <a:ln w="63500" cap="rnd">
            <a:solidFill>
              <a:srgbClr val="333333"/>
            </a:solidFill>
          </a:ln>
          <a:effectLst>
            <a:outerShdw blurRad="381000" dist="292100" dir="5400000" sx="-80000" sy="-18000" rotWithShape="0">
              <a:srgbClr val="00B0F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 xmlns:a16="http://schemas.microsoft.com/office/drawing/2014/main" id="{297FF44B-79A3-9A15-3354-B171FAEDBCD7}"/>
              </a:ext>
            </a:extLst>
          </p:cNvPr>
          <p:cNvSpPr txBox="1"/>
          <p:nvPr/>
        </p:nvSpPr>
        <p:spPr>
          <a:xfrm>
            <a:off x="6427304" y="2847853"/>
            <a:ext cx="5632174" cy="2410981"/>
          </a:xfrm>
          <a:prstGeom prst="rect">
            <a:avLst/>
          </a:prstGeom>
          <a:noFill/>
          <a:ln w="38100">
            <a:noFill/>
          </a:ln>
        </p:spPr>
        <p:txBody>
          <a:bodyPr wrap="square" rtlCol="0">
            <a:spAutoFit/>
          </a:bodyPr>
          <a:lstStyle/>
          <a:p>
            <a:pPr algn="ctr"/>
            <a:r>
              <a:rPr lang="en-US" sz="4267" b="1" smtClean="0">
                <a:solidFill>
                  <a:srgbClr val="0CAC04"/>
                </a:solidFill>
                <a:latin typeface="NikoshBAN" panose="02000000000000000000" pitchFamily="2" charset="0"/>
                <a:cs typeface="NikoshBAN" panose="02000000000000000000" pitchFamily="2" charset="0"/>
              </a:rPr>
              <a:t>মো:আলাউদ্দিন </a:t>
            </a:r>
            <a:endParaRPr lang="en-US" sz="4267" b="1" dirty="0">
              <a:solidFill>
                <a:srgbClr val="0CAC04"/>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NikoshBAN" panose="02000000000000000000" pitchFamily="2" charset="0"/>
                <a:cs typeface="NikoshBAN" panose="02000000000000000000" pitchFamily="2" charset="0"/>
              </a:rPr>
              <a:t>সহকারী </a:t>
            </a:r>
            <a:r>
              <a:rPr lang="en-US" sz="3600" b="1" dirty="0" err="1">
                <a:solidFill>
                  <a:srgbClr val="002060"/>
                </a:solidFill>
                <a:latin typeface="NikoshBAN" panose="02000000000000000000" pitchFamily="2" charset="0"/>
                <a:cs typeface="NikoshBAN" panose="02000000000000000000" pitchFamily="2" charset="0"/>
              </a:rPr>
              <a:t>শিক্ষক</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NikoshBAN" panose="02000000000000000000" pitchFamily="2" charset="0"/>
                <a:cs typeface="NikoshBAN" panose="02000000000000000000" pitchFamily="2" charset="0"/>
              </a:rPr>
              <a:t>শিয়ালীডা</a:t>
            </a:r>
            <a:r>
              <a:rPr lang="en-US" sz="3600" b="1" smtClean="0">
                <a:solidFill>
                  <a:srgbClr val="002060"/>
                </a:solidFill>
                <a:latin typeface="SutonnyMJ" pitchFamily="2" charset="0"/>
                <a:cs typeface="SutonnyMJ" pitchFamily="2" charset="0"/>
              </a:rPr>
              <a:t>½v eûgyLx gva¨wgK we`¨vjq</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SutonnyMJ" pitchFamily="2" charset="0"/>
                <a:cs typeface="SutonnyMJ" pitchFamily="2" charset="0"/>
              </a:rPr>
              <a:t>ewUqvNvUv,Lyjbv</a:t>
            </a:r>
            <a:r>
              <a:rPr lang="en-US" sz="3600" b="1" smtClean="0">
                <a:solidFill>
                  <a:srgbClr val="002060"/>
                </a:solidFill>
                <a:latin typeface="NikoshBAN" panose="02000000000000000000" pitchFamily="2" charset="0"/>
                <a:cs typeface="NikoshBAN" panose="02000000000000000000" pitchFamily="2" charset="0"/>
              </a:rPr>
              <a:t>।</a:t>
            </a:r>
            <a:endParaRPr lang="en-US" sz="3600" b="1" dirty="0">
              <a:solidFill>
                <a:srgbClr val="002060"/>
              </a:solidFill>
              <a:latin typeface="NikoshBAN" panose="02000000000000000000" pitchFamily="2" charset="0"/>
              <a:cs typeface="NikoshBAN" panose="02000000000000000000" pitchFamily="2" charset="0"/>
            </a:endParaRPr>
          </a:p>
        </p:txBody>
      </p:sp>
      <p:sp>
        <p:nvSpPr>
          <p:cNvPr id="10" name="TextBox 9">
            <a:extLst>
              <a:ext uri="{FF2B5EF4-FFF2-40B4-BE49-F238E27FC236}">
                <a16:creationId xmlns="" xmlns:a16="http://schemas.microsoft.com/office/drawing/2014/main" id="{3B13BBEB-34BA-D49A-5688-36B4ED03D37B}"/>
              </a:ext>
            </a:extLst>
          </p:cNvPr>
          <p:cNvSpPr txBox="1"/>
          <p:nvPr/>
        </p:nvSpPr>
        <p:spPr>
          <a:xfrm>
            <a:off x="147033" y="3654602"/>
            <a:ext cx="5475944" cy="1881231"/>
          </a:xfrm>
          <a:prstGeom prst="rect">
            <a:avLst/>
          </a:prstGeom>
          <a:noFill/>
          <a:ln>
            <a:noFill/>
          </a:ln>
          <a:effectLst>
            <a:softEdge rad="0"/>
          </a:effectLst>
          <a:scene3d>
            <a:camera prst="orthographicFront"/>
            <a:lightRig rig="threePt" dir="t"/>
          </a:scene3d>
          <a:sp3d>
            <a:bevelT w="101600" prst="riblet"/>
          </a:sp3d>
        </p:spPr>
        <p:txBody>
          <a:bodyPr wrap="square" rtlCol="0">
            <a:prstTxWarp prst="textPlain">
              <a:avLst/>
            </a:prstTxWarp>
            <a:spAutoFit/>
          </a:bodyPr>
          <a:lstStyle/>
          <a:p>
            <a:pPr algn="ctr"/>
            <a:r>
              <a:rPr lang="bn-BD" sz="8000" dirty="0">
                <a:ln>
                  <a:solidFill>
                    <a:sysClr val="windowText" lastClr="000000"/>
                  </a:solidFill>
                </a:ln>
                <a:solidFill>
                  <a:srgbClr val="002060"/>
                </a:solidFill>
                <a:latin typeface="NikoshBAN" panose="02000000000000000000" pitchFamily="2" charset="0"/>
                <a:cs typeface="NikoshBAN" panose="02000000000000000000" pitchFamily="2" charset="0"/>
              </a:rPr>
              <a:t>স্বাগত</a:t>
            </a:r>
            <a:r>
              <a:rPr lang="en-US" sz="8000" dirty="0">
                <a:ln>
                  <a:solidFill>
                    <a:sysClr val="windowText" lastClr="000000"/>
                  </a:solidFill>
                </a:ln>
                <a:solidFill>
                  <a:srgbClr val="002060"/>
                </a:solidFill>
                <a:latin typeface="NikoshBAN" panose="02000000000000000000" pitchFamily="2" charset="0"/>
                <a:cs typeface="NikoshBAN" panose="02000000000000000000" pitchFamily="2" charset="0"/>
              </a:rPr>
              <a:t>ম </a:t>
            </a:r>
          </a:p>
        </p:txBody>
      </p:sp>
      <p:pic>
        <p:nvPicPr>
          <p:cNvPr id="12" name="Picture 11">
            <a:extLst>
              <a:ext uri="{FF2B5EF4-FFF2-40B4-BE49-F238E27FC236}">
                <a16:creationId xmlns="" xmlns:a16="http://schemas.microsoft.com/office/drawing/2014/main" id="{0DB9B823-0A12-0ED0-26C6-11C6000FB9D5}"/>
              </a:ext>
            </a:extLst>
          </p:cNvPr>
          <p:cNvPicPr>
            <a:picLocks noChangeAspect="1"/>
          </p:cNvPicPr>
          <p:nvPr/>
        </p:nvPicPr>
        <p:blipFill>
          <a:blip r:embed="rId4">
            <a:alphaModFix amt="14000"/>
            <a:extLst>
              <a:ext uri="{28A0092B-C50C-407E-A947-70E740481C1C}">
                <a14:useLocalDpi xmlns:a14="http://schemas.microsoft.com/office/drawing/2010/main" val="0"/>
              </a:ext>
            </a:extLst>
          </a:blip>
          <a:stretch>
            <a:fillRect/>
          </a:stretch>
        </p:blipFill>
        <p:spPr>
          <a:xfrm>
            <a:off x="1" y="-19050"/>
            <a:ext cx="6094392" cy="555488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4860" y="975570"/>
            <a:ext cx="2003423" cy="18627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01738" y="5213791"/>
            <a:ext cx="926109" cy="576059"/>
          </a:xfrm>
          <a:prstGeom prst="rect">
            <a:avLst/>
          </a:prstGeom>
          <a:ln>
            <a:solidFill>
              <a:srgbClr val="00B0F0"/>
            </a:solidFill>
          </a:ln>
        </p:spPr>
      </p:pic>
      <p:sp>
        <p:nvSpPr>
          <p:cNvPr id="14" name="TextBox 13"/>
          <p:cNvSpPr txBox="1"/>
          <p:nvPr/>
        </p:nvSpPr>
        <p:spPr>
          <a:xfrm>
            <a:off x="7704632" y="5299505"/>
            <a:ext cx="3104699" cy="502766"/>
          </a:xfrm>
          <a:prstGeom prst="rect">
            <a:avLst/>
          </a:prstGeom>
          <a:solidFill>
            <a:schemeClr val="accent6">
              <a:lumMod val="50000"/>
            </a:schemeClr>
          </a:solidFill>
        </p:spPr>
        <p:txBody>
          <a:bodyPr wrap="square" rtlCol="0">
            <a:spAutoFit/>
          </a:bodyPr>
          <a:lstStyle/>
          <a:p>
            <a:r>
              <a:rPr lang="en-US" sz="2667" dirty="0">
                <a:solidFill>
                  <a:srgbClr val="FFFF00"/>
                </a:solidFill>
              </a:rPr>
              <a:t>শিক্ষক বাতয়ন আইডি লিংক</a:t>
            </a:r>
          </a:p>
        </p:txBody>
      </p:sp>
      <p:sp>
        <p:nvSpPr>
          <p:cNvPr id="15" name="TextBox 14"/>
          <p:cNvSpPr txBox="1"/>
          <p:nvPr/>
        </p:nvSpPr>
        <p:spPr>
          <a:xfrm>
            <a:off x="6926402" y="5883538"/>
            <a:ext cx="4389120" cy="830997"/>
          </a:xfrm>
          <a:prstGeom prst="rect">
            <a:avLst/>
          </a:prstGeom>
          <a:solidFill>
            <a:srgbClr val="FFFF00"/>
          </a:solidFill>
        </p:spPr>
        <p:txBody>
          <a:bodyPr wrap="square" rtlCol="0">
            <a:spAutoFit/>
          </a:bodyPr>
          <a:lstStyle/>
          <a:p>
            <a:r>
              <a:rPr lang="en-US" sz="2400" u="sng" dirty="0">
                <a:ln w="0"/>
                <a:solidFill>
                  <a:prstClr val="black"/>
                </a:solidFill>
                <a:effectLst>
                  <a:outerShdw blurRad="38100" dist="19050" dir="2700000" algn="tl" rotWithShape="0">
                    <a:prstClr val="black">
                      <a:alpha val="40000"/>
                    </a:prstClr>
                  </a:outerShdw>
                </a:effectLst>
                <a:hlinkClick r:id="rId7"/>
              </a:rPr>
              <a:t>https://www.teachers.gov.bd/profile/sk336531alauddin</a:t>
            </a:r>
            <a:endParaRPr lang="en-US" sz="2400" dirty="0">
              <a:ln w="0"/>
              <a:solidFill>
                <a:prstClr val="black"/>
              </a:solidFill>
              <a:effectLst>
                <a:outerShdw blurRad="38100" dist="19050" dir="2700000" algn="tl" rotWithShape="0">
                  <a:prstClr val="black">
                    <a:alpha val="40000"/>
                  </a:prstClr>
                </a:outerShdw>
              </a:effectLst>
            </a:endParaRPr>
          </a:p>
        </p:txBody>
      </p:sp>
      <p:sp>
        <p:nvSpPr>
          <p:cNvPr id="3" name="TextBox 2"/>
          <p:cNvSpPr txBox="1"/>
          <p:nvPr/>
        </p:nvSpPr>
        <p:spPr>
          <a:xfrm>
            <a:off x="-312290" y="5928238"/>
            <a:ext cx="4822532" cy="1107996"/>
          </a:xfrm>
          <a:prstGeom prst="rect">
            <a:avLst/>
          </a:prstGeom>
          <a:noFill/>
        </p:spPr>
        <p:txBody>
          <a:bodyPr wrap="square" rtlCol="0">
            <a:spAutoFit/>
          </a:bodyPr>
          <a:lstStyle/>
          <a:p>
            <a:pPr lvl="0" algn="ctr"/>
            <a:r>
              <a:rPr lang="en-US" sz="6600" b="1">
                <a:solidFill>
                  <a:schemeClr val="bg1">
                    <a:lumMod val="95000"/>
                  </a:schemeClr>
                </a:solidFill>
                <a:latin typeface="SutonnyMJ" pitchFamily="2" charset="0"/>
                <a:ea typeface="Vrinda" pitchFamily="34" charset="-122"/>
                <a:cs typeface="SutonnyMJ" pitchFamily="2" charset="0"/>
              </a:rPr>
              <a:t>হিংসা</a:t>
            </a:r>
            <a:endParaRPr lang="en-US" sz="6600" dirty="0">
              <a:solidFill>
                <a:schemeClr val="bg1">
                  <a:lumMod val="95000"/>
                </a:schemeClr>
              </a:solidFill>
              <a:latin typeface="SutonnyMJ" pitchFamily="2" charset="0"/>
              <a:cs typeface="SutonnyMJ" pitchFamily="2" charset="0"/>
            </a:endParaRPr>
          </a:p>
        </p:txBody>
      </p:sp>
      <p:pic>
        <p:nvPicPr>
          <p:cNvPr id="5" name="Picture 4"/>
          <p:cNvPicPr>
            <a:picLocks noChangeAspect="1"/>
          </p:cNvPicPr>
          <p:nvPr/>
        </p:nvPicPr>
        <p:blipFill>
          <a:blip r:embed="rId8"/>
          <a:stretch>
            <a:fillRect/>
          </a:stretch>
        </p:blipFill>
        <p:spPr>
          <a:xfrm>
            <a:off x="307781" y="5155003"/>
            <a:ext cx="4273666" cy="1457070"/>
          </a:xfrm>
          <a:prstGeom prst="rect">
            <a:avLst/>
          </a:prstGeom>
        </p:spPr>
      </p:pic>
    </p:spTree>
    <p:extLst>
      <p:ext uri="{BB962C8B-B14F-4D97-AF65-F5344CB8AC3E}">
        <p14:creationId xmlns:p14="http://schemas.microsoft.com/office/powerpoint/2010/main" val="32760845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1410"/>
        </a:solidFill>
        <a:effectLst/>
      </p:bgPr>
    </p:bg>
    <p:spTree>
      <p:nvGrpSpPr>
        <p:cNvPr id="1" name=""/>
        <p:cNvGrpSpPr/>
        <p:nvPr/>
      </p:nvGrpSpPr>
      <p:grpSpPr>
        <a:xfrm>
          <a:off x="0" y="0"/>
          <a:ext cx="0" cy="0"/>
          <a:chOff x="0" y="0"/>
          <a:chExt cx="0" cy="0"/>
        </a:xfrm>
      </p:grpSpPr>
      <p:sp>
        <p:nvSpPr>
          <p:cNvPr id="2" name="Text 0"/>
          <p:cNvSpPr/>
          <p:nvPr/>
        </p:nvSpPr>
        <p:spPr>
          <a:xfrm>
            <a:off x="548640" y="411480"/>
            <a:ext cx="8686800" cy="914400"/>
          </a:xfrm>
          <a:prstGeom prst="rect">
            <a:avLst/>
          </a:prstGeom>
          <a:noFill/>
          <a:ln/>
        </p:spPr>
        <p:txBody>
          <a:bodyPr wrap="square" rtlCol="0" anchor="ctr"/>
          <a:lstStyle/>
          <a:p>
            <a:r>
              <a:rPr lang="en-US" sz="6000" b="1" dirty="0">
                <a:solidFill>
                  <a:srgbClr val="F2C230"/>
                </a:solidFill>
                <a:latin typeface="SutonnyMJ" pitchFamily="2" charset="0"/>
                <a:ea typeface="Mukti" pitchFamily="34" charset="-122"/>
                <a:cs typeface="SutonnyMJ" pitchFamily="2" charset="0"/>
              </a:rPr>
              <a:t>শিখন ফল</a:t>
            </a:r>
            <a:endParaRPr lang="en-US" sz="6000" dirty="0">
              <a:solidFill>
                <a:prstClr val="black"/>
              </a:solidFill>
              <a:latin typeface="SutonnyMJ" pitchFamily="2" charset="0"/>
              <a:cs typeface="SutonnyMJ" pitchFamily="2" charset="0"/>
            </a:endParaRPr>
          </a:p>
        </p:txBody>
      </p:sp>
      <p:sp>
        <p:nvSpPr>
          <p:cNvPr id="3" name="Text 1"/>
          <p:cNvSpPr/>
          <p:nvPr/>
        </p:nvSpPr>
        <p:spPr>
          <a:xfrm>
            <a:off x="548640" y="1188720"/>
            <a:ext cx="9601200" cy="457200"/>
          </a:xfrm>
          <a:prstGeom prst="rect">
            <a:avLst/>
          </a:prstGeom>
          <a:noFill/>
          <a:ln/>
        </p:spPr>
        <p:txBody>
          <a:bodyPr wrap="square" rtlCol="0" anchor="ctr"/>
          <a:lstStyle/>
          <a:p>
            <a:r>
              <a:rPr lang="en-US" sz="2800" dirty="0">
                <a:solidFill>
                  <a:srgbClr val="2FB6A8"/>
                </a:solidFill>
                <a:latin typeface="SutonnyMJ" pitchFamily="2" charset="0"/>
                <a:ea typeface="Mukti" pitchFamily="34" charset="-122"/>
                <a:cs typeface="SutonnyMJ" pitchFamily="2" charset="0"/>
              </a:rPr>
              <a:t>নবম শ্রেণি | আখলাক | অধ্যায়-৪ | পাঠ-১৯ | হিংসা</a:t>
            </a:r>
            <a:endParaRPr lang="en-US" sz="2800" dirty="0">
              <a:solidFill>
                <a:prstClr val="black"/>
              </a:solidFill>
              <a:latin typeface="SutonnyMJ" pitchFamily="2" charset="0"/>
              <a:cs typeface="SutonnyMJ" pitchFamily="2" charset="0"/>
            </a:endParaRPr>
          </a:p>
        </p:txBody>
      </p:sp>
      <p:sp>
        <p:nvSpPr>
          <p:cNvPr id="4" name="Shape 2"/>
          <p:cNvSpPr/>
          <p:nvPr/>
        </p:nvSpPr>
        <p:spPr>
          <a:xfrm>
            <a:off x="-822960" y="-1005840"/>
            <a:ext cx="2377440" cy="2377440"/>
          </a:xfrm>
          <a:prstGeom prst="ellipse">
            <a:avLst/>
          </a:prstGeom>
          <a:solidFill>
            <a:srgbClr val="2FB6A8">
              <a:alpha val="20000"/>
            </a:srgbClr>
          </a:solidFill>
          <a:ln/>
        </p:spPr>
      </p:sp>
      <p:sp>
        <p:nvSpPr>
          <p:cNvPr id="5" name="Shape 3"/>
          <p:cNvSpPr/>
          <p:nvPr/>
        </p:nvSpPr>
        <p:spPr>
          <a:xfrm>
            <a:off x="9692640" y="4572000"/>
            <a:ext cx="3291840" cy="3291840"/>
          </a:xfrm>
          <a:prstGeom prst="ellipse">
            <a:avLst/>
          </a:prstGeom>
          <a:solidFill>
            <a:srgbClr val="D9622B">
              <a:alpha val="85000"/>
            </a:srgbClr>
          </a:solidFill>
          <a:ln/>
        </p:spPr>
      </p:sp>
      <p:sp>
        <p:nvSpPr>
          <p:cNvPr id="6" name="Shape 4"/>
          <p:cNvSpPr/>
          <p:nvPr/>
        </p:nvSpPr>
        <p:spPr>
          <a:xfrm>
            <a:off x="10607040" y="4023360"/>
            <a:ext cx="2377440" cy="2377440"/>
          </a:xfrm>
          <a:prstGeom prst="ellipse">
            <a:avLst/>
          </a:prstGeom>
          <a:solidFill>
            <a:srgbClr val="F2C230">
              <a:alpha val="90000"/>
            </a:srgbClr>
          </a:solidFill>
          <a:ln/>
        </p:spPr>
      </p:sp>
      <p:sp>
        <p:nvSpPr>
          <p:cNvPr id="7" name="Shape 5"/>
          <p:cNvSpPr/>
          <p:nvPr/>
        </p:nvSpPr>
        <p:spPr>
          <a:xfrm>
            <a:off x="640080" y="1965960"/>
            <a:ext cx="457200" cy="457200"/>
          </a:xfrm>
          <a:prstGeom prst="ellipse">
            <a:avLst/>
          </a:prstGeom>
          <a:solidFill>
            <a:srgbClr val="3FE07A"/>
          </a:solidFill>
          <a:ln/>
        </p:spPr>
      </p:sp>
      <p:sp>
        <p:nvSpPr>
          <p:cNvPr id="8" name="Text 6"/>
          <p:cNvSpPr/>
          <p:nvPr/>
        </p:nvSpPr>
        <p:spPr>
          <a:xfrm>
            <a:off x="640080" y="1965960"/>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1</a:t>
            </a:r>
            <a:endParaRPr lang="en-US" sz="3200" dirty="0">
              <a:solidFill>
                <a:prstClr val="black"/>
              </a:solidFill>
              <a:latin typeface="SutonnyMJ" pitchFamily="2" charset="0"/>
              <a:cs typeface="SutonnyMJ" pitchFamily="2" charset="0"/>
            </a:endParaRPr>
          </a:p>
        </p:txBody>
      </p:sp>
      <p:sp>
        <p:nvSpPr>
          <p:cNvPr id="9" name="Text 7"/>
          <p:cNvSpPr/>
          <p:nvPr/>
        </p:nvSpPr>
        <p:spPr>
          <a:xfrm>
            <a:off x="1371600" y="1892808"/>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শব্দের অর্থ ব্যাখ্যা করতে পারবে।</a:t>
            </a:r>
            <a:endParaRPr lang="en-US" sz="3200" dirty="0">
              <a:solidFill>
                <a:prstClr val="black"/>
              </a:solidFill>
              <a:latin typeface="SutonnyMJ" pitchFamily="2" charset="0"/>
              <a:cs typeface="SutonnyMJ" pitchFamily="2" charset="0"/>
            </a:endParaRPr>
          </a:p>
        </p:txBody>
      </p:sp>
      <p:sp>
        <p:nvSpPr>
          <p:cNvPr id="10" name="Shape 8"/>
          <p:cNvSpPr/>
          <p:nvPr/>
        </p:nvSpPr>
        <p:spPr>
          <a:xfrm>
            <a:off x="640080" y="2807208"/>
            <a:ext cx="457200" cy="457200"/>
          </a:xfrm>
          <a:prstGeom prst="ellipse">
            <a:avLst/>
          </a:prstGeom>
          <a:solidFill>
            <a:srgbClr val="3FE07A"/>
          </a:solidFill>
          <a:ln/>
        </p:spPr>
      </p:sp>
      <p:sp>
        <p:nvSpPr>
          <p:cNvPr id="11" name="Text 9"/>
          <p:cNvSpPr/>
          <p:nvPr/>
        </p:nvSpPr>
        <p:spPr>
          <a:xfrm>
            <a:off x="640080" y="2807208"/>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2</a:t>
            </a:r>
            <a:endParaRPr lang="en-US" sz="3200" dirty="0">
              <a:solidFill>
                <a:prstClr val="black"/>
              </a:solidFill>
              <a:latin typeface="SutonnyMJ" pitchFamily="2" charset="0"/>
              <a:cs typeface="SutonnyMJ" pitchFamily="2" charset="0"/>
            </a:endParaRPr>
          </a:p>
        </p:txBody>
      </p:sp>
      <p:sp>
        <p:nvSpPr>
          <p:cNvPr id="12" name="Text 10"/>
          <p:cNvSpPr/>
          <p:nvPr/>
        </p:nvSpPr>
        <p:spPr>
          <a:xfrm>
            <a:off x="1371600" y="2734056"/>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সৃষ্টির কারণসমূহ চিহ্নিত করতে পারবে।</a:t>
            </a:r>
            <a:endParaRPr lang="en-US" sz="3200" dirty="0">
              <a:solidFill>
                <a:prstClr val="black"/>
              </a:solidFill>
              <a:latin typeface="SutonnyMJ" pitchFamily="2" charset="0"/>
              <a:cs typeface="SutonnyMJ" pitchFamily="2" charset="0"/>
            </a:endParaRPr>
          </a:p>
        </p:txBody>
      </p:sp>
      <p:sp>
        <p:nvSpPr>
          <p:cNvPr id="13" name="Shape 11"/>
          <p:cNvSpPr/>
          <p:nvPr/>
        </p:nvSpPr>
        <p:spPr>
          <a:xfrm>
            <a:off x="640080" y="3648456"/>
            <a:ext cx="457200" cy="457200"/>
          </a:xfrm>
          <a:prstGeom prst="ellipse">
            <a:avLst/>
          </a:prstGeom>
          <a:solidFill>
            <a:srgbClr val="3FE07A"/>
          </a:solidFill>
          <a:ln/>
        </p:spPr>
      </p:sp>
      <p:sp>
        <p:nvSpPr>
          <p:cNvPr id="14" name="Text 12"/>
          <p:cNvSpPr/>
          <p:nvPr/>
        </p:nvSpPr>
        <p:spPr>
          <a:xfrm>
            <a:off x="640080" y="3648456"/>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3</a:t>
            </a:r>
            <a:endParaRPr lang="en-US" sz="3200" dirty="0">
              <a:solidFill>
                <a:prstClr val="black"/>
              </a:solidFill>
              <a:latin typeface="SutonnyMJ" pitchFamily="2" charset="0"/>
              <a:cs typeface="SutonnyMJ" pitchFamily="2" charset="0"/>
            </a:endParaRPr>
          </a:p>
        </p:txBody>
      </p:sp>
      <p:sp>
        <p:nvSpPr>
          <p:cNvPr id="15" name="Text 13"/>
          <p:cNvSpPr/>
          <p:nvPr/>
        </p:nvSpPr>
        <p:spPr>
          <a:xfrm>
            <a:off x="1371600" y="3575304"/>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হিংসার ফলে ব্যক্তি ও সমাজে সৃষ্ট কুফল বর্ণনা করতে পারবে।</a:t>
            </a:r>
            <a:endParaRPr lang="en-US" sz="3200" dirty="0">
              <a:solidFill>
                <a:prstClr val="black"/>
              </a:solidFill>
              <a:latin typeface="SutonnyMJ" pitchFamily="2" charset="0"/>
              <a:cs typeface="SutonnyMJ" pitchFamily="2" charset="0"/>
            </a:endParaRPr>
          </a:p>
        </p:txBody>
      </p:sp>
      <p:sp>
        <p:nvSpPr>
          <p:cNvPr id="16" name="Shape 14"/>
          <p:cNvSpPr/>
          <p:nvPr/>
        </p:nvSpPr>
        <p:spPr>
          <a:xfrm>
            <a:off x="640080" y="4489704"/>
            <a:ext cx="457200" cy="457200"/>
          </a:xfrm>
          <a:prstGeom prst="ellipse">
            <a:avLst/>
          </a:prstGeom>
          <a:solidFill>
            <a:srgbClr val="3FE07A"/>
          </a:solidFill>
          <a:ln/>
        </p:spPr>
      </p:sp>
      <p:sp>
        <p:nvSpPr>
          <p:cNvPr id="17" name="Text 15"/>
          <p:cNvSpPr/>
          <p:nvPr/>
        </p:nvSpPr>
        <p:spPr>
          <a:xfrm>
            <a:off x="640080" y="4489704"/>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4</a:t>
            </a:r>
            <a:endParaRPr lang="en-US" sz="3200" dirty="0">
              <a:solidFill>
                <a:prstClr val="black"/>
              </a:solidFill>
              <a:latin typeface="SutonnyMJ" pitchFamily="2" charset="0"/>
              <a:cs typeface="SutonnyMJ" pitchFamily="2" charset="0"/>
            </a:endParaRPr>
          </a:p>
        </p:txBody>
      </p:sp>
      <p:sp>
        <p:nvSpPr>
          <p:cNvPr id="18" name="Text 16"/>
          <p:cNvSpPr/>
          <p:nvPr/>
        </p:nvSpPr>
        <p:spPr>
          <a:xfrm>
            <a:off x="1371600" y="4416552"/>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 থেকে বেঁচে থাকার উপায় সম্পর্কে ইসলামের নির্দেশনা ব্যাখ্যা করতে পারবে।</a:t>
            </a:r>
            <a:endParaRPr lang="en-US" sz="3200" dirty="0">
              <a:solidFill>
                <a:prstClr val="black"/>
              </a:solidFill>
              <a:latin typeface="SutonnyMJ" pitchFamily="2" charset="0"/>
              <a:cs typeface="SutonnyMJ" pitchFamily="2" charset="0"/>
            </a:endParaRPr>
          </a:p>
        </p:txBody>
      </p:sp>
      <p:sp>
        <p:nvSpPr>
          <p:cNvPr id="19" name="Shape 17"/>
          <p:cNvSpPr/>
          <p:nvPr/>
        </p:nvSpPr>
        <p:spPr>
          <a:xfrm>
            <a:off x="640080" y="5330952"/>
            <a:ext cx="457200" cy="457200"/>
          </a:xfrm>
          <a:prstGeom prst="ellipse">
            <a:avLst/>
          </a:prstGeom>
          <a:solidFill>
            <a:srgbClr val="3FE07A"/>
          </a:solidFill>
          <a:ln/>
        </p:spPr>
      </p:sp>
      <p:sp>
        <p:nvSpPr>
          <p:cNvPr id="20" name="Text 18"/>
          <p:cNvSpPr/>
          <p:nvPr/>
        </p:nvSpPr>
        <p:spPr>
          <a:xfrm>
            <a:off x="640080" y="5330952"/>
            <a:ext cx="457200" cy="457200"/>
          </a:xfrm>
          <a:prstGeom prst="rect">
            <a:avLst/>
          </a:prstGeom>
          <a:noFill/>
          <a:ln/>
        </p:spPr>
        <p:txBody>
          <a:bodyPr wrap="square" lIns="0" tIns="0" rIns="0" bIns="0" rtlCol="0" anchor="ctr"/>
          <a:lstStyle/>
          <a:p>
            <a:pPr algn="ctr"/>
            <a:r>
              <a:rPr lang="en-US" sz="3200" b="1" dirty="0">
                <a:solidFill>
                  <a:srgbClr val="1E1410"/>
                </a:solidFill>
                <a:latin typeface="SutonnyMJ" pitchFamily="2" charset="0"/>
                <a:ea typeface="Mukti" pitchFamily="34" charset="-122"/>
                <a:cs typeface="SutonnyMJ" pitchFamily="2" charset="0"/>
              </a:rPr>
              <a:t>5</a:t>
            </a:r>
            <a:endParaRPr lang="en-US" sz="3200" dirty="0">
              <a:solidFill>
                <a:prstClr val="black"/>
              </a:solidFill>
              <a:latin typeface="SutonnyMJ" pitchFamily="2" charset="0"/>
              <a:cs typeface="SutonnyMJ" pitchFamily="2" charset="0"/>
            </a:endParaRPr>
          </a:p>
        </p:txBody>
      </p:sp>
      <p:sp>
        <p:nvSpPr>
          <p:cNvPr id="21" name="Text 19"/>
          <p:cNvSpPr/>
          <p:nvPr/>
        </p:nvSpPr>
        <p:spPr>
          <a:xfrm>
            <a:off x="1371600" y="5257800"/>
            <a:ext cx="8778240" cy="685800"/>
          </a:xfrm>
          <a:prstGeom prst="rect">
            <a:avLst/>
          </a:prstGeom>
          <a:noFill/>
          <a:ln/>
        </p:spPr>
        <p:txBody>
          <a:bodyPr wrap="square" lIns="0" tIns="0" rIns="0" bIns="0" rtlCol="0" anchor="ctr"/>
          <a:lstStyle/>
          <a:p>
            <a:r>
              <a:rPr lang="en-US" sz="3200" dirty="0">
                <a:solidFill>
                  <a:srgbClr val="E8E2D8"/>
                </a:solidFill>
                <a:latin typeface="SutonnyMJ" pitchFamily="2" charset="0"/>
                <a:ea typeface="Mukti" pitchFamily="34" charset="-122"/>
                <a:cs typeface="SutonnyMJ" pitchFamily="2" charset="0"/>
              </a:rPr>
              <a:t>হিংসামুক্ত সুন্দর জীবন ও সমাজ গঠনে সচেতন ও দায়িত্বশীল হবে।</a:t>
            </a:r>
            <a:endParaRPr lang="en-US" sz="32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34272696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 calcmode="lin" valueType="num">
                                      <p:cBhvr>
                                        <p:cTn id="15"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1000" fill="hold"/>
                                        <p:tgtEl>
                                          <p:spTgt spid="15"/>
                                        </p:tgtEl>
                                        <p:attrNameLst>
                                          <p:attrName>ppt_w</p:attrName>
                                        </p:attrNameLst>
                                      </p:cBhvr>
                                      <p:tavLst>
                                        <p:tav tm="0">
                                          <p:val>
                                            <p:fltVal val="0"/>
                                          </p:val>
                                        </p:tav>
                                        <p:tav tm="100000">
                                          <p:val>
                                            <p:strVal val="#ppt_w"/>
                                          </p:val>
                                        </p:tav>
                                      </p:tavLst>
                                    </p:anim>
                                    <p:anim calcmode="lin" valueType="num">
                                      <p:cBhvr>
                                        <p:cTn id="24" dur="1000" fill="hold"/>
                                        <p:tgtEl>
                                          <p:spTgt spid="15"/>
                                        </p:tgtEl>
                                        <p:attrNameLst>
                                          <p:attrName>ppt_h</p:attrName>
                                        </p:attrNameLst>
                                      </p:cBhvr>
                                      <p:tavLst>
                                        <p:tav tm="0">
                                          <p:val>
                                            <p:fltVal val="0"/>
                                          </p:val>
                                        </p:tav>
                                        <p:tav tm="100000">
                                          <p:val>
                                            <p:strVal val="#ppt_h"/>
                                          </p:val>
                                        </p:tav>
                                      </p:tavLst>
                                    </p:anim>
                                    <p:anim calcmode="lin" valueType="num">
                                      <p:cBhvr>
                                        <p:cTn id="25" dur="1000" fill="hold"/>
                                        <p:tgtEl>
                                          <p:spTgt spid="15"/>
                                        </p:tgtEl>
                                        <p:attrNameLst>
                                          <p:attrName>style.rotation</p:attrName>
                                        </p:attrNameLst>
                                      </p:cBhvr>
                                      <p:tavLst>
                                        <p:tav tm="0">
                                          <p:val>
                                            <p:fltVal val="90"/>
                                          </p:val>
                                        </p:tav>
                                        <p:tav tm="100000">
                                          <p:val>
                                            <p:fltVal val="0"/>
                                          </p:val>
                                        </p:tav>
                                      </p:tavLst>
                                    </p:anim>
                                    <p:animEffect transition="in" filter="fade">
                                      <p:cBhvr>
                                        <p:cTn id="26" dur="10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000" fill="hold"/>
                                        <p:tgtEl>
                                          <p:spTgt spid="18"/>
                                        </p:tgtEl>
                                        <p:attrNameLst>
                                          <p:attrName>ppt_w</p:attrName>
                                        </p:attrNameLst>
                                      </p:cBhvr>
                                      <p:tavLst>
                                        <p:tav tm="0">
                                          <p:val>
                                            <p:fltVal val="0"/>
                                          </p:val>
                                        </p:tav>
                                        <p:tav tm="100000">
                                          <p:val>
                                            <p:strVal val="#ppt_w"/>
                                          </p:val>
                                        </p:tav>
                                      </p:tavLst>
                                    </p:anim>
                                    <p:anim calcmode="lin" valueType="num">
                                      <p:cBhvr>
                                        <p:cTn id="32" dur="1000" fill="hold"/>
                                        <p:tgtEl>
                                          <p:spTgt spid="18"/>
                                        </p:tgtEl>
                                        <p:attrNameLst>
                                          <p:attrName>ppt_h</p:attrName>
                                        </p:attrNameLst>
                                      </p:cBhvr>
                                      <p:tavLst>
                                        <p:tav tm="0">
                                          <p:val>
                                            <p:fltVal val="0"/>
                                          </p:val>
                                        </p:tav>
                                        <p:tav tm="100000">
                                          <p:val>
                                            <p:strVal val="#ppt_h"/>
                                          </p:val>
                                        </p:tav>
                                      </p:tavLst>
                                    </p:anim>
                                    <p:anim calcmode="lin" valueType="num">
                                      <p:cBhvr>
                                        <p:cTn id="33" dur="1000" fill="hold"/>
                                        <p:tgtEl>
                                          <p:spTgt spid="18"/>
                                        </p:tgtEl>
                                        <p:attrNameLst>
                                          <p:attrName>style.rotation</p:attrName>
                                        </p:attrNameLst>
                                      </p:cBhvr>
                                      <p:tavLst>
                                        <p:tav tm="0">
                                          <p:val>
                                            <p:fltVal val="90"/>
                                          </p:val>
                                        </p:tav>
                                        <p:tav tm="100000">
                                          <p:val>
                                            <p:fltVal val="0"/>
                                          </p:val>
                                        </p:tav>
                                      </p:tavLst>
                                    </p:anim>
                                    <p:animEffect transition="in" filter="fade">
                                      <p:cBhvr>
                                        <p:cTn id="34" dur="10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 calcmode="lin" valueType="num">
                                      <p:cBhvr>
                                        <p:cTn id="39" dur="10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21">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21">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AF7F4"/>
        </a:solidFill>
        <a:effectLst/>
      </p:bgPr>
    </p:bg>
    <p:spTree>
      <p:nvGrpSpPr>
        <p:cNvPr id="1" name=""/>
        <p:cNvGrpSpPr/>
        <p:nvPr/>
      </p:nvGrpSpPr>
      <p:grpSpPr>
        <a:xfrm>
          <a:off x="0" y="0"/>
          <a:ext cx="0" cy="0"/>
          <a:chOff x="0" y="0"/>
          <a:chExt cx="0" cy="0"/>
        </a:xfrm>
      </p:grpSpPr>
      <p:sp>
        <p:nvSpPr>
          <p:cNvPr id="13" name="TextBox 12"/>
          <p:cNvSpPr txBox="1"/>
          <p:nvPr/>
        </p:nvSpPr>
        <p:spPr>
          <a:xfrm>
            <a:off x="0" y="0"/>
            <a:ext cx="12192000" cy="6172200"/>
          </a:xfrm>
          <a:prstGeom prst="rect">
            <a:avLst/>
          </a:prstGeom>
          <a:solidFill>
            <a:schemeClr val="accent6">
              <a:lumMod val="75000"/>
            </a:schemeClr>
          </a:solidFill>
        </p:spPr>
        <p:txBody>
          <a:bodyPr wrap="square" rtlCol="0">
            <a:spAutoFit/>
          </a:bodyPr>
          <a:lstStyle/>
          <a:p>
            <a:endParaRPr lang="en-US"/>
          </a:p>
        </p:txBody>
      </p:sp>
      <p:sp>
        <p:nvSpPr>
          <p:cNvPr id="2" name="Shape 0"/>
          <p:cNvSpPr/>
          <p:nvPr/>
        </p:nvSpPr>
        <p:spPr>
          <a:xfrm>
            <a:off x="548640" y="502920"/>
            <a:ext cx="868680" cy="868680"/>
          </a:xfrm>
          <a:prstGeom prst="ellipse">
            <a:avLst/>
          </a:prstGeom>
          <a:solidFill>
            <a:srgbClr val="292524"/>
          </a:solidFill>
          <a:ln/>
        </p:spPr>
      </p:sp>
      <p:pic>
        <p:nvPicPr>
          <p:cNvPr id="3" name="Image 0" descr="/home/claude/hingsha/icon_fire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7772400" cy="868680"/>
          </a:xfrm>
          <a:prstGeom prst="rect">
            <a:avLst/>
          </a:prstGeom>
          <a:solidFill>
            <a:srgbClr val="FFC000"/>
          </a:solidFill>
          <a:ln/>
        </p:spPr>
        <p:txBody>
          <a:bodyPr wrap="square" lIns="0" tIns="0" rIns="0" bIns="0" rtlCol="0" anchor="ctr">
            <a:prstTxWarp prst="textChevron">
              <a:avLst/>
            </a:prstTxWarp>
            <a:scene3d>
              <a:camera prst="orthographicFront"/>
              <a:lightRig rig="soft" dir="t">
                <a:rot lat="0" lon="0" rev="15600000"/>
              </a:lightRig>
            </a:scene3d>
            <a:sp3d extrusionH="57150" prstMaterial="softEdge">
              <a:bevelT w="25400" h="38100"/>
            </a:sp3d>
          </a:bodyPr>
          <a:lstStyle/>
          <a:p>
            <a:pPr marL="0" indent="0">
              <a:buNone/>
            </a:pPr>
            <a:r>
              <a:rPr lang="en-US" sz="4400" b="1" smtClean="0">
                <a:ln/>
                <a:solidFill>
                  <a:schemeClr val="tx1">
                    <a:lumMod val="75000"/>
                    <a:lumOff val="25000"/>
                  </a:schemeClr>
                </a:solidFill>
                <a:latin typeface="SutonnyMJ" pitchFamily="2" charset="0"/>
                <a:ea typeface="Vrinda" pitchFamily="34" charset="-122"/>
                <a:cs typeface="SutonnyMJ" pitchFamily="2" charset="0"/>
              </a:rPr>
              <a:t> হিংসা </a:t>
            </a:r>
            <a:r>
              <a:rPr lang="en-US" sz="4400" b="1" dirty="0">
                <a:ln/>
                <a:solidFill>
                  <a:schemeClr val="tx1">
                    <a:lumMod val="75000"/>
                    <a:lumOff val="25000"/>
                  </a:schemeClr>
                </a:solidFill>
                <a:latin typeface="SutonnyMJ" pitchFamily="2" charset="0"/>
                <a:ea typeface="Vrinda" pitchFamily="34" charset="-122"/>
                <a:cs typeface="SutonnyMJ" pitchFamily="2" charset="0"/>
              </a:rPr>
              <a:t>কী?</a:t>
            </a:r>
            <a:endParaRPr lang="en-US" sz="4400" b="1" dirty="0">
              <a:ln/>
              <a:solidFill>
                <a:schemeClr val="tx1">
                  <a:lumMod val="75000"/>
                  <a:lumOff val="25000"/>
                </a:schemeClr>
              </a:solidFill>
              <a:latin typeface="SutonnyMJ" pitchFamily="2" charset="0"/>
              <a:cs typeface="SutonnyMJ" pitchFamily="2" charset="0"/>
            </a:endParaRPr>
          </a:p>
        </p:txBody>
      </p:sp>
      <p:sp>
        <p:nvSpPr>
          <p:cNvPr id="5" name="Text 2"/>
          <p:cNvSpPr/>
          <p:nvPr/>
        </p:nvSpPr>
        <p:spPr>
          <a:xfrm>
            <a:off x="640080" y="1691640"/>
            <a:ext cx="6793992" cy="4480560"/>
          </a:xfrm>
          <a:prstGeom prst="rect">
            <a:avLst/>
          </a:prstGeom>
          <a:noFill/>
          <a:ln/>
        </p:spPr>
        <p:txBody>
          <a:bodyPr wrap="square" lIns="0" tIns="0" rIns="0" bIns="0" rtlCol="0" anchor="t"/>
          <a:lstStyle/>
          <a:p>
            <a:pPr marL="0" indent="0" algn="l">
              <a:lnSpc>
                <a:spcPct val="125000"/>
              </a:lnSpc>
              <a:buNone/>
            </a:pPr>
            <a:r>
              <a:rPr lang="en-US" sz="2800" b="1" dirty="0">
                <a:solidFill>
                  <a:schemeClr val="bg2">
                    <a:lumMod val="10000"/>
                  </a:schemeClr>
                </a:solidFill>
                <a:latin typeface="SutonnyMJ" pitchFamily="2" charset="0"/>
                <a:ea typeface="Vrinda" pitchFamily="34" charset="-122"/>
                <a:cs typeface="SutonnyMJ" pitchFamily="2" charset="0"/>
              </a:rPr>
              <a:t>হিংসা </a:t>
            </a:r>
            <a:r>
              <a:rPr lang="en-US" sz="2800" b="1">
                <a:solidFill>
                  <a:schemeClr val="bg2">
                    <a:lumMod val="10000"/>
                  </a:schemeClr>
                </a:solidFill>
                <a:latin typeface="SutonnyMJ" pitchFamily="2" charset="0"/>
                <a:ea typeface="Vrinda" pitchFamily="34" charset="-122"/>
                <a:cs typeface="SutonnyMJ" pitchFamily="2" charset="0"/>
              </a:rPr>
              <a:t>অর্থ </a:t>
            </a:r>
            <a:r>
              <a:rPr lang="en-US" sz="2800" b="1" smtClean="0">
                <a:solidFill>
                  <a:schemeClr val="bg2">
                    <a:lumMod val="10000"/>
                  </a:schemeClr>
                </a:solidFill>
                <a:latin typeface="SutonnyMJ" pitchFamily="2" charset="0"/>
                <a:ea typeface="Vrinda" pitchFamily="34" charset="-122"/>
                <a:cs typeface="SutonnyMJ" pitchFamily="2" charset="0"/>
              </a:rPr>
              <a:t>হলোঃ</a:t>
            </a:r>
          </a:p>
          <a:p>
            <a:pPr marL="0" indent="0" algn="l">
              <a:lnSpc>
                <a:spcPct val="125000"/>
              </a:lnSpc>
              <a:buNone/>
            </a:pPr>
            <a:r>
              <a:rPr lang="en-US" sz="2800" b="1" smtClean="0">
                <a:solidFill>
                  <a:srgbClr val="9A3412"/>
                </a:solidFill>
                <a:latin typeface="SutonnyMJ" pitchFamily="2" charset="0"/>
                <a:ea typeface="Vrinda" pitchFamily="34" charset="-122"/>
                <a:cs typeface="SutonnyMJ" pitchFamily="2" charset="0"/>
              </a:rPr>
              <a:t> </a:t>
            </a:r>
            <a:r>
              <a:rPr lang="en-US" sz="2800" dirty="0">
                <a:solidFill>
                  <a:srgbClr val="FFFF00"/>
                </a:solidFill>
                <a:latin typeface="SutonnyMJ" pitchFamily="2" charset="0"/>
                <a:ea typeface="Vrinda" pitchFamily="34" charset="-122"/>
                <a:cs typeface="SutonnyMJ" pitchFamily="2" charset="0"/>
              </a:rPr>
              <a:t>অন্যের প্রাপ্ত নিয়ামত, সাফল্য বা কল্যাণ দেখে মনে কষ্ট পাওয়া এবং মনে মনে চাওয়া যে তা যেন তার কাছ থেকে চলে যায়।</a:t>
            </a:r>
            <a:endParaRPr lang="en-US" sz="2800" dirty="0">
              <a:solidFill>
                <a:srgbClr val="FFFF00"/>
              </a:solidFill>
              <a:latin typeface="SutonnyMJ" pitchFamily="2" charset="0"/>
              <a:cs typeface="SutonnyMJ" pitchFamily="2" charset="0"/>
            </a:endParaRPr>
          </a:p>
          <a:p>
            <a:pPr marL="0" indent="0" algn="l">
              <a:lnSpc>
                <a:spcPct val="125000"/>
              </a:lnSpc>
              <a:buNone/>
            </a:pPr>
            <a:r>
              <a:rPr lang="en-US" sz="2800" smtClean="0">
                <a:solidFill>
                  <a:srgbClr val="FFFF00"/>
                </a:solidFill>
                <a:latin typeface="SutonnyMJ" pitchFamily="2" charset="0"/>
                <a:ea typeface="Vrinda" pitchFamily="34" charset="-122"/>
                <a:cs typeface="SutonnyMJ" pitchFamily="2" charset="0"/>
              </a:rPr>
              <a:t>এটি </a:t>
            </a:r>
            <a:r>
              <a:rPr lang="en-US" sz="2800" dirty="0">
                <a:solidFill>
                  <a:srgbClr val="FFFF00"/>
                </a:solidFill>
                <a:latin typeface="SutonnyMJ" pitchFamily="2" charset="0"/>
                <a:ea typeface="Vrinda" pitchFamily="34" charset="-122"/>
                <a:cs typeface="SutonnyMJ" pitchFamily="2" charset="0"/>
              </a:rPr>
              <a:t>অন্তরের একটি মারাত্মক ব্যাধি, যা ধীরে ধীরে মানুষকে ভেতর থেকে ক্ষয় করে দেয় এবং মানসিক শান্তি নষ্ট করে।</a:t>
            </a:r>
            <a:endParaRPr lang="en-US" sz="2800" dirty="0">
              <a:solidFill>
                <a:srgbClr val="FFFF00"/>
              </a:solidFill>
              <a:latin typeface="SutonnyMJ" pitchFamily="2" charset="0"/>
              <a:cs typeface="SutonnyMJ" pitchFamily="2" charset="0"/>
            </a:endParaRPr>
          </a:p>
          <a:p>
            <a:pPr marL="0" indent="0" algn="l">
              <a:lnSpc>
                <a:spcPct val="125000"/>
              </a:lnSpc>
              <a:buNone/>
            </a:pPr>
            <a:r>
              <a:rPr lang="en-US" sz="2800" smtClean="0">
                <a:solidFill>
                  <a:srgbClr val="FFFF00"/>
                </a:solidFill>
                <a:latin typeface="SutonnyMJ" pitchFamily="2" charset="0"/>
                <a:ea typeface="Vrinda" pitchFamily="34" charset="-122"/>
                <a:cs typeface="SutonnyMJ" pitchFamily="2" charset="0"/>
              </a:rPr>
              <a:t>ইসলামে </a:t>
            </a:r>
            <a:r>
              <a:rPr lang="en-US" sz="2800" dirty="0">
                <a:solidFill>
                  <a:srgbClr val="FFFF00"/>
                </a:solidFill>
                <a:latin typeface="SutonnyMJ" pitchFamily="2" charset="0"/>
                <a:ea typeface="Vrinda" pitchFamily="34" charset="-122"/>
                <a:cs typeface="SutonnyMJ" pitchFamily="2" charset="0"/>
              </a:rPr>
              <a:t>হিংসাকে আগুনের সাথে তুলনা করা হয়েছে, যা নেক আমলকে জ্বালিয়ে ছাই করে দেয়।</a:t>
            </a:r>
            <a:endParaRPr lang="en-US" sz="2800" dirty="0">
              <a:solidFill>
                <a:srgbClr val="FFFF00"/>
              </a:solidFill>
              <a:latin typeface="SutonnyMJ" pitchFamily="2" charset="0"/>
              <a:cs typeface="SutonnyMJ" pitchFamily="2" charset="0"/>
            </a:endParaRPr>
          </a:p>
        </p:txBody>
      </p:sp>
      <p:sp>
        <p:nvSpPr>
          <p:cNvPr id="6" name="Shape 3"/>
          <p:cNvSpPr/>
          <p:nvPr/>
        </p:nvSpPr>
        <p:spPr>
          <a:xfrm>
            <a:off x="7635240" y="1691640"/>
            <a:ext cx="3977640" cy="4480560"/>
          </a:xfrm>
          <a:prstGeom prst="roundRect">
            <a:avLst>
              <a:gd name="adj" fmla="val 3218"/>
            </a:avLst>
          </a:prstGeom>
          <a:solidFill>
            <a:srgbClr val="292524"/>
          </a:solidFill>
          <a:ln/>
        </p:spPr>
      </p:sp>
      <p:sp>
        <p:nvSpPr>
          <p:cNvPr id="7" name="Shape 4"/>
          <p:cNvSpPr/>
          <p:nvPr/>
        </p:nvSpPr>
        <p:spPr>
          <a:xfrm>
            <a:off x="8796528" y="2240280"/>
            <a:ext cx="1645920" cy="1645920"/>
          </a:xfrm>
          <a:prstGeom prst="ellipse">
            <a:avLst/>
          </a:prstGeom>
          <a:solidFill>
            <a:srgbClr val="9A3412"/>
          </a:solidFill>
          <a:ln/>
        </p:spPr>
      </p:sp>
      <p:pic>
        <p:nvPicPr>
          <p:cNvPr id="8" name="Image 1" descr="/home/claude/hingsha/icon_fire_FFFFFF.png"/>
          <p:cNvPicPr>
            <a:picLocks noChangeAspect="1"/>
          </p:cNvPicPr>
          <p:nvPr/>
        </p:nvPicPr>
        <p:blipFill>
          <a:blip r:embed="rId3"/>
          <a:stretch>
            <a:fillRect/>
          </a:stretch>
        </p:blipFill>
        <p:spPr>
          <a:xfrm>
            <a:off x="9166860" y="2610612"/>
            <a:ext cx="905256" cy="905256"/>
          </a:xfrm>
          <a:prstGeom prst="rect">
            <a:avLst/>
          </a:prstGeom>
        </p:spPr>
      </p:pic>
      <p:sp>
        <p:nvSpPr>
          <p:cNvPr id="9" name="Text 5"/>
          <p:cNvSpPr/>
          <p:nvPr/>
        </p:nvSpPr>
        <p:spPr>
          <a:xfrm>
            <a:off x="7818120" y="4069080"/>
            <a:ext cx="1783080" cy="457200"/>
          </a:xfrm>
          <a:prstGeom prst="rect">
            <a:avLst/>
          </a:prstGeom>
          <a:noFill/>
          <a:ln/>
        </p:spPr>
        <p:txBody>
          <a:bodyPr wrap="square" lIns="0" tIns="0" rIns="0" bIns="0" rtlCol="0" anchor="ctr"/>
          <a:lstStyle/>
          <a:p>
            <a:pPr marL="0" indent="0" algn="ctr">
              <a:buNone/>
            </a:pPr>
            <a:r>
              <a:rPr lang="en-US" sz="2400" b="1" dirty="0">
                <a:solidFill>
                  <a:srgbClr val="00B050"/>
                </a:solidFill>
                <a:latin typeface="SutonnyMJ" pitchFamily="2" charset="0"/>
                <a:ea typeface="Vrinda" pitchFamily="34" charset="-122"/>
                <a:cs typeface="SutonnyMJ" pitchFamily="2" charset="0"/>
              </a:rPr>
              <a:t>নেক আমল</a:t>
            </a:r>
            <a:endParaRPr lang="en-US" sz="2400" dirty="0">
              <a:solidFill>
                <a:srgbClr val="00B050"/>
              </a:solidFill>
              <a:latin typeface="SutonnyMJ" pitchFamily="2" charset="0"/>
              <a:cs typeface="SutonnyMJ" pitchFamily="2" charset="0"/>
            </a:endParaRPr>
          </a:p>
        </p:txBody>
      </p:sp>
      <p:sp>
        <p:nvSpPr>
          <p:cNvPr id="10" name="Text 6"/>
          <p:cNvSpPr/>
          <p:nvPr/>
        </p:nvSpPr>
        <p:spPr>
          <a:xfrm>
            <a:off x="9692640" y="4069080"/>
            <a:ext cx="1783080" cy="457200"/>
          </a:xfrm>
          <a:prstGeom prst="rect">
            <a:avLst/>
          </a:prstGeom>
          <a:noFill/>
          <a:ln/>
        </p:spPr>
        <p:txBody>
          <a:bodyPr wrap="square" lIns="0" tIns="0" rIns="0" bIns="0" rtlCol="0" anchor="ctr"/>
          <a:lstStyle/>
          <a:p>
            <a:pPr marL="0" indent="0" algn="ctr">
              <a:buNone/>
            </a:pPr>
            <a:r>
              <a:rPr lang="en-US" sz="2800" b="1" dirty="0">
                <a:solidFill>
                  <a:srgbClr val="F59E0B"/>
                </a:solidFill>
                <a:latin typeface="SutonnyMJ" pitchFamily="2" charset="0"/>
                <a:ea typeface="Vrinda" pitchFamily="34" charset="-122"/>
                <a:cs typeface="SutonnyMJ" pitchFamily="2" charset="0"/>
              </a:rPr>
              <a:t>ছাই</a:t>
            </a:r>
            <a:endParaRPr lang="en-US" sz="2800" dirty="0">
              <a:latin typeface="SutonnyMJ" pitchFamily="2" charset="0"/>
              <a:cs typeface="SutonnyMJ" pitchFamily="2" charset="0"/>
            </a:endParaRPr>
          </a:p>
        </p:txBody>
      </p:sp>
      <p:sp>
        <p:nvSpPr>
          <p:cNvPr id="11" name="Shape 7"/>
          <p:cNvSpPr/>
          <p:nvPr/>
        </p:nvSpPr>
        <p:spPr>
          <a:xfrm>
            <a:off x="9595976" y="4069080"/>
            <a:ext cx="45719" cy="640080"/>
          </a:xfrm>
          <a:prstGeom prst="rect">
            <a:avLst/>
          </a:prstGeom>
          <a:solidFill>
            <a:srgbClr val="FFFFFF"/>
          </a:solidFill>
          <a:ln/>
        </p:spPr>
      </p:sp>
      <p:sp>
        <p:nvSpPr>
          <p:cNvPr id="12" name="Text 8"/>
          <p:cNvSpPr/>
          <p:nvPr/>
        </p:nvSpPr>
        <p:spPr>
          <a:xfrm>
            <a:off x="7818120" y="4800600"/>
            <a:ext cx="3657600" cy="1143000"/>
          </a:xfrm>
          <a:prstGeom prst="rect">
            <a:avLst/>
          </a:prstGeom>
          <a:noFill/>
          <a:ln/>
        </p:spPr>
        <p:txBody>
          <a:bodyPr wrap="square" lIns="0" tIns="0" rIns="0" bIns="0" rtlCol="0" anchor="t"/>
          <a:lstStyle/>
          <a:p>
            <a:pPr marL="0" indent="0" algn="ctr">
              <a:buNone/>
            </a:pPr>
            <a:r>
              <a:rPr lang="en-US" sz="2400" i="1" dirty="0">
                <a:solidFill>
                  <a:srgbClr val="FFFFFF"/>
                </a:solidFill>
                <a:latin typeface="SutonnyMJ" pitchFamily="2" charset="0"/>
                <a:ea typeface="Vrinda" pitchFamily="34" charset="-122"/>
                <a:cs typeface="SutonnyMJ" pitchFamily="2" charset="0"/>
              </a:rPr>
              <a:t>হিংসা নেক আমলকে জ্বালিয়ে দেয়, যেমন আগুন কাঠ জ্বালিয়ে দেয়</a:t>
            </a:r>
            <a:endParaRPr lang="en-US" sz="2400" dirty="0">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AF7F4"/>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9A3412"/>
          </a:solidFill>
          <a:ln/>
        </p:spPr>
      </p:sp>
      <p:pic>
        <p:nvPicPr>
          <p:cNvPr id="3" name="Image 0" descr="/home/claude/hingsha/icon_book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9601200" cy="868680"/>
          </a:xfrm>
          <a:prstGeom prst="rect">
            <a:avLst/>
          </a:prstGeom>
          <a:noFill/>
          <a:ln/>
        </p:spPr>
        <p:txBody>
          <a:bodyPr wrap="square" lIns="0" tIns="0" rIns="0" bIns="0" rtlCol="0" anchor="ctr"/>
          <a:lstStyle/>
          <a:p>
            <a:pPr marL="0" indent="0">
              <a:buNone/>
            </a:pPr>
            <a:r>
              <a:rPr lang="en-US" sz="5400" b="1" dirty="0">
                <a:solidFill>
                  <a:srgbClr val="241E1A"/>
                </a:solidFill>
                <a:latin typeface="SutonnyMJ" pitchFamily="2" charset="0"/>
                <a:ea typeface="Vrinda" pitchFamily="34" charset="-122"/>
                <a:cs typeface="SutonnyMJ" pitchFamily="2" charset="0"/>
              </a:rPr>
              <a:t>কুরআনের আলোকে</a:t>
            </a:r>
            <a:endParaRPr lang="en-US" sz="5400" dirty="0">
              <a:latin typeface="SutonnyMJ" pitchFamily="2" charset="0"/>
              <a:cs typeface="SutonnyMJ" pitchFamily="2" charset="0"/>
            </a:endParaRPr>
          </a:p>
        </p:txBody>
      </p:sp>
      <p:sp>
        <p:nvSpPr>
          <p:cNvPr id="5" name="Shape 2"/>
          <p:cNvSpPr/>
          <p:nvPr/>
        </p:nvSpPr>
        <p:spPr>
          <a:xfrm>
            <a:off x="640080" y="1828800"/>
            <a:ext cx="5257800" cy="4160520"/>
          </a:xfrm>
          <a:prstGeom prst="roundRect">
            <a:avLst>
              <a:gd name="adj" fmla="val 2637"/>
            </a:avLst>
          </a:prstGeom>
          <a:solidFill>
            <a:srgbClr val="FFFFFF"/>
          </a:solidFill>
          <a:ln/>
          <a:effectLst>
            <a:outerShdw blurRad="101600" dist="38100" dir="5400000" algn="bl" rotWithShape="0">
              <a:srgbClr val="241E1A">
                <a:alpha val="18000"/>
              </a:srgbClr>
            </a:outerShdw>
          </a:effectLst>
        </p:spPr>
      </p:sp>
      <p:sp>
        <p:nvSpPr>
          <p:cNvPr id="6" name="Shape 3"/>
          <p:cNvSpPr/>
          <p:nvPr/>
        </p:nvSpPr>
        <p:spPr>
          <a:xfrm>
            <a:off x="960120" y="2103120"/>
            <a:ext cx="457200" cy="457200"/>
          </a:xfrm>
          <a:prstGeom prst="rect">
            <a:avLst/>
          </a:prstGeom>
          <a:solidFill>
            <a:srgbClr val="292524"/>
          </a:solidFill>
          <a:ln/>
        </p:spPr>
      </p:sp>
      <p:sp>
        <p:nvSpPr>
          <p:cNvPr id="7" name="Text 4"/>
          <p:cNvSpPr/>
          <p:nvPr/>
        </p:nvSpPr>
        <p:spPr>
          <a:xfrm>
            <a:off x="960120" y="2103120"/>
            <a:ext cx="457200" cy="457200"/>
          </a:xfrm>
          <a:prstGeom prst="rect">
            <a:avLst/>
          </a:prstGeom>
          <a:noFill/>
          <a:ln/>
        </p:spPr>
        <p:txBody>
          <a:bodyPr wrap="square" lIns="0" tIns="0" rIns="0" bIns="0" rtlCol="0" anchor="ctr"/>
          <a:lstStyle/>
          <a:p>
            <a:pPr marL="0" indent="0" algn="ctr">
              <a:buNone/>
            </a:pPr>
            <a:r>
              <a:rPr lang="en-US" sz="3200" b="1" dirty="0">
                <a:solidFill>
                  <a:srgbClr val="FFFFFF"/>
                </a:solidFill>
                <a:latin typeface="SutonnyMJ" pitchFamily="2" charset="0"/>
                <a:ea typeface="Vrinda" pitchFamily="34" charset="-122"/>
                <a:cs typeface="SutonnyMJ" pitchFamily="2" charset="0"/>
              </a:rPr>
              <a:t>০১</a:t>
            </a:r>
            <a:endParaRPr lang="en-US" sz="3200" dirty="0">
              <a:latin typeface="SutonnyMJ" pitchFamily="2" charset="0"/>
              <a:cs typeface="SutonnyMJ" pitchFamily="2" charset="0"/>
            </a:endParaRPr>
          </a:p>
        </p:txBody>
      </p:sp>
      <p:sp>
        <p:nvSpPr>
          <p:cNvPr id="8" name="Text 5"/>
          <p:cNvSpPr/>
          <p:nvPr/>
        </p:nvSpPr>
        <p:spPr>
          <a:xfrm>
            <a:off x="1600200" y="2084832"/>
            <a:ext cx="4023360" cy="502920"/>
          </a:xfrm>
          <a:prstGeom prst="rect">
            <a:avLst/>
          </a:prstGeom>
          <a:noFill/>
          <a:ln/>
        </p:spPr>
        <p:txBody>
          <a:bodyPr wrap="square" lIns="0" tIns="0" rIns="0" bIns="0" rtlCol="0" anchor="ctr"/>
          <a:lstStyle/>
          <a:p>
            <a:pPr marL="0" indent="0">
              <a:buNone/>
            </a:pPr>
            <a:r>
              <a:rPr lang="en-US" sz="3600" b="1" dirty="0">
                <a:solidFill>
                  <a:schemeClr val="accent2">
                    <a:lumMod val="75000"/>
                  </a:schemeClr>
                </a:solidFill>
                <a:latin typeface="SutonnyMJ" pitchFamily="2" charset="0"/>
                <a:ea typeface="Vrinda" pitchFamily="34" charset="-122"/>
                <a:cs typeface="SutonnyMJ" pitchFamily="2" charset="0"/>
              </a:rPr>
              <a:t>সূরা আল-ফালাক</a:t>
            </a:r>
            <a:endParaRPr lang="en-US" sz="3600" dirty="0">
              <a:solidFill>
                <a:schemeClr val="accent2">
                  <a:lumMod val="75000"/>
                </a:schemeClr>
              </a:solidFill>
              <a:latin typeface="SutonnyMJ" pitchFamily="2" charset="0"/>
              <a:cs typeface="SutonnyMJ" pitchFamily="2" charset="0"/>
            </a:endParaRPr>
          </a:p>
        </p:txBody>
      </p:sp>
      <p:sp>
        <p:nvSpPr>
          <p:cNvPr id="9" name="Text 6"/>
          <p:cNvSpPr/>
          <p:nvPr/>
        </p:nvSpPr>
        <p:spPr>
          <a:xfrm>
            <a:off x="1600200" y="2468880"/>
            <a:ext cx="4023360" cy="365760"/>
          </a:xfrm>
          <a:prstGeom prst="rect">
            <a:avLst/>
          </a:prstGeom>
          <a:noFill/>
          <a:ln/>
        </p:spPr>
        <p:txBody>
          <a:bodyPr wrap="square" lIns="0" tIns="0" rIns="0" bIns="0" rtlCol="0" anchor="ctr"/>
          <a:lstStyle/>
          <a:p>
            <a:pPr marL="0" indent="0">
              <a:buNone/>
            </a:pPr>
            <a:r>
              <a:rPr lang="en-US" sz="2800" i="1" dirty="0">
                <a:solidFill>
                  <a:srgbClr val="6B615A"/>
                </a:solidFill>
                <a:latin typeface="SutonnyMJ" pitchFamily="2" charset="0"/>
                <a:ea typeface="Vrinda" pitchFamily="34" charset="-122"/>
                <a:cs typeface="SutonnyMJ" pitchFamily="2" charset="0"/>
              </a:rPr>
              <a:t>আয়াত ৫</a:t>
            </a:r>
            <a:endParaRPr lang="en-US" sz="2800" dirty="0">
              <a:latin typeface="SutonnyMJ" pitchFamily="2" charset="0"/>
              <a:cs typeface="SutonnyMJ" pitchFamily="2" charset="0"/>
            </a:endParaRPr>
          </a:p>
        </p:txBody>
      </p:sp>
      <p:sp>
        <p:nvSpPr>
          <p:cNvPr id="10" name="Text 7"/>
          <p:cNvSpPr/>
          <p:nvPr/>
        </p:nvSpPr>
        <p:spPr>
          <a:xfrm>
            <a:off x="960120" y="2971800"/>
            <a:ext cx="4663440" cy="2743200"/>
          </a:xfrm>
          <a:prstGeom prst="rect">
            <a:avLst/>
          </a:prstGeom>
          <a:noFill/>
          <a:ln/>
        </p:spPr>
        <p:txBody>
          <a:bodyPr wrap="square" lIns="0" tIns="0" rIns="0" bIns="0" rtlCol="0" anchor="t"/>
          <a:lstStyle/>
          <a:p>
            <a:pPr marL="0" indent="0">
              <a:lnSpc>
                <a:spcPct val="130000"/>
              </a:lnSpc>
              <a:buNone/>
            </a:pPr>
            <a:r>
              <a:rPr lang="en-US" sz="3200" dirty="0">
                <a:solidFill>
                  <a:srgbClr val="241E1A"/>
                </a:solidFill>
                <a:latin typeface="SutonnyMJ" pitchFamily="2" charset="0"/>
                <a:ea typeface="Vrinda" pitchFamily="34" charset="-122"/>
                <a:cs typeface="SutonnyMJ" pitchFamily="2" charset="0"/>
              </a:rPr>
              <a:t>আল্লাহ তাআলা মুমিনদের হিংসুকের হিংসা থেকে আশ্রয় প্রার্থনা করতে শিখিয়েছেন, যখন সে হিংসা করে।</a:t>
            </a:r>
            <a:endParaRPr lang="en-US" sz="3200" dirty="0">
              <a:latin typeface="SutonnyMJ" pitchFamily="2" charset="0"/>
              <a:cs typeface="SutonnyMJ" pitchFamily="2" charset="0"/>
            </a:endParaRPr>
          </a:p>
        </p:txBody>
      </p:sp>
      <p:sp>
        <p:nvSpPr>
          <p:cNvPr id="11" name="Shape 8"/>
          <p:cNvSpPr/>
          <p:nvPr/>
        </p:nvSpPr>
        <p:spPr>
          <a:xfrm>
            <a:off x="6263640" y="1783080"/>
            <a:ext cx="5257800" cy="4160520"/>
          </a:xfrm>
          <a:prstGeom prst="roundRect">
            <a:avLst>
              <a:gd name="adj" fmla="val 2637"/>
            </a:avLst>
          </a:prstGeom>
          <a:solidFill>
            <a:srgbClr val="FFFFFF"/>
          </a:solidFill>
          <a:ln/>
          <a:effectLst>
            <a:outerShdw blurRad="101600" dist="38100" dir="5400000" algn="bl" rotWithShape="0">
              <a:srgbClr val="241E1A">
                <a:alpha val="18000"/>
              </a:srgbClr>
            </a:outerShdw>
          </a:effectLst>
        </p:spPr>
      </p:sp>
      <p:sp>
        <p:nvSpPr>
          <p:cNvPr id="12" name="Shape 9"/>
          <p:cNvSpPr/>
          <p:nvPr/>
        </p:nvSpPr>
        <p:spPr>
          <a:xfrm>
            <a:off x="6583680" y="2103120"/>
            <a:ext cx="457200" cy="457200"/>
          </a:xfrm>
          <a:prstGeom prst="rect">
            <a:avLst/>
          </a:prstGeom>
          <a:solidFill>
            <a:srgbClr val="9A3412"/>
          </a:solidFill>
          <a:ln/>
        </p:spPr>
      </p:sp>
      <p:sp>
        <p:nvSpPr>
          <p:cNvPr id="13" name="Text 10"/>
          <p:cNvSpPr/>
          <p:nvPr/>
        </p:nvSpPr>
        <p:spPr>
          <a:xfrm>
            <a:off x="6583680" y="2103120"/>
            <a:ext cx="457200" cy="457200"/>
          </a:xfrm>
          <a:prstGeom prst="rect">
            <a:avLst/>
          </a:prstGeom>
          <a:noFill/>
          <a:ln/>
        </p:spPr>
        <p:txBody>
          <a:bodyPr wrap="square" lIns="0" tIns="0" rIns="0" bIns="0" rtlCol="0" anchor="ctr"/>
          <a:lstStyle/>
          <a:p>
            <a:pPr marL="0" indent="0" algn="ctr">
              <a:buNone/>
            </a:pPr>
            <a:r>
              <a:rPr lang="en-US" sz="3200" b="1" dirty="0">
                <a:solidFill>
                  <a:srgbClr val="FFFFFF"/>
                </a:solidFill>
                <a:latin typeface="SutonnyMJ" pitchFamily="2" charset="0"/>
                <a:ea typeface="Vrinda" pitchFamily="34" charset="-122"/>
                <a:cs typeface="SutonnyMJ" pitchFamily="2" charset="0"/>
              </a:rPr>
              <a:t>০২</a:t>
            </a:r>
            <a:endParaRPr lang="en-US" sz="3200" dirty="0">
              <a:latin typeface="SutonnyMJ" pitchFamily="2" charset="0"/>
              <a:cs typeface="SutonnyMJ" pitchFamily="2" charset="0"/>
            </a:endParaRPr>
          </a:p>
        </p:txBody>
      </p:sp>
      <p:sp>
        <p:nvSpPr>
          <p:cNvPr id="14" name="Text 11"/>
          <p:cNvSpPr/>
          <p:nvPr/>
        </p:nvSpPr>
        <p:spPr>
          <a:xfrm>
            <a:off x="7223760" y="2084832"/>
            <a:ext cx="4023360" cy="502920"/>
          </a:xfrm>
          <a:prstGeom prst="rect">
            <a:avLst/>
          </a:prstGeom>
          <a:noFill/>
          <a:ln/>
        </p:spPr>
        <p:txBody>
          <a:bodyPr wrap="square" lIns="0" tIns="0" rIns="0" bIns="0" rtlCol="0" anchor="ctr"/>
          <a:lstStyle/>
          <a:p>
            <a:pPr marL="0" indent="0">
              <a:buNone/>
            </a:pPr>
            <a:r>
              <a:rPr lang="en-US" sz="3600" b="1" dirty="0">
                <a:solidFill>
                  <a:srgbClr val="9A3412"/>
                </a:solidFill>
                <a:latin typeface="SutonnyMJ" pitchFamily="2" charset="0"/>
                <a:ea typeface="Vrinda" pitchFamily="34" charset="-122"/>
                <a:cs typeface="SutonnyMJ" pitchFamily="2" charset="0"/>
              </a:rPr>
              <a:t>সূরা আন-নিসা</a:t>
            </a:r>
            <a:endParaRPr lang="en-US" sz="3600" dirty="0">
              <a:latin typeface="SutonnyMJ" pitchFamily="2" charset="0"/>
              <a:cs typeface="SutonnyMJ" pitchFamily="2" charset="0"/>
            </a:endParaRPr>
          </a:p>
        </p:txBody>
      </p:sp>
      <p:sp>
        <p:nvSpPr>
          <p:cNvPr id="15" name="Text 12"/>
          <p:cNvSpPr/>
          <p:nvPr/>
        </p:nvSpPr>
        <p:spPr>
          <a:xfrm>
            <a:off x="7223760" y="2468880"/>
            <a:ext cx="4023360" cy="365760"/>
          </a:xfrm>
          <a:prstGeom prst="rect">
            <a:avLst/>
          </a:prstGeom>
          <a:noFill/>
          <a:ln/>
        </p:spPr>
        <p:txBody>
          <a:bodyPr wrap="square" lIns="0" tIns="0" rIns="0" bIns="0" rtlCol="0" anchor="ctr"/>
          <a:lstStyle/>
          <a:p>
            <a:pPr marL="0" indent="0">
              <a:buNone/>
            </a:pPr>
            <a:r>
              <a:rPr lang="en-US" sz="2800" i="1" dirty="0">
                <a:solidFill>
                  <a:srgbClr val="6B615A"/>
                </a:solidFill>
                <a:latin typeface="SutonnyMJ" pitchFamily="2" charset="0"/>
                <a:ea typeface="Vrinda" pitchFamily="34" charset="-122"/>
                <a:cs typeface="SutonnyMJ" pitchFamily="2" charset="0"/>
              </a:rPr>
              <a:t>আয়াত ৫৪</a:t>
            </a:r>
            <a:endParaRPr lang="en-US" sz="2800" dirty="0">
              <a:latin typeface="SutonnyMJ" pitchFamily="2" charset="0"/>
              <a:cs typeface="SutonnyMJ" pitchFamily="2" charset="0"/>
            </a:endParaRPr>
          </a:p>
        </p:txBody>
      </p:sp>
      <p:sp>
        <p:nvSpPr>
          <p:cNvPr id="16" name="Text 13"/>
          <p:cNvSpPr/>
          <p:nvPr/>
        </p:nvSpPr>
        <p:spPr>
          <a:xfrm>
            <a:off x="6583680" y="2971800"/>
            <a:ext cx="4663440" cy="2743200"/>
          </a:xfrm>
          <a:prstGeom prst="rect">
            <a:avLst/>
          </a:prstGeom>
          <a:noFill/>
          <a:ln/>
        </p:spPr>
        <p:txBody>
          <a:bodyPr wrap="square" lIns="0" tIns="0" rIns="0" bIns="0" rtlCol="0" anchor="t"/>
          <a:lstStyle/>
          <a:p>
            <a:pPr marL="0" indent="0">
              <a:lnSpc>
                <a:spcPct val="130000"/>
              </a:lnSpc>
              <a:buNone/>
            </a:pPr>
            <a:r>
              <a:rPr lang="en-US" sz="3200" dirty="0">
                <a:solidFill>
                  <a:srgbClr val="241E1A"/>
                </a:solidFill>
                <a:latin typeface="SutonnyMJ" pitchFamily="2" charset="0"/>
                <a:ea typeface="Vrinda" pitchFamily="34" charset="-122"/>
                <a:cs typeface="SutonnyMJ" pitchFamily="2" charset="0"/>
              </a:rPr>
              <a:t>আল্লাহ তাআলা প্রশ্ন রেখেছেন, তিনি মানুষকে যে অনুগ্রহ দান করেছেন, তার জন্য কি তারা মানুষকে হিংসা করে?</a:t>
            </a:r>
            <a:endParaRPr lang="en-US" sz="3200" dirty="0">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292524"/>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9A3412"/>
          </a:solidFill>
          <a:ln/>
        </p:spPr>
      </p:sp>
      <p:pic>
        <p:nvPicPr>
          <p:cNvPr id="3" name="Image 0" descr="/home/claude/hingsha/icon_book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9601200" cy="868680"/>
          </a:xfrm>
          <a:prstGeom prst="rect">
            <a:avLst/>
          </a:prstGeom>
          <a:noFill/>
          <a:ln/>
        </p:spPr>
        <p:txBody>
          <a:bodyPr wrap="square" lIns="0" tIns="0" rIns="0" bIns="0" rtlCol="0" anchor="ctr"/>
          <a:lstStyle/>
          <a:p>
            <a:pPr marL="0" indent="0">
              <a:buNone/>
            </a:pPr>
            <a:r>
              <a:rPr lang="en-US" sz="4400" b="1" dirty="0">
                <a:solidFill>
                  <a:srgbClr val="92D050"/>
                </a:solidFill>
                <a:latin typeface="SutonnyMJ" pitchFamily="2" charset="0"/>
                <a:ea typeface="Vrinda" pitchFamily="34" charset="-122"/>
                <a:cs typeface="SutonnyMJ" pitchFamily="2" charset="0"/>
              </a:rPr>
              <a:t>হাদিসের আলোকে</a:t>
            </a:r>
            <a:endParaRPr lang="en-US" sz="4400" dirty="0">
              <a:solidFill>
                <a:srgbClr val="92D050"/>
              </a:solidFill>
              <a:latin typeface="SutonnyMJ" pitchFamily="2" charset="0"/>
              <a:cs typeface="SutonnyMJ" pitchFamily="2" charset="0"/>
            </a:endParaRPr>
          </a:p>
        </p:txBody>
      </p:sp>
      <p:sp>
        <p:nvSpPr>
          <p:cNvPr id="5" name="Shape 2"/>
          <p:cNvSpPr/>
          <p:nvPr/>
        </p:nvSpPr>
        <p:spPr>
          <a:xfrm>
            <a:off x="1371600" y="1965960"/>
            <a:ext cx="9418320" cy="1874520"/>
          </a:xfrm>
          <a:prstGeom prst="roundRect">
            <a:avLst>
              <a:gd name="adj" fmla="val 5854"/>
            </a:avLst>
          </a:prstGeom>
          <a:solidFill>
            <a:srgbClr val="FFFFFF"/>
          </a:solidFill>
          <a:ln/>
        </p:spPr>
      </p:sp>
      <p:sp>
        <p:nvSpPr>
          <p:cNvPr id="6" name="Text 3"/>
          <p:cNvSpPr/>
          <p:nvPr/>
        </p:nvSpPr>
        <p:spPr>
          <a:xfrm>
            <a:off x="1737360" y="2194560"/>
            <a:ext cx="8686800" cy="1417320"/>
          </a:xfrm>
          <a:prstGeom prst="rect">
            <a:avLst/>
          </a:prstGeom>
          <a:noFill/>
          <a:ln/>
        </p:spPr>
        <p:txBody>
          <a:bodyPr wrap="square" lIns="0" tIns="0" rIns="0" bIns="0" rtlCol="0" anchor="ctr"/>
          <a:lstStyle/>
          <a:p>
            <a:pPr marL="0" indent="0" algn="ctr">
              <a:lnSpc>
                <a:spcPct val="130000"/>
              </a:lnSpc>
              <a:buNone/>
            </a:pPr>
            <a:r>
              <a:rPr lang="en-US" sz="2800" dirty="0">
                <a:solidFill>
                  <a:srgbClr val="0070C0"/>
                </a:solidFill>
                <a:latin typeface="SutonnyMJ" pitchFamily="2" charset="0"/>
                <a:ea typeface="Vrinda" pitchFamily="34" charset="-122"/>
                <a:cs typeface="SutonnyMJ" pitchFamily="2" charset="0"/>
              </a:rPr>
              <a:t>রাসূলুল্লাহ (সা.) বলেছেন, তোমরা হিংসা থেকে বেঁচে থাক; কেননা হিংসা নেক আমলকে এমনভাবে খেয়ে ফেলে, যেমন আগুন কাঠকে জ্বালিয়ে ছাই করে দেয়।</a:t>
            </a:r>
            <a:endParaRPr lang="en-US" sz="2800" dirty="0">
              <a:solidFill>
                <a:srgbClr val="0070C0"/>
              </a:solidFill>
              <a:latin typeface="SutonnyMJ" pitchFamily="2" charset="0"/>
              <a:cs typeface="SutonnyMJ" pitchFamily="2" charset="0"/>
            </a:endParaRPr>
          </a:p>
        </p:txBody>
      </p:sp>
      <p:sp>
        <p:nvSpPr>
          <p:cNvPr id="7" name="Shape 4"/>
          <p:cNvSpPr/>
          <p:nvPr/>
        </p:nvSpPr>
        <p:spPr>
          <a:xfrm>
            <a:off x="1371600" y="4160520"/>
            <a:ext cx="9418320" cy="1874520"/>
          </a:xfrm>
          <a:prstGeom prst="roundRect">
            <a:avLst>
              <a:gd name="adj" fmla="val 5854"/>
            </a:avLst>
          </a:prstGeom>
          <a:solidFill>
            <a:srgbClr val="9A3412"/>
          </a:solidFill>
          <a:ln/>
        </p:spPr>
      </p:sp>
      <p:sp>
        <p:nvSpPr>
          <p:cNvPr id="8" name="Text 5"/>
          <p:cNvSpPr/>
          <p:nvPr/>
        </p:nvSpPr>
        <p:spPr>
          <a:xfrm>
            <a:off x="1737360" y="4343400"/>
            <a:ext cx="8686800" cy="1554480"/>
          </a:xfrm>
          <a:prstGeom prst="rect">
            <a:avLst/>
          </a:prstGeom>
          <a:noFill/>
          <a:ln/>
        </p:spPr>
        <p:txBody>
          <a:bodyPr wrap="square" lIns="0" tIns="0" rIns="0" bIns="0" rtlCol="0" anchor="ctr"/>
          <a:lstStyle/>
          <a:p>
            <a:pPr marL="0" indent="0" algn="ctr">
              <a:lnSpc>
                <a:spcPct val="125000"/>
              </a:lnSpc>
              <a:buNone/>
            </a:pPr>
            <a:r>
              <a:rPr lang="en-US" sz="2400" dirty="0">
                <a:solidFill>
                  <a:srgbClr val="FFFFFF"/>
                </a:solidFill>
                <a:latin typeface="SutonnyMJ" pitchFamily="2" charset="0"/>
                <a:ea typeface="Vrinda" pitchFamily="34" charset="-122"/>
                <a:cs typeface="SutonnyMJ" pitchFamily="2" charset="0"/>
              </a:rPr>
              <a:t>তিনি আরও বলেছেন, দুই ব্যক্তি ছাড়া কারো প্রতি হিংসা পোষণ করা যায় না—যাকে আল্লাহ জ্ঞান দিয়ে তা অনুযায়ী আমল করার তওফিক দিয়েছেন, আর যাকে সম্পদ দিয়ে তা সৎপথে ব্যয় করার তওফিক দিয়েছেন।</a:t>
            </a:r>
            <a:endParaRPr lang="en-US" sz="2400" dirty="0">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AF7F4"/>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B23A1E"/>
          </a:solidFill>
          <a:ln/>
        </p:spPr>
      </p:sp>
      <p:sp>
        <p:nvSpPr>
          <p:cNvPr id="26" name="TextBox 25"/>
          <p:cNvSpPr txBox="1"/>
          <p:nvPr/>
        </p:nvSpPr>
        <p:spPr>
          <a:xfrm>
            <a:off x="0" y="0"/>
            <a:ext cx="12370526" cy="6322423"/>
          </a:xfrm>
          <a:prstGeom prst="rect">
            <a:avLst/>
          </a:prstGeom>
          <a:solidFill>
            <a:schemeClr val="accent5">
              <a:lumMod val="75000"/>
            </a:schemeClr>
          </a:solidFill>
        </p:spPr>
        <p:txBody>
          <a:bodyPr wrap="square" rtlCol="0">
            <a:spAutoFit/>
          </a:bodyPr>
          <a:lstStyle/>
          <a:p>
            <a:endParaRPr lang="en-US"/>
          </a:p>
        </p:txBody>
      </p:sp>
      <p:pic>
        <p:nvPicPr>
          <p:cNvPr id="3" name="Image 0" descr="/home/claude/hingsha/icon_warning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8686800" cy="868680"/>
          </a:xfrm>
          <a:prstGeom prst="rect">
            <a:avLst/>
          </a:prstGeom>
          <a:solidFill>
            <a:srgbClr val="7030A0"/>
          </a:solidFill>
          <a:ln/>
        </p:spPr>
        <p:txBody>
          <a:bodyPr wrap="square" lIns="0" tIns="0" rIns="0" bIns="0" rtlCol="0" anchor="ctr">
            <a:prstTxWarp prst="textPlain">
              <a:avLst/>
            </a:prstTxWarp>
            <a:scene3d>
              <a:camera prst="orthographicFront"/>
              <a:lightRig rig="soft" dir="t">
                <a:rot lat="0" lon="0" rev="15600000"/>
              </a:lightRig>
            </a:scene3d>
            <a:sp3d extrusionH="57150" prstMaterial="softEdge">
              <a:bevelT w="25400" h="38100"/>
            </a:sp3d>
          </a:bodyPr>
          <a:lstStyle/>
          <a:p>
            <a:pPr marL="0" indent="0">
              <a:buNone/>
            </a:pPr>
            <a:r>
              <a:rPr lang="en-US" sz="4800" b="1" dirty="0">
                <a:ln/>
                <a:solidFill>
                  <a:schemeClr val="accent4"/>
                </a:solidFill>
                <a:latin typeface="SutonnyMJ" pitchFamily="2" charset="0"/>
                <a:ea typeface="Vrinda" pitchFamily="34" charset="-122"/>
                <a:cs typeface="SutonnyMJ" pitchFamily="2" charset="0"/>
              </a:rPr>
              <a:t>হিংসার কুফল</a:t>
            </a:r>
            <a:endParaRPr lang="en-US" sz="4800" b="1" dirty="0">
              <a:ln/>
              <a:solidFill>
                <a:schemeClr val="accent4"/>
              </a:solidFill>
              <a:latin typeface="SutonnyMJ" pitchFamily="2" charset="0"/>
              <a:cs typeface="SutonnyMJ" pitchFamily="2" charset="0"/>
            </a:endParaRPr>
          </a:p>
        </p:txBody>
      </p:sp>
      <p:sp>
        <p:nvSpPr>
          <p:cNvPr id="5" name="Shape 2"/>
          <p:cNvSpPr/>
          <p:nvPr/>
        </p:nvSpPr>
        <p:spPr>
          <a:xfrm>
            <a:off x="640080" y="1874520"/>
            <a:ext cx="5074920" cy="1965960"/>
          </a:xfrm>
          <a:prstGeom prst="roundRect">
            <a:avLst>
              <a:gd name="adj" fmla="val 5581"/>
            </a:avLst>
          </a:prstGeom>
          <a:solidFill>
            <a:srgbClr val="FFFFFF"/>
          </a:solidFill>
          <a:ln/>
          <a:effectLst>
            <a:outerShdw blurRad="88900" dist="38100" dir="5400000" algn="bl" rotWithShape="0">
              <a:srgbClr val="241E1A">
                <a:alpha val="15000"/>
              </a:srgbClr>
            </a:outerShdw>
          </a:effectLst>
        </p:spPr>
      </p:sp>
      <p:sp>
        <p:nvSpPr>
          <p:cNvPr id="6" name="Shape 3"/>
          <p:cNvSpPr/>
          <p:nvPr/>
        </p:nvSpPr>
        <p:spPr>
          <a:xfrm>
            <a:off x="914400" y="2258568"/>
            <a:ext cx="1188720" cy="1188720"/>
          </a:xfrm>
          <a:prstGeom prst="ellipse">
            <a:avLst/>
          </a:prstGeom>
          <a:solidFill>
            <a:srgbClr val="292524"/>
          </a:solidFill>
          <a:ln/>
        </p:spPr>
      </p:sp>
      <p:pic>
        <p:nvPicPr>
          <p:cNvPr id="7" name="Image 1" descr="/home/claude/hingsha/icon_fire_FFFFFF.png"/>
          <p:cNvPicPr>
            <a:picLocks noChangeAspect="1"/>
          </p:cNvPicPr>
          <p:nvPr/>
        </p:nvPicPr>
        <p:blipFill>
          <a:blip r:embed="rId4"/>
          <a:stretch>
            <a:fillRect/>
          </a:stretch>
        </p:blipFill>
        <p:spPr>
          <a:xfrm>
            <a:off x="1181862" y="2526030"/>
            <a:ext cx="653796" cy="653796"/>
          </a:xfrm>
          <a:prstGeom prst="rect">
            <a:avLst/>
          </a:prstGeom>
        </p:spPr>
      </p:pic>
      <p:sp>
        <p:nvSpPr>
          <p:cNvPr id="8" name="Text 4"/>
          <p:cNvSpPr/>
          <p:nvPr/>
        </p:nvSpPr>
        <p:spPr>
          <a:xfrm>
            <a:off x="2331720" y="2148840"/>
            <a:ext cx="3154680" cy="502920"/>
          </a:xfrm>
          <a:prstGeom prst="rect">
            <a:avLst/>
          </a:prstGeom>
          <a:noFill/>
          <a:ln/>
        </p:spPr>
        <p:txBody>
          <a:bodyPr wrap="square" lIns="0" tIns="0" rIns="0" bIns="0" rtlCol="0" anchor="ctr"/>
          <a:lstStyle/>
          <a:p>
            <a:pPr marL="0" indent="0">
              <a:buNone/>
            </a:pPr>
            <a:r>
              <a:rPr lang="en-US" sz="3200" b="1" dirty="0">
                <a:solidFill>
                  <a:srgbClr val="241E1A"/>
                </a:solidFill>
                <a:latin typeface="SutonnyMJ" pitchFamily="2" charset="0"/>
                <a:ea typeface="Vrinda" pitchFamily="34" charset="-122"/>
                <a:cs typeface="SutonnyMJ" pitchFamily="2" charset="0"/>
              </a:rPr>
              <a:t>নেক আমল বিনষ্ট হওয়া</a:t>
            </a:r>
            <a:endParaRPr lang="en-US" sz="3200" dirty="0">
              <a:latin typeface="SutonnyMJ" pitchFamily="2" charset="0"/>
              <a:cs typeface="SutonnyMJ" pitchFamily="2" charset="0"/>
            </a:endParaRPr>
          </a:p>
        </p:txBody>
      </p:sp>
      <p:sp>
        <p:nvSpPr>
          <p:cNvPr id="9" name="Text 5"/>
          <p:cNvSpPr/>
          <p:nvPr/>
        </p:nvSpPr>
        <p:spPr>
          <a:xfrm>
            <a:off x="2331720" y="269748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FF0000"/>
                </a:solidFill>
                <a:latin typeface="SutonnyMJ" pitchFamily="2" charset="0"/>
                <a:ea typeface="Vrinda" pitchFamily="34" charset="-122"/>
                <a:cs typeface="SutonnyMJ" pitchFamily="2" charset="0"/>
              </a:rPr>
              <a:t>হিংসা আগুনের মতো নেকীকে জ্বালিয়ে দেয়</a:t>
            </a:r>
            <a:endParaRPr lang="en-US" sz="2400" dirty="0">
              <a:solidFill>
                <a:srgbClr val="FF0000"/>
              </a:solidFill>
              <a:latin typeface="SutonnyMJ" pitchFamily="2" charset="0"/>
              <a:cs typeface="SutonnyMJ" pitchFamily="2" charset="0"/>
            </a:endParaRPr>
          </a:p>
        </p:txBody>
      </p:sp>
      <p:sp>
        <p:nvSpPr>
          <p:cNvPr id="10" name="Shape 6"/>
          <p:cNvSpPr/>
          <p:nvPr/>
        </p:nvSpPr>
        <p:spPr>
          <a:xfrm>
            <a:off x="6172200" y="1874520"/>
            <a:ext cx="5074920" cy="1965960"/>
          </a:xfrm>
          <a:prstGeom prst="roundRect">
            <a:avLst>
              <a:gd name="adj" fmla="val 5581"/>
            </a:avLst>
          </a:prstGeom>
          <a:solidFill>
            <a:srgbClr val="FFFFFF"/>
          </a:solidFill>
          <a:ln/>
          <a:effectLst>
            <a:outerShdw blurRad="88900" dist="38100" dir="5400000" algn="bl" rotWithShape="0">
              <a:srgbClr val="241E1A">
                <a:alpha val="15000"/>
              </a:srgbClr>
            </a:outerShdw>
          </a:effectLst>
        </p:spPr>
      </p:sp>
      <p:sp>
        <p:nvSpPr>
          <p:cNvPr id="11" name="Shape 7"/>
          <p:cNvSpPr/>
          <p:nvPr/>
        </p:nvSpPr>
        <p:spPr>
          <a:xfrm>
            <a:off x="6446520" y="2258568"/>
            <a:ext cx="1188720" cy="1188720"/>
          </a:xfrm>
          <a:prstGeom prst="ellipse">
            <a:avLst/>
          </a:prstGeom>
          <a:solidFill>
            <a:srgbClr val="9A3412"/>
          </a:solidFill>
          <a:ln/>
        </p:spPr>
      </p:sp>
      <p:pic>
        <p:nvPicPr>
          <p:cNvPr id="12" name="Image 2" descr="/home/claude/hingsha/icon_heartbroken_FFFFFF.png"/>
          <p:cNvPicPr>
            <a:picLocks noChangeAspect="1"/>
          </p:cNvPicPr>
          <p:nvPr/>
        </p:nvPicPr>
        <p:blipFill>
          <a:blip r:embed="rId5"/>
          <a:stretch>
            <a:fillRect/>
          </a:stretch>
        </p:blipFill>
        <p:spPr>
          <a:xfrm>
            <a:off x="6713982" y="2526030"/>
            <a:ext cx="653796" cy="653796"/>
          </a:xfrm>
          <a:prstGeom prst="rect">
            <a:avLst/>
          </a:prstGeom>
        </p:spPr>
      </p:pic>
      <p:sp>
        <p:nvSpPr>
          <p:cNvPr id="13" name="Text 8"/>
          <p:cNvSpPr/>
          <p:nvPr/>
        </p:nvSpPr>
        <p:spPr>
          <a:xfrm>
            <a:off x="7863840" y="2148840"/>
            <a:ext cx="3154680" cy="502920"/>
          </a:xfrm>
          <a:prstGeom prst="rect">
            <a:avLst/>
          </a:prstGeom>
          <a:noFill/>
          <a:ln/>
        </p:spPr>
        <p:txBody>
          <a:bodyPr wrap="square" lIns="0" tIns="0" rIns="0" bIns="0" rtlCol="0" anchor="ctr"/>
          <a:lstStyle/>
          <a:p>
            <a:pPr marL="0" indent="0">
              <a:buNone/>
            </a:pPr>
            <a:r>
              <a:rPr lang="en-US" sz="3200" b="1" dirty="0">
                <a:solidFill>
                  <a:srgbClr val="241E1A"/>
                </a:solidFill>
                <a:latin typeface="SutonnyMJ" pitchFamily="2" charset="0"/>
                <a:ea typeface="Vrinda" pitchFamily="34" charset="-122"/>
                <a:cs typeface="SutonnyMJ" pitchFamily="2" charset="0"/>
              </a:rPr>
              <a:t>মানসিক অশান্তি</a:t>
            </a:r>
            <a:endParaRPr lang="en-US" sz="3200" dirty="0">
              <a:latin typeface="SutonnyMJ" pitchFamily="2" charset="0"/>
              <a:cs typeface="SutonnyMJ" pitchFamily="2" charset="0"/>
            </a:endParaRPr>
          </a:p>
        </p:txBody>
      </p:sp>
      <p:sp>
        <p:nvSpPr>
          <p:cNvPr id="14" name="Text 9"/>
          <p:cNvSpPr/>
          <p:nvPr/>
        </p:nvSpPr>
        <p:spPr>
          <a:xfrm>
            <a:off x="7863840" y="269748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FF0000"/>
                </a:solidFill>
                <a:latin typeface="SutonnyMJ" pitchFamily="2" charset="0"/>
                <a:ea typeface="Vrinda" pitchFamily="34" charset="-122"/>
                <a:cs typeface="SutonnyMJ" pitchFamily="2" charset="0"/>
              </a:rPr>
              <a:t>অন্তরে সবসময় অস্থিরতা ও কষ্ট বিরাজ করে</a:t>
            </a:r>
            <a:endParaRPr lang="en-US" sz="2400" dirty="0">
              <a:solidFill>
                <a:srgbClr val="FF0000"/>
              </a:solidFill>
              <a:latin typeface="SutonnyMJ" pitchFamily="2" charset="0"/>
              <a:cs typeface="SutonnyMJ" pitchFamily="2" charset="0"/>
            </a:endParaRPr>
          </a:p>
        </p:txBody>
      </p:sp>
      <p:sp>
        <p:nvSpPr>
          <p:cNvPr id="15" name="Shape 10"/>
          <p:cNvSpPr/>
          <p:nvPr/>
        </p:nvSpPr>
        <p:spPr>
          <a:xfrm>
            <a:off x="640080" y="4206240"/>
            <a:ext cx="5074920" cy="1965960"/>
          </a:xfrm>
          <a:prstGeom prst="roundRect">
            <a:avLst>
              <a:gd name="adj" fmla="val 5581"/>
            </a:avLst>
          </a:prstGeom>
          <a:solidFill>
            <a:srgbClr val="FFFFFF"/>
          </a:solidFill>
          <a:ln/>
          <a:effectLst>
            <a:outerShdw blurRad="88900" dist="38100" dir="5400000" algn="bl" rotWithShape="0">
              <a:srgbClr val="241E1A">
                <a:alpha val="15000"/>
              </a:srgbClr>
            </a:outerShdw>
          </a:effectLst>
        </p:spPr>
      </p:sp>
      <p:sp>
        <p:nvSpPr>
          <p:cNvPr id="16" name="Shape 11"/>
          <p:cNvSpPr/>
          <p:nvPr/>
        </p:nvSpPr>
        <p:spPr>
          <a:xfrm>
            <a:off x="914400" y="4590288"/>
            <a:ext cx="1188720" cy="1188720"/>
          </a:xfrm>
          <a:prstGeom prst="ellipse">
            <a:avLst/>
          </a:prstGeom>
          <a:solidFill>
            <a:srgbClr val="F59E0B"/>
          </a:solidFill>
          <a:ln/>
        </p:spPr>
      </p:sp>
      <p:pic>
        <p:nvPicPr>
          <p:cNvPr id="17" name="Image 3" descr="/home/claude/hingsha/icon_eye_292524.png"/>
          <p:cNvPicPr>
            <a:picLocks noChangeAspect="1"/>
          </p:cNvPicPr>
          <p:nvPr/>
        </p:nvPicPr>
        <p:blipFill>
          <a:blip r:embed="rId6"/>
          <a:stretch>
            <a:fillRect/>
          </a:stretch>
        </p:blipFill>
        <p:spPr>
          <a:xfrm>
            <a:off x="1181862" y="4857750"/>
            <a:ext cx="653796" cy="653796"/>
          </a:xfrm>
          <a:prstGeom prst="rect">
            <a:avLst/>
          </a:prstGeom>
        </p:spPr>
      </p:pic>
      <p:sp>
        <p:nvSpPr>
          <p:cNvPr id="18" name="Text 12"/>
          <p:cNvSpPr/>
          <p:nvPr/>
        </p:nvSpPr>
        <p:spPr>
          <a:xfrm>
            <a:off x="2331720" y="4480560"/>
            <a:ext cx="3154680" cy="502920"/>
          </a:xfrm>
          <a:prstGeom prst="rect">
            <a:avLst/>
          </a:prstGeom>
          <a:noFill/>
          <a:ln/>
        </p:spPr>
        <p:txBody>
          <a:bodyPr wrap="square" lIns="0" tIns="0" rIns="0" bIns="0" rtlCol="0" anchor="ctr"/>
          <a:lstStyle/>
          <a:p>
            <a:pPr marL="0" indent="0">
              <a:buNone/>
            </a:pPr>
            <a:r>
              <a:rPr lang="en-US" sz="3200" b="1" dirty="0">
                <a:solidFill>
                  <a:srgbClr val="241E1A"/>
                </a:solidFill>
                <a:latin typeface="SutonnyMJ" pitchFamily="2" charset="0"/>
                <a:ea typeface="Vrinda" pitchFamily="34" charset="-122"/>
                <a:cs typeface="SutonnyMJ" pitchFamily="2" charset="0"/>
              </a:rPr>
              <a:t>সম্পর্কে ফাটল</a:t>
            </a:r>
            <a:endParaRPr lang="en-US" sz="3200" dirty="0">
              <a:latin typeface="SutonnyMJ" pitchFamily="2" charset="0"/>
              <a:cs typeface="SutonnyMJ" pitchFamily="2" charset="0"/>
            </a:endParaRPr>
          </a:p>
        </p:txBody>
      </p:sp>
      <p:sp>
        <p:nvSpPr>
          <p:cNvPr id="19" name="Text 13"/>
          <p:cNvSpPr/>
          <p:nvPr/>
        </p:nvSpPr>
        <p:spPr>
          <a:xfrm>
            <a:off x="2331720" y="502920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FF0000"/>
                </a:solidFill>
                <a:latin typeface="SutonnyMJ" pitchFamily="2" charset="0"/>
                <a:ea typeface="Vrinda" pitchFamily="34" charset="-122"/>
                <a:cs typeface="SutonnyMJ" pitchFamily="2" charset="0"/>
              </a:rPr>
              <a:t>বন্ধুত্ব ও আত্মীয়তার বন্ধন নষ্ট হয়ে যায়</a:t>
            </a:r>
            <a:endParaRPr lang="en-US" sz="2400" dirty="0">
              <a:solidFill>
                <a:srgbClr val="FF0000"/>
              </a:solidFill>
              <a:latin typeface="SutonnyMJ" pitchFamily="2" charset="0"/>
              <a:cs typeface="SutonnyMJ" pitchFamily="2" charset="0"/>
            </a:endParaRPr>
          </a:p>
        </p:txBody>
      </p:sp>
      <p:sp>
        <p:nvSpPr>
          <p:cNvPr id="20" name="Shape 14"/>
          <p:cNvSpPr/>
          <p:nvPr/>
        </p:nvSpPr>
        <p:spPr>
          <a:xfrm>
            <a:off x="6172200" y="4206240"/>
            <a:ext cx="5074920" cy="1965960"/>
          </a:xfrm>
          <a:prstGeom prst="roundRect">
            <a:avLst>
              <a:gd name="adj" fmla="val 5581"/>
            </a:avLst>
          </a:prstGeom>
          <a:solidFill>
            <a:srgbClr val="FFFFFF"/>
          </a:solidFill>
          <a:ln/>
          <a:effectLst>
            <a:outerShdw blurRad="88900" dist="38100" dir="5400000" algn="bl" rotWithShape="0">
              <a:srgbClr val="241E1A">
                <a:alpha val="15000"/>
              </a:srgbClr>
            </a:outerShdw>
          </a:effectLst>
        </p:spPr>
      </p:sp>
      <p:sp>
        <p:nvSpPr>
          <p:cNvPr id="21" name="Shape 15"/>
          <p:cNvSpPr/>
          <p:nvPr/>
        </p:nvSpPr>
        <p:spPr>
          <a:xfrm>
            <a:off x="6446520" y="4590288"/>
            <a:ext cx="1188720" cy="1188720"/>
          </a:xfrm>
          <a:prstGeom prst="ellipse">
            <a:avLst/>
          </a:prstGeom>
          <a:solidFill>
            <a:srgbClr val="292524"/>
          </a:solidFill>
          <a:ln/>
        </p:spPr>
      </p:sp>
      <p:pic>
        <p:nvPicPr>
          <p:cNvPr id="22" name="Image 4" descr="/home/claude/hingsha/icon_warning_FFFFFF.png"/>
          <p:cNvPicPr>
            <a:picLocks noChangeAspect="1"/>
          </p:cNvPicPr>
          <p:nvPr/>
        </p:nvPicPr>
        <p:blipFill>
          <a:blip r:embed="rId3"/>
          <a:stretch>
            <a:fillRect/>
          </a:stretch>
        </p:blipFill>
        <p:spPr>
          <a:xfrm>
            <a:off x="6713982" y="4857750"/>
            <a:ext cx="653796" cy="653796"/>
          </a:xfrm>
          <a:prstGeom prst="rect">
            <a:avLst/>
          </a:prstGeom>
        </p:spPr>
      </p:pic>
      <p:sp>
        <p:nvSpPr>
          <p:cNvPr id="23" name="Text 16"/>
          <p:cNvSpPr/>
          <p:nvPr/>
        </p:nvSpPr>
        <p:spPr>
          <a:xfrm>
            <a:off x="7863840" y="4480560"/>
            <a:ext cx="3154680" cy="502920"/>
          </a:xfrm>
          <a:prstGeom prst="rect">
            <a:avLst/>
          </a:prstGeom>
          <a:noFill/>
          <a:ln/>
        </p:spPr>
        <p:txBody>
          <a:bodyPr wrap="square" lIns="0" tIns="0" rIns="0" bIns="0" rtlCol="0" anchor="ctr"/>
          <a:lstStyle/>
          <a:p>
            <a:pPr marL="0" indent="0">
              <a:buNone/>
            </a:pPr>
            <a:r>
              <a:rPr lang="en-US" sz="3200" b="1" dirty="0">
                <a:solidFill>
                  <a:srgbClr val="241E1A"/>
                </a:solidFill>
                <a:latin typeface="SutonnyMJ" pitchFamily="2" charset="0"/>
                <a:ea typeface="Vrinda" pitchFamily="34" charset="-122"/>
                <a:cs typeface="SutonnyMJ" pitchFamily="2" charset="0"/>
              </a:rPr>
              <a:t>আল্লাহর নৈকট্য হারানো</a:t>
            </a:r>
            <a:endParaRPr lang="en-US" sz="3200" dirty="0">
              <a:latin typeface="SutonnyMJ" pitchFamily="2" charset="0"/>
              <a:cs typeface="SutonnyMJ" pitchFamily="2" charset="0"/>
            </a:endParaRPr>
          </a:p>
        </p:txBody>
      </p:sp>
      <p:sp>
        <p:nvSpPr>
          <p:cNvPr id="24" name="Text 17"/>
          <p:cNvSpPr/>
          <p:nvPr/>
        </p:nvSpPr>
        <p:spPr>
          <a:xfrm>
            <a:off x="7863840" y="502920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FF0000"/>
                </a:solidFill>
                <a:latin typeface="SutonnyMJ" pitchFamily="2" charset="0"/>
                <a:ea typeface="Vrinda" pitchFamily="34" charset="-122"/>
                <a:cs typeface="SutonnyMJ" pitchFamily="2" charset="0"/>
              </a:rPr>
              <a:t>অন্তর আল্লাহর রহমত থেকে দূরে সরে যায়</a:t>
            </a:r>
            <a:endParaRPr lang="en-US" sz="2400" dirty="0">
              <a:solidFill>
                <a:srgbClr val="FF000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 calcmode="lin" valueType="num">
                                      <p:cBhvr additive="base">
                                        <p:cTn id="2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AF7F4"/>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9A3412"/>
          </a:solidFill>
          <a:ln/>
        </p:spPr>
      </p:sp>
      <p:pic>
        <p:nvPicPr>
          <p:cNvPr id="3" name="Image 0" descr="/home/claude/hingsha/icon_smile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8686800" cy="868680"/>
          </a:xfrm>
          <a:prstGeom prst="rect">
            <a:avLst/>
          </a:prstGeom>
          <a:noFill/>
          <a:ln/>
        </p:spPr>
        <p:txBody>
          <a:bodyPr wrap="square" lIns="0" tIns="0" rIns="0" bIns="0" rtlCol="0" anchor="ctr"/>
          <a:lstStyle/>
          <a:p>
            <a:pPr marL="0" indent="0">
              <a:buNone/>
            </a:pPr>
            <a:r>
              <a:rPr lang="en-US" sz="4800" b="1" dirty="0">
                <a:solidFill>
                  <a:srgbClr val="241E1A"/>
                </a:solidFill>
                <a:latin typeface="SutonnyMJ" pitchFamily="2" charset="0"/>
                <a:ea typeface="Vrinda" pitchFamily="34" charset="-122"/>
                <a:cs typeface="SutonnyMJ" pitchFamily="2" charset="0"/>
              </a:rPr>
              <a:t>হিংসা থেকে বাঁচার উপায়</a:t>
            </a:r>
            <a:endParaRPr lang="en-US" sz="4800" dirty="0">
              <a:latin typeface="SutonnyMJ" pitchFamily="2" charset="0"/>
              <a:cs typeface="SutonnyMJ" pitchFamily="2" charset="0"/>
            </a:endParaRPr>
          </a:p>
        </p:txBody>
      </p:sp>
      <p:sp>
        <p:nvSpPr>
          <p:cNvPr id="5" name="Shape 2"/>
          <p:cNvSpPr/>
          <p:nvPr/>
        </p:nvSpPr>
        <p:spPr>
          <a:xfrm>
            <a:off x="640080" y="1874520"/>
            <a:ext cx="10881360" cy="1024128"/>
          </a:xfrm>
          <a:prstGeom prst="roundRect">
            <a:avLst>
              <a:gd name="adj" fmla="val 8929"/>
            </a:avLst>
          </a:prstGeom>
          <a:solidFill>
            <a:srgbClr val="FFFFFF"/>
          </a:solidFill>
          <a:ln/>
          <a:effectLst>
            <a:outerShdw blurRad="76200" dist="25400" dir="5400000" algn="bl" rotWithShape="0">
              <a:srgbClr val="241E1A">
                <a:alpha val="13000"/>
              </a:srgbClr>
            </a:outerShdw>
          </a:effectLst>
        </p:spPr>
      </p:sp>
      <p:sp>
        <p:nvSpPr>
          <p:cNvPr id="6" name="Shape 3"/>
          <p:cNvSpPr/>
          <p:nvPr/>
        </p:nvSpPr>
        <p:spPr>
          <a:xfrm>
            <a:off x="914400" y="2066544"/>
            <a:ext cx="640080" cy="640080"/>
          </a:xfrm>
          <a:prstGeom prst="ellipse">
            <a:avLst/>
          </a:prstGeom>
          <a:solidFill>
            <a:srgbClr val="9A3412"/>
          </a:solidFill>
          <a:ln/>
        </p:spPr>
      </p:sp>
      <p:pic>
        <p:nvPicPr>
          <p:cNvPr id="7" name="Image 1" descr="/home/claude/hingsha/icon_check_FFFFFF.png"/>
          <p:cNvPicPr>
            <a:picLocks noChangeAspect="1"/>
          </p:cNvPicPr>
          <p:nvPr/>
        </p:nvPicPr>
        <p:blipFill>
          <a:blip r:embed="rId4"/>
          <a:stretch>
            <a:fillRect/>
          </a:stretch>
        </p:blipFill>
        <p:spPr>
          <a:xfrm>
            <a:off x="1058418" y="2210562"/>
            <a:ext cx="352044" cy="352044"/>
          </a:xfrm>
          <a:prstGeom prst="rect">
            <a:avLst/>
          </a:prstGeom>
        </p:spPr>
      </p:pic>
      <p:sp>
        <p:nvSpPr>
          <p:cNvPr id="8" name="Text 4"/>
          <p:cNvSpPr/>
          <p:nvPr/>
        </p:nvSpPr>
        <p:spPr>
          <a:xfrm>
            <a:off x="1828800" y="1947672"/>
            <a:ext cx="3291840" cy="877824"/>
          </a:xfrm>
          <a:prstGeom prst="rect">
            <a:avLst/>
          </a:prstGeom>
          <a:noFill/>
          <a:ln/>
        </p:spPr>
        <p:txBody>
          <a:bodyPr wrap="square" lIns="0" tIns="0" rIns="0" bIns="0" rtlCol="0" anchor="ctr"/>
          <a:lstStyle/>
          <a:p>
            <a:pPr marL="0" indent="0">
              <a:buNone/>
            </a:pPr>
            <a:r>
              <a:rPr lang="en-US" sz="2800" b="1" dirty="0">
                <a:solidFill>
                  <a:srgbClr val="241E1A"/>
                </a:solidFill>
                <a:latin typeface="SutonnyMJ" pitchFamily="2" charset="0"/>
                <a:ea typeface="Vrinda" pitchFamily="34" charset="-122"/>
                <a:cs typeface="SutonnyMJ" pitchFamily="2" charset="0"/>
              </a:rPr>
              <a:t>আল্লাহর বণ্টনে সন্তুষ্ট থাকা</a:t>
            </a:r>
            <a:endParaRPr lang="en-US" sz="2800" dirty="0">
              <a:latin typeface="SutonnyMJ" pitchFamily="2" charset="0"/>
              <a:cs typeface="SutonnyMJ" pitchFamily="2" charset="0"/>
            </a:endParaRPr>
          </a:p>
        </p:txBody>
      </p:sp>
      <p:sp>
        <p:nvSpPr>
          <p:cNvPr id="9" name="Shape 5"/>
          <p:cNvSpPr/>
          <p:nvPr/>
        </p:nvSpPr>
        <p:spPr>
          <a:xfrm>
            <a:off x="5257800" y="2057400"/>
            <a:ext cx="18288" cy="658368"/>
          </a:xfrm>
          <a:prstGeom prst="rect">
            <a:avLst/>
          </a:prstGeom>
          <a:solidFill>
            <a:srgbClr val="EDE1D3"/>
          </a:solidFill>
          <a:ln/>
        </p:spPr>
      </p:sp>
      <p:sp>
        <p:nvSpPr>
          <p:cNvPr id="10" name="Text 6"/>
          <p:cNvSpPr/>
          <p:nvPr/>
        </p:nvSpPr>
        <p:spPr>
          <a:xfrm>
            <a:off x="5532120" y="1947672"/>
            <a:ext cx="5806440" cy="877824"/>
          </a:xfrm>
          <a:prstGeom prst="rect">
            <a:avLst/>
          </a:prstGeom>
          <a:noFill/>
          <a:ln/>
        </p:spPr>
        <p:txBody>
          <a:bodyPr wrap="square" lIns="0" tIns="0" rIns="0" bIns="0" rtlCol="0" anchor="ctr"/>
          <a:lstStyle/>
          <a:p>
            <a:pPr marL="0" indent="0">
              <a:buNone/>
            </a:pPr>
            <a:r>
              <a:rPr lang="en-US" sz="2800" dirty="0">
                <a:solidFill>
                  <a:srgbClr val="0070C0"/>
                </a:solidFill>
                <a:latin typeface="SutonnyMJ" pitchFamily="2" charset="0"/>
                <a:ea typeface="Vrinda" pitchFamily="34" charset="-122"/>
                <a:cs typeface="SutonnyMJ" pitchFamily="2" charset="0"/>
              </a:rPr>
              <a:t>কানাআত অবলম্বন করে মনকে প্রশান্ত রাখা</a:t>
            </a:r>
            <a:endParaRPr lang="en-US" sz="2800" dirty="0">
              <a:solidFill>
                <a:srgbClr val="0070C0"/>
              </a:solidFill>
              <a:latin typeface="SutonnyMJ" pitchFamily="2" charset="0"/>
              <a:cs typeface="SutonnyMJ" pitchFamily="2" charset="0"/>
            </a:endParaRPr>
          </a:p>
        </p:txBody>
      </p:sp>
      <p:sp>
        <p:nvSpPr>
          <p:cNvPr id="11" name="Shape 7"/>
          <p:cNvSpPr/>
          <p:nvPr/>
        </p:nvSpPr>
        <p:spPr>
          <a:xfrm>
            <a:off x="640080" y="3026664"/>
            <a:ext cx="10881360" cy="1024128"/>
          </a:xfrm>
          <a:prstGeom prst="roundRect">
            <a:avLst>
              <a:gd name="adj" fmla="val 8929"/>
            </a:avLst>
          </a:prstGeom>
          <a:solidFill>
            <a:srgbClr val="FFFFFF"/>
          </a:solidFill>
          <a:ln/>
          <a:effectLst>
            <a:outerShdw blurRad="76200" dist="25400" dir="5400000" algn="bl" rotWithShape="0">
              <a:srgbClr val="241E1A">
                <a:alpha val="13000"/>
              </a:srgbClr>
            </a:outerShdw>
          </a:effectLst>
        </p:spPr>
      </p:sp>
      <p:sp>
        <p:nvSpPr>
          <p:cNvPr id="12" name="Shape 8"/>
          <p:cNvSpPr/>
          <p:nvPr/>
        </p:nvSpPr>
        <p:spPr>
          <a:xfrm>
            <a:off x="914400" y="3218688"/>
            <a:ext cx="640080" cy="640080"/>
          </a:xfrm>
          <a:prstGeom prst="ellipse">
            <a:avLst/>
          </a:prstGeom>
          <a:solidFill>
            <a:srgbClr val="9A3412"/>
          </a:solidFill>
          <a:ln/>
        </p:spPr>
      </p:sp>
      <p:pic>
        <p:nvPicPr>
          <p:cNvPr id="13" name="Image 2" descr="/home/claude/hingsha/icon_check_FFFFFF.png"/>
          <p:cNvPicPr>
            <a:picLocks noChangeAspect="1"/>
          </p:cNvPicPr>
          <p:nvPr/>
        </p:nvPicPr>
        <p:blipFill>
          <a:blip r:embed="rId4"/>
          <a:stretch>
            <a:fillRect/>
          </a:stretch>
        </p:blipFill>
        <p:spPr>
          <a:xfrm>
            <a:off x="1058418" y="3362706"/>
            <a:ext cx="352044" cy="352044"/>
          </a:xfrm>
          <a:prstGeom prst="rect">
            <a:avLst/>
          </a:prstGeom>
        </p:spPr>
      </p:pic>
      <p:sp>
        <p:nvSpPr>
          <p:cNvPr id="14" name="Text 9"/>
          <p:cNvSpPr/>
          <p:nvPr/>
        </p:nvSpPr>
        <p:spPr>
          <a:xfrm>
            <a:off x="1828800" y="3099816"/>
            <a:ext cx="3291840" cy="877824"/>
          </a:xfrm>
          <a:prstGeom prst="rect">
            <a:avLst/>
          </a:prstGeom>
          <a:noFill/>
          <a:ln/>
        </p:spPr>
        <p:txBody>
          <a:bodyPr wrap="square" lIns="0" tIns="0" rIns="0" bIns="0" rtlCol="0" anchor="ctr"/>
          <a:lstStyle/>
          <a:p>
            <a:pPr marL="0" indent="0">
              <a:buNone/>
            </a:pPr>
            <a:r>
              <a:rPr lang="en-US" sz="2800" b="1" dirty="0">
                <a:solidFill>
                  <a:srgbClr val="241E1A"/>
                </a:solidFill>
                <a:latin typeface="SutonnyMJ" pitchFamily="2" charset="0"/>
                <a:ea typeface="Vrinda" pitchFamily="34" charset="-122"/>
                <a:cs typeface="SutonnyMJ" pitchFamily="2" charset="0"/>
              </a:rPr>
              <a:t>নিজের নিয়ামতের শোকর করা</a:t>
            </a:r>
            <a:endParaRPr lang="en-US" sz="2800" dirty="0">
              <a:latin typeface="SutonnyMJ" pitchFamily="2" charset="0"/>
              <a:cs typeface="SutonnyMJ" pitchFamily="2" charset="0"/>
            </a:endParaRPr>
          </a:p>
        </p:txBody>
      </p:sp>
      <p:sp>
        <p:nvSpPr>
          <p:cNvPr id="15" name="Shape 10"/>
          <p:cNvSpPr/>
          <p:nvPr/>
        </p:nvSpPr>
        <p:spPr>
          <a:xfrm>
            <a:off x="5257800" y="3209544"/>
            <a:ext cx="18288" cy="658368"/>
          </a:xfrm>
          <a:prstGeom prst="rect">
            <a:avLst/>
          </a:prstGeom>
          <a:solidFill>
            <a:srgbClr val="EDE1D3"/>
          </a:solidFill>
          <a:ln/>
        </p:spPr>
      </p:sp>
      <p:sp>
        <p:nvSpPr>
          <p:cNvPr id="16" name="Text 11"/>
          <p:cNvSpPr/>
          <p:nvPr/>
        </p:nvSpPr>
        <p:spPr>
          <a:xfrm>
            <a:off x="5532120" y="3099816"/>
            <a:ext cx="5806440" cy="877824"/>
          </a:xfrm>
          <a:prstGeom prst="rect">
            <a:avLst/>
          </a:prstGeom>
          <a:noFill/>
          <a:ln/>
        </p:spPr>
        <p:txBody>
          <a:bodyPr wrap="square" lIns="0" tIns="0" rIns="0" bIns="0" rtlCol="0" anchor="ctr"/>
          <a:lstStyle/>
          <a:p>
            <a:pPr marL="0" indent="0">
              <a:buNone/>
            </a:pPr>
            <a:r>
              <a:rPr lang="en-US" sz="2800" dirty="0">
                <a:solidFill>
                  <a:srgbClr val="0070C0"/>
                </a:solidFill>
                <a:latin typeface="SutonnyMJ" pitchFamily="2" charset="0"/>
                <a:ea typeface="Vrinda" pitchFamily="34" charset="-122"/>
                <a:cs typeface="SutonnyMJ" pitchFamily="2" charset="0"/>
              </a:rPr>
              <a:t>নিজের প্রাপ্তির জন্য কৃতজ্ঞতা প্রকাশ করা</a:t>
            </a:r>
            <a:endParaRPr lang="en-US" sz="2800" dirty="0">
              <a:solidFill>
                <a:srgbClr val="0070C0"/>
              </a:solidFill>
              <a:latin typeface="SutonnyMJ" pitchFamily="2" charset="0"/>
              <a:cs typeface="SutonnyMJ" pitchFamily="2" charset="0"/>
            </a:endParaRPr>
          </a:p>
        </p:txBody>
      </p:sp>
      <p:sp>
        <p:nvSpPr>
          <p:cNvPr id="17" name="Shape 12"/>
          <p:cNvSpPr/>
          <p:nvPr/>
        </p:nvSpPr>
        <p:spPr>
          <a:xfrm>
            <a:off x="640080" y="4178808"/>
            <a:ext cx="10881360" cy="1024128"/>
          </a:xfrm>
          <a:prstGeom prst="roundRect">
            <a:avLst>
              <a:gd name="adj" fmla="val 8929"/>
            </a:avLst>
          </a:prstGeom>
          <a:solidFill>
            <a:srgbClr val="FFFFFF"/>
          </a:solidFill>
          <a:ln/>
          <a:effectLst>
            <a:outerShdw blurRad="76200" dist="25400" dir="5400000" algn="bl" rotWithShape="0">
              <a:srgbClr val="241E1A">
                <a:alpha val="13000"/>
              </a:srgbClr>
            </a:outerShdw>
          </a:effectLst>
        </p:spPr>
      </p:sp>
      <p:sp>
        <p:nvSpPr>
          <p:cNvPr id="18" name="Shape 13"/>
          <p:cNvSpPr/>
          <p:nvPr/>
        </p:nvSpPr>
        <p:spPr>
          <a:xfrm>
            <a:off x="914400" y="4370832"/>
            <a:ext cx="640080" cy="640080"/>
          </a:xfrm>
          <a:prstGeom prst="ellipse">
            <a:avLst/>
          </a:prstGeom>
          <a:solidFill>
            <a:srgbClr val="9A3412"/>
          </a:solidFill>
          <a:ln/>
        </p:spPr>
      </p:sp>
      <p:pic>
        <p:nvPicPr>
          <p:cNvPr id="19" name="Image 3" descr="/home/claude/hingsha/icon_check_FFFFFF.png"/>
          <p:cNvPicPr>
            <a:picLocks noChangeAspect="1"/>
          </p:cNvPicPr>
          <p:nvPr/>
        </p:nvPicPr>
        <p:blipFill>
          <a:blip r:embed="rId4"/>
          <a:stretch>
            <a:fillRect/>
          </a:stretch>
        </p:blipFill>
        <p:spPr>
          <a:xfrm>
            <a:off x="1058418" y="4514850"/>
            <a:ext cx="352044" cy="352044"/>
          </a:xfrm>
          <a:prstGeom prst="rect">
            <a:avLst/>
          </a:prstGeom>
        </p:spPr>
      </p:pic>
      <p:sp>
        <p:nvSpPr>
          <p:cNvPr id="20" name="Text 14"/>
          <p:cNvSpPr/>
          <p:nvPr/>
        </p:nvSpPr>
        <p:spPr>
          <a:xfrm>
            <a:off x="1828800" y="4251960"/>
            <a:ext cx="3291840" cy="877824"/>
          </a:xfrm>
          <a:prstGeom prst="rect">
            <a:avLst/>
          </a:prstGeom>
          <a:noFill/>
          <a:ln/>
        </p:spPr>
        <p:txBody>
          <a:bodyPr wrap="square" lIns="0" tIns="0" rIns="0" bIns="0" rtlCol="0" anchor="ctr"/>
          <a:lstStyle/>
          <a:p>
            <a:pPr marL="0" indent="0">
              <a:buNone/>
            </a:pPr>
            <a:r>
              <a:rPr lang="en-US" sz="2800" b="1" dirty="0">
                <a:solidFill>
                  <a:srgbClr val="241E1A"/>
                </a:solidFill>
                <a:latin typeface="SutonnyMJ" pitchFamily="2" charset="0"/>
                <a:ea typeface="Vrinda" pitchFamily="34" charset="-122"/>
                <a:cs typeface="SutonnyMJ" pitchFamily="2" charset="0"/>
              </a:rPr>
              <a:t>অন্যের কল্যাণ কামনা করা</a:t>
            </a:r>
            <a:endParaRPr lang="en-US" sz="2800" dirty="0">
              <a:latin typeface="SutonnyMJ" pitchFamily="2" charset="0"/>
              <a:cs typeface="SutonnyMJ" pitchFamily="2" charset="0"/>
            </a:endParaRPr>
          </a:p>
        </p:txBody>
      </p:sp>
      <p:sp>
        <p:nvSpPr>
          <p:cNvPr id="21" name="Shape 15"/>
          <p:cNvSpPr/>
          <p:nvPr/>
        </p:nvSpPr>
        <p:spPr>
          <a:xfrm>
            <a:off x="5257800" y="4361688"/>
            <a:ext cx="18288" cy="658368"/>
          </a:xfrm>
          <a:prstGeom prst="rect">
            <a:avLst/>
          </a:prstGeom>
          <a:solidFill>
            <a:srgbClr val="EDE1D3"/>
          </a:solidFill>
          <a:ln/>
        </p:spPr>
      </p:sp>
      <p:sp>
        <p:nvSpPr>
          <p:cNvPr id="22" name="Text 16"/>
          <p:cNvSpPr/>
          <p:nvPr/>
        </p:nvSpPr>
        <p:spPr>
          <a:xfrm>
            <a:off x="5532120" y="4251960"/>
            <a:ext cx="5806440" cy="877824"/>
          </a:xfrm>
          <a:prstGeom prst="rect">
            <a:avLst/>
          </a:prstGeom>
          <a:noFill/>
          <a:ln/>
        </p:spPr>
        <p:txBody>
          <a:bodyPr wrap="square" lIns="0" tIns="0" rIns="0" bIns="0" rtlCol="0" anchor="ctr"/>
          <a:lstStyle/>
          <a:p>
            <a:pPr marL="0" indent="0">
              <a:buNone/>
            </a:pPr>
            <a:r>
              <a:rPr lang="en-US" sz="2800" dirty="0">
                <a:solidFill>
                  <a:srgbClr val="0070C0"/>
                </a:solidFill>
                <a:latin typeface="SutonnyMJ" pitchFamily="2" charset="0"/>
                <a:ea typeface="Vrinda" pitchFamily="34" charset="-122"/>
                <a:cs typeface="SutonnyMJ" pitchFamily="2" charset="0"/>
              </a:rPr>
              <a:t>অন্যের সাফল্যে আনন্দিত হওয়ার অভ্যাস গড়া</a:t>
            </a:r>
            <a:endParaRPr lang="en-US" sz="2800" dirty="0">
              <a:solidFill>
                <a:srgbClr val="0070C0"/>
              </a:solidFill>
              <a:latin typeface="SutonnyMJ" pitchFamily="2" charset="0"/>
              <a:cs typeface="SutonnyMJ" pitchFamily="2" charset="0"/>
            </a:endParaRPr>
          </a:p>
        </p:txBody>
      </p:sp>
      <p:sp>
        <p:nvSpPr>
          <p:cNvPr id="23" name="Shape 17"/>
          <p:cNvSpPr/>
          <p:nvPr/>
        </p:nvSpPr>
        <p:spPr>
          <a:xfrm>
            <a:off x="640080" y="5330952"/>
            <a:ext cx="10881360" cy="1024128"/>
          </a:xfrm>
          <a:prstGeom prst="roundRect">
            <a:avLst>
              <a:gd name="adj" fmla="val 8929"/>
            </a:avLst>
          </a:prstGeom>
          <a:solidFill>
            <a:srgbClr val="FFFFFF"/>
          </a:solidFill>
          <a:ln/>
          <a:effectLst>
            <a:outerShdw blurRad="76200" dist="25400" dir="5400000" algn="bl" rotWithShape="0">
              <a:srgbClr val="241E1A">
                <a:alpha val="13000"/>
              </a:srgbClr>
            </a:outerShdw>
          </a:effectLst>
        </p:spPr>
      </p:sp>
      <p:sp>
        <p:nvSpPr>
          <p:cNvPr id="24" name="Shape 18"/>
          <p:cNvSpPr/>
          <p:nvPr/>
        </p:nvSpPr>
        <p:spPr>
          <a:xfrm>
            <a:off x="914400" y="5522976"/>
            <a:ext cx="640080" cy="640080"/>
          </a:xfrm>
          <a:prstGeom prst="ellipse">
            <a:avLst/>
          </a:prstGeom>
          <a:solidFill>
            <a:srgbClr val="9A3412"/>
          </a:solidFill>
          <a:ln/>
        </p:spPr>
      </p:sp>
      <p:pic>
        <p:nvPicPr>
          <p:cNvPr id="25" name="Image 4" descr="/home/claude/hingsha/icon_check_FFFFFF.png"/>
          <p:cNvPicPr>
            <a:picLocks noChangeAspect="1"/>
          </p:cNvPicPr>
          <p:nvPr/>
        </p:nvPicPr>
        <p:blipFill>
          <a:blip r:embed="rId4"/>
          <a:stretch>
            <a:fillRect/>
          </a:stretch>
        </p:blipFill>
        <p:spPr>
          <a:xfrm>
            <a:off x="1058418" y="5666994"/>
            <a:ext cx="352044" cy="352044"/>
          </a:xfrm>
          <a:prstGeom prst="rect">
            <a:avLst/>
          </a:prstGeom>
        </p:spPr>
      </p:pic>
      <p:sp>
        <p:nvSpPr>
          <p:cNvPr id="26" name="Text 19"/>
          <p:cNvSpPr/>
          <p:nvPr/>
        </p:nvSpPr>
        <p:spPr>
          <a:xfrm>
            <a:off x="1828800" y="5404104"/>
            <a:ext cx="3291840" cy="877824"/>
          </a:xfrm>
          <a:prstGeom prst="rect">
            <a:avLst/>
          </a:prstGeom>
          <a:noFill/>
          <a:ln/>
        </p:spPr>
        <p:txBody>
          <a:bodyPr wrap="square" lIns="0" tIns="0" rIns="0" bIns="0" rtlCol="0" anchor="ctr"/>
          <a:lstStyle/>
          <a:p>
            <a:pPr marL="0" indent="0">
              <a:buNone/>
            </a:pPr>
            <a:r>
              <a:rPr lang="en-US" sz="2800" b="1" dirty="0">
                <a:solidFill>
                  <a:srgbClr val="241E1A"/>
                </a:solidFill>
                <a:latin typeface="SutonnyMJ" pitchFamily="2" charset="0"/>
                <a:ea typeface="Vrinda" pitchFamily="34" charset="-122"/>
                <a:cs typeface="SutonnyMJ" pitchFamily="2" charset="0"/>
              </a:rPr>
              <a:t>অন্তরের পবিত্রতার জন্য দোয়া</a:t>
            </a:r>
            <a:endParaRPr lang="en-US" sz="2800" dirty="0">
              <a:latin typeface="SutonnyMJ" pitchFamily="2" charset="0"/>
              <a:cs typeface="SutonnyMJ" pitchFamily="2" charset="0"/>
            </a:endParaRPr>
          </a:p>
        </p:txBody>
      </p:sp>
      <p:sp>
        <p:nvSpPr>
          <p:cNvPr id="27" name="Shape 20"/>
          <p:cNvSpPr/>
          <p:nvPr/>
        </p:nvSpPr>
        <p:spPr>
          <a:xfrm>
            <a:off x="5257800" y="5513832"/>
            <a:ext cx="18288" cy="658368"/>
          </a:xfrm>
          <a:prstGeom prst="rect">
            <a:avLst/>
          </a:prstGeom>
          <a:solidFill>
            <a:srgbClr val="EDE1D3"/>
          </a:solidFill>
          <a:ln/>
        </p:spPr>
      </p:sp>
      <p:sp>
        <p:nvSpPr>
          <p:cNvPr id="28" name="Text 21"/>
          <p:cNvSpPr/>
          <p:nvPr/>
        </p:nvSpPr>
        <p:spPr>
          <a:xfrm>
            <a:off x="5532120" y="5404104"/>
            <a:ext cx="5806440" cy="877824"/>
          </a:xfrm>
          <a:prstGeom prst="rect">
            <a:avLst/>
          </a:prstGeom>
          <a:noFill/>
          <a:ln/>
        </p:spPr>
        <p:txBody>
          <a:bodyPr wrap="square" lIns="0" tIns="0" rIns="0" bIns="0" rtlCol="0" anchor="ctr"/>
          <a:lstStyle/>
          <a:p>
            <a:pPr marL="0" indent="0">
              <a:buNone/>
            </a:pPr>
            <a:r>
              <a:rPr lang="en-US" sz="2800" dirty="0">
                <a:solidFill>
                  <a:srgbClr val="0070C0"/>
                </a:solidFill>
                <a:latin typeface="SutonnyMJ" pitchFamily="2" charset="0"/>
                <a:ea typeface="Vrinda" pitchFamily="34" charset="-122"/>
                <a:cs typeface="SutonnyMJ" pitchFamily="2" charset="0"/>
              </a:rPr>
              <a:t>নিয়মিত আল্লাহর কাছে অন্তর পরিশুদ্ধির প্রার্থনা</a:t>
            </a:r>
            <a:endParaRPr lang="en-US" sz="2800" dirty="0">
              <a:solidFill>
                <a:srgbClr val="0070C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 calcmode="lin" valueType="num">
                                      <p:cBhvr additive="base">
                                        <p:cTn id="2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Effect transition="in" filter="barn(inVertical)">
                                      <p:cBhvr>
                                        <p:cTn id="29" dur="500"/>
                                        <p:tgtEl>
                                          <p:spTgt spid="2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2">
                                            <p:txEl>
                                              <p:pRg st="0" end="0"/>
                                            </p:txEl>
                                          </p:spTgt>
                                        </p:tgtEl>
                                        <p:attrNameLst>
                                          <p:attrName>style.visibility</p:attrName>
                                        </p:attrNameLst>
                                      </p:cBhvr>
                                      <p:to>
                                        <p:strVal val="visible"/>
                                      </p:to>
                                    </p:set>
                                    <p:anim calcmode="lin" valueType="num">
                                      <p:cBhvr additive="base">
                                        <p:cTn id="3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barn(inVertical)">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 calcmode="lin" valueType="num">
                                      <p:cBhvr additive="base">
                                        <p:cTn id="45"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292524"/>
        </a:solidFill>
        <a:effectLst/>
      </p:bgPr>
    </p:bg>
    <p:spTree>
      <p:nvGrpSpPr>
        <p:cNvPr id="1" name=""/>
        <p:cNvGrpSpPr/>
        <p:nvPr/>
      </p:nvGrpSpPr>
      <p:grpSpPr>
        <a:xfrm>
          <a:off x="0" y="0"/>
          <a:ext cx="0" cy="0"/>
          <a:chOff x="0" y="0"/>
          <a:chExt cx="0" cy="0"/>
        </a:xfrm>
      </p:grpSpPr>
      <p:sp>
        <p:nvSpPr>
          <p:cNvPr id="2" name="Shape 0"/>
          <p:cNvSpPr/>
          <p:nvPr/>
        </p:nvSpPr>
        <p:spPr>
          <a:xfrm>
            <a:off x="-1645920" y="-1645920"/>
            <a:ext cx="3657600" cy="3657600"/>
          </a:xfrm>
          <a:prstGeom prst="ellipse">
            <a:avLst/>
          </a:prstGeom>
          <a:solidFill>
            <a:srgbClr val="9A3412">
              <a:alpha val="50000"/>
            </a:srgbClr>
          </a:solidFill>
          <a:ln/>
        </p:spPr>
      </p:sp>
      <p:sp>
        <p:nvSpPr>
          <p:cNvPr id="3" name="Shape 1"/>
          <p:cNvSpPr/>
          <p:nvPr/>
        </p:nvSpPr>
        <p:spPr>
          <a:xfrm>
            <a:off x="10058400" y="4572000"/>
            <a:ext cx="3474720" cy="3474720"/>
          </a:xfrm>
          <a:prstGeom prst="ellipse">
            <a:avLst/>
          </a:prstGeom>
          <a:solidFill>
            <a:srgbClr val="F59E0B">
              <a:alpha val="35000"/>
            </a:srgbClr>
          </a:solidFill>
          <a:ln/>
        </p:spPr>
      </p:sp>
      <p:sp>
        <p:nvSpPr>
          <p:cNvPr id="4" name="Shape 2"/>
          <p:cNvSpPr/>
          <p:nvPr/>
        </p:nvSpPr>
        <p:spPr>
          <a:xfrm>
            <a:off x="5349240" y="777240"/>
            <a:ext cx="1371600" cy="1371600"/>
          </a:xfrm>
          <a:prstGeom prst="ellipse">
            <a:avLst/>
          </a:prstGeom>
          <a:solidFill>
            <a:srgbClr val="F59E0B"/>
          </a:solidFill>
          <a:ln/>
        </p:spPr>
      </p:sp>
      <p:pic>
        <p:nvPicPr>
          <p:cNvPr id="5" name="Image 0" descr="/home/claude/hingsha/icon_check_292524.png"/>
          <p:cNvPicPr>
            <a:picLocks noChangeAspect="1"/>
          </p:cNvPicPr>
          <p:nvPr/>
        </p:nvPicPr>
        <p:blipFill>
          <a:blip r:embed="rId3"/>
          <a:stretch>
            <a:fillRect/>
          </a:stretch>
        </p:blipFill>
        <p:spPr>
          <a:xfrm>
            <a:off x="5657850" y="1085850"/>
            <a:ext cx="754380" cy="754380"/>
          </a:xfrm>
          <a:prstGeom prst="rect">
            <a:avLst/>
          </a:prstGeom>
        </p:spPr>
      </p:pic>
      <p:sp>
        <p:nvSpPr>
          <p:cNvPr id="6" name="Text 3"/>
          <p:cNvSpPr/>
          <p:nvPr/>
        </p:nvSpPr>
        <p:spPr>
          <a:xfrm>
            <a:off x="457200" y="2331720"/>
            <a:ext cx="11247120" cy="777240"/>
          </a:xfrm>
          <a:prstGeom prst="rect">
            <a:avLst/>
          </a:prstGeom>
          <a:noFill/>
          <a:ln/>
        </p:spPr>
        <p:txBody>
          <a:bodyPr wrap="square" lIns="0" tIns="0" rIns="0" bIns="0" rtlCol="0" anchor="ctr"/>
          <a:lstStyle/>
          <a:p>
            <a:pPr marL="0" indent="0" algn="ctr">
              <a:buNone/>
            </a:pPr>
            <a:r>
              <a:rPr lang="en-US" sz="4800" b="1" dirty="0">
                <a:solidFill>
                  <a:srgbClr val="FFFF00"/>
                </a:solidFill>
                <a:latin typeface="SutonnyMJ" pitchFamily="2" charset="0"/>
                <a:ea typeface="Vrinda" pitchFamily="34" charset="-122"/>
                <a:cs typeface="SutonnyMJ" pitchFamily="2" charset="0"/>
              </a:rPr>
              <a:t>শিক্ষণীয় বিষয়</a:t>
            </a:r>
            <a:endParaRPr lang="en-US" sz="4800" dirty="0">
              <a:solidFill>
                <a:srgbClr val="FFFF00"/>
              </a:solidFill>
              <a:latin typeface="SutonnyMJ" pitchFamily="2" charset="0"/>
              <a:cs typeface="SutonnyMJ" pitchFamily="2" charset="0"/>
            </a:endParaRPr>
          </a:p>
        </p:txBody>
      </p:sp>
      <p:sp>
        <p:nvSpPr>
          <p:cNvPr id="7" name="Text 4"/>
          <p:cNvSpPr/>
          <p:nvPr/>
        </p:nvSpPr>
        <p:spPr>
          <a:xfrm>
            <a:off x="1371600" y="3291840"/>
            <a:ext cx="9418320" cy="1737360"/>
          </a:xfrm>
          <a:prstGeom prst="rect">
            <a:avLst/>
          </a:prstGeom>
          <a:noFill/>
          <a:ln/>
        </p:spPr>
        <p:txBody>
          <a:bodyPr wrap="square" lIns="0" tIns="0" rIns="0" bIns="0" rtlCol="0" anchor="t"/>
          <a:lstStyle/>
          <a:p>
            <a:pPr marL="0" indent="0" algn="ctr">
              <a:lnSpc>
                <a:spcPct val="135000"/>
              </a:lnSpc>
              <a:buNone/>
            </a:pPr>
            <a:r>
              <a:rPr lang="en-US" sz="2800" b="1" dirty="0">
                <a:solidFill>
                  <a:srgbClr val="92D050"/>
                </a:solidFill>
                <a:latin typeface="SutonnyMJ" pitchFamily="2" charset="0"/>
                <a:ea typeface="Vrinda" pitchFamily="34" charset="-122"/>
                <a:cs typeface="SutonnyMJ" pitchFamily="2" charset="0"/>
              </a:rPr>
              <a:t>হিংসা এমন এক আগুন যা নিজের নেক আমলকেই সবার আগে পুড়িয়ে ফেলে। </a:t>
            </a:r>
            <a:r>
              <a:rPr lang="en-US" sz="2800" dirty="0">
                <a:solidFill>
                  <a:srgbClr val="92D050"/>
                </a:solidFill>
                <a:latin typeface="SutonnyMJ" pitchFamily="2" charset="0"/>
                <a:ea typeface="Vrinda" pitchFamily="34" charset="-122"/>
                <a:cs typeface="SutonnyMJ" pitchFamily="2" charset="0"/>
              </a:rPr>
              <a:t>আল্লাহর বণ্টনে সন্তুষ্ট থেকে, কৃতজ্ঞতা প্রকাশ করে এবং অন্যের কল্যাণ কামনা করে আমরা অন্তরকে এই ধ্বংসাত্মক ব্যাধি থেকে মুক্ত রাখতে পারি।</a:t>
            </a:r>
            <a:endParaRPr lang="en-US" sz="2800" dirty="0">
              <a:solidFill>
                <a:srgbClr val="92D050"/>
              </a:solidFill>
              <a:latin typeface="SutonnyMJ" pitchFamily="2" charset="0"/>
              <a:cs typeface="SutonnyMJ" pitchFamily="2" charset="0"/>
            </a:endParaRPr>
          </a:p>
        </p:txBody>
      </p:sp>
      <p:sp>
        <p:nvSpPr>
          <p:cNvPr id="8" name="Shape 5"/>
          <p:cNvSpPr/>
          <p:nvPr/>
        </p:nvSpPr>
        <p:spPr>
          <a:xfrm>
            <a:off x="4937760" y="5257800"/>
            <a:ext cx="2286000" cy="27432"/>
          </a:xfrm>
          <a:prstGeom prst="rect">
            <a:avLst/>
          </a:prstGeom>
          <a:solidFill>
            <a:srgbClr val="F59E0B"/>
          </a:solidFill>
          <a:ln/>
        </p:spPr>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advTm="3000">
        <p15:prstTrans prst="fractur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TotalTime>
  <Words>558</Words>
  <Application>Microsoft Office PowerPoint</Application>
  <PresentationFormat>Widescreen</PresentationFormat>
  <Paragraphs>95</Paragraphs>
  <Slides>11</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Calibri</vt:lpstr>
      <vt:lpstr>Calibri Light</vt:lpstr>
      <vt:lpstr>Mukti</vt:lpstr>
      <vt:lpstr>Nikosh</vt:lpstr>
      <vt:lpstr>NikoshBAN</vt:lpstr>
      <vt:lpstr>SutonnyMJ</vt:lpstr>
      <vt:lpstr>Vrinda</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23</cp:revision>
  <dcterms:created xsi:type="dcterms:W3CDTF">2026-08-03T11:31:54Z</dcterms:created>
  <dcterms:modified xsi:type="dcterms:W3CDTF">2026-08-07T03:32:49Z</dcterms:modified>
</cp:coreProperties>
</file>