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56" r:id="rId1"/>
  </p:sldMasterIdLst>
  <p:notesMasterIdLst>
    <p:notesMasterId r:id="rId13"/>
  </p:notes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6" r:id="rId11"/>
    <p:sldId id="263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2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0363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93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012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2493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320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7090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74799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4270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758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6001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8292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8568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6197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6915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294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734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  <p:sldLayoutId id="2147484068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hyperlink" Target="https://www.teachers.gov.bd/profile/sk336531alauddi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42A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A5C8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4754880"/>
            <a:ext cx="3291840" cy="3291840"/>
          </a:xfrm>
          <a:prstGeom prst="ellipse">
            <a:avLst/>
          </a:prstGeom>
          <a:solidFill>
            <a:srgbClr val="E8574B">
              <a:alpha val="3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1051560"/>
            <a:ext cx="1463040" cy="1463040"/>
          </a:xfrm>
          <a:prstGeom prst="ellipse">
            <a:avLst/>
          </a:prstGeom>
          <a:solidFill>
            <a:srgbClr val="E8574B"/>
          </a:solidFill>
          <a:ln/>
        </p:spPr>
      </p:sp>
      <p:pic>
        <p:nvPicPr>
          <p:cNvPr id="5" name="Image 0" descr="/home/claude/gibot/icon_commentslash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4173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788920"/>
            <a:ext cx="11247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গিবত</a:t>
            </a:r>
            <a:endParaRPr lang="en-US" sz="115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5156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i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অনুপস্থিত ভাইয়ের দোষচর্চার এক নিন্দনীয় ব্যাধি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37760" y="4709160"/>
            <a:ext cx="2286000" cy="27432"/>
          </a:xfrm>
          <a:prstGeom prst="rect">
            <a:avLst/>
          </a:prstGeom>
          <a:solidFill>
            <a:srgbClr val="E8574B"/>
          </a:solidFill>
          <a:ln/>
        </p:spPr>
      </p:sp>
      <p:sp>
        <p:nvSpPr>
          <p:cNvPr id="9" name="Text 6"/>
          <p:cNvSpPr/>
          <p:nvPr/>
        </p:nvSpPr>
        <p:spPr>
          <a:xfrm>
            <a:off x="1051560" y="498348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নবম </a:t>
            </a:r>
            <a:r>
              <a:rPr lang="en-US" sz="3200" b="1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শ্রেণি </a:t>
            </a:r>
            <a:r>
              <a:rPr lang="en-US" sz="3200" b="1" smtClean="0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,আখলাক</a:t>
            </a:r>
            <a:r>
              <a:rPr lang="en-US" sz="3200" b="1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, </a:t>
            </a:r>
            <a:r>
              <a:rPr lang="en-US" sz="3200" b="1" smtClean="0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অধ্যায়-৪, পাঠ-১৮</a:t>
            </a:r>
            <a:endParaRPr lang="en-US" sz="32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706" y="1700595"/>
            <a:ext cx="4273666" cy="145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1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200000">
            <a:off x="8778240" y="-457200"/>
            <a:ext cx="4389120" cy="7772400"/>
          </a:xfrm>
          <a:prstGeom prst="rect">
            <a:avLst/>
          </a:prstGeom>
          <a:solidFill>
            <a:srgbClr val="7DC142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 rot="1200000">
            <a:off x="9692640" y="548640"/>
            <a:ext cx="3840480" cy="6858000"/>
          </a:xfrm>
          <a:prstGeom prst="rect">
            <a:avLst/>
          </a:prstGeom>
          <a:solidFill>
            <a:srgbClr val="7DC142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371600" y="5120640"/>
            <a:ext cx="3108960" cy="3108960"/>
          </a:xfrm>
          <a:prstGeom prst="ellipse">
            <a:avLst/>
          </a:prstGeom>
          <a:solidFill>
            <a:srgbClr val="C24B9E">
              <a:alpha val="4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411480"/>
            <a:ext cx="9418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600" b="1" dirty="0">
                <a:solidFill>
                  <a:srgbClr val="3FD6E8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বাড়ির কাজ</a:t>
            </a:r>
            <a:endParaRPr lang="en-US" sz="6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11430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2D2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| আখলাক | অধ্যায়-৪ | পাঠ-১৮ | গিবত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965960"/>
            <a:ext cx="457200" cy="457200"/>
          </a:xfrm>
          <a:prstGeom prst="ellipse">
            <a:avLst/>
          </a:prstGeom>
          <a:solidFill>
            <a:srgbClr val="4E9A2F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965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234440" y="189280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 কাকে বলে? এর সংজ্ঞা লিখে আনবে।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94360" y="2743200"/>
            <a:ext cx="457200" cy="457200"/>
          </a:xfrm>
          <a:prstGeom prst="ellipse">
            <a:avLst/>
          </a:prstGeom>
          <a:solidFill>
            <a:srgbClr val="C24B9E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" y="2743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34440" y="267004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 সংঘটিত হওয়ার যেকোনো পাঁচটি কারণ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94360" y="3520440"/>
            <a:ext cx="457200" cy="457200"/>
          </a:xfrm>
          <a:prstGeom prst="ellipse">
            <a:avLst/>
          </a:prstGeom>
          <a:solidFill>
            <a:srgbClr val="4E9A2F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3520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234440" y="344728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গিবতের কুফল উল্লেখ করে একটি অনুচ্ছেদ (কমপক্ষে ২০০ শব্দ)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94360" y="4297680"/>
            <a:ext cx="457200" cy="457200"/>
          </a:xfrm>
          <a:prstGeom prst="ellipse">
            <a:avLst/>
          </a:prstGeom>
          <a:solidFill>
            <a:srgbClr val="C24B9E"/>
          </a:solidFill>
          <a:ln/>
        </p:spPr>
      </p:sp>
      <p:sp>
        <p:nvSpPr>
          <p:cNvPr id="17" name="Text 15"/>
          <p:cNvSpPr/>
          <p:nvPr/>
        </p:nvSpPr>
        <p:spPr>
          <a:xfrm>
            <a:off x="594360" y="4297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234440" y="422452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 সম্পর্কে কুরআন ও হাদিসের যেকোনো দুটি নির্দেশনা খুঁজে খাতায়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94360" y="5074920"/>
            <a:ext cx="457200" cy="457200"/>
          </a:xfrm>
          <a:prstGeom prst="ellipse">
            <a:avLst/>
          </a:prstGeom>
          <a:solidFill>
            <a:srgbClr val="4E9A2F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5074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234440" y="500176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 থেকে বাঁচার উপায় সম্পর্কে পাঁচটি বাক্য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94360" y="58064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i="1" dirty="0">
                <a:solidFill>
                  <a:srgbClr val="F2D2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জমা দেওয়ার সময়সীমাঃ আগামী ক্লাসের পূর্বে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2D2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22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18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435273" y="2292626"/>
            <a:ext cx="8596668" cy="1320800"/>
          </a:xfrm>
        </p:spPr>
        <p:txBody>
          <a:bodyPr>
            <a:noAutofit/>
          </a:bodyPr>
          <a:lstStyle/>
          <a:p>
            <a:r>
              <a:rPr lang="en-US" sz="16600">
                <a:solidFill>
                  <a:srgbClr val="FFFF00"/>
                </a:solidFill>
              </a:rPr>
              <a:t>ধন্যবাদ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13" y="3057525"/>
            <a:ext cx="2857500" cy="1600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1" y="1625602"/>
            <a:ext cx="3309936" cy="503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1" y="1600201"/>
            <a:ext cx="2847975" cy="525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475" y="1625601"/>
            <a:ext cx="2867026" cy="3286126"/>
          </a:xfrm>
          <a:prstGeom prst="rect">
            <a:avLst/>
          </a:prstGeom>
        </p:spPr>
      </p:pic>
      <p:pic>
        <p:nvPicPr>
          <p:cNvPr id="8" name="Picture 7" descr="f92d687d11fbe71055f61fc20548aed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61703" y="-32658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413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4393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6081512" y="-80183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427304" y="2847853"/>
            <a:ext cx="5632174" cy="241098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smtClean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মো:আলাউদ্দিন 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শিয়ালীডা</a:t>
            </a:r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½v eûgyLx gva¨wgK we`¨vjq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ewUqvNvUv,Lyjbv</a:t>
            </a:r>
            <a:r>
              <a:rPr lang="en-US" sz="3600" b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9050"/>
            <a:ext cx="6094392" cy="555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75570"/>
            <a:ext cx="2003423" cy="1862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38" y="5213791"/>
            <a:ext cx="926109" cy="57605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04632" y="5299505"/>
            <a:ext cx="3104699" cy="5027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6402" y="5883538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7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45788" y="5789850"/>
            <a:ext cx="48225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8000" b="1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গিবত</a:t>
            </a:r>
            <a:endParaRPr lang="en-US" sz="80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268" y="5238945"/>
            <a:ext cx="427366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635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1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200000">
            <a:off x="8778240" y="-457200"/>
            <a:ext cx="4389120" cy="7772400"/>
          </a:xfrm>
          <a:prstGeom prst="rect">
            <a:avLst/>
          </a:prstGeom>
          <a:solidFill>
            <a:srgbClr val="7DC142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 rot="1200000">
            <a:off x="9692640" y="548640"/>
            <a:ext cx="3840480" cy="6858000"/>
          </a:xfrm>
          <a:prstGeom prst="rect">
            <a:avLst/>
          </a:prstGeom>
          <a:solidFill>
            <a:srgbClr val="7DC142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371600" y="5120640"/>
            <a:ext cx="3108960" cy="3108960"/>
          </a:xfrm>
          <a:prstGeom prst="ellipse">
            <a:avLst/>
          </a:prstGeom>
          <a:solidFill>
            <a:srgbClr val="C24B9E">
              <a:alpha val="4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411480"/>
            <a:ext cx="9418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600" b="1" dirty="0">
                <a:solidFill>
                  <a:srgbClr val="3FD6E8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শিখন ফল</a:t>
            </a:r>
            <a:endParaRPr lang="en-US" sz="6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11430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2D2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| আখলাক | অধ্যায়-৪ | পাঠ-১৮ | গিবত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965960"/>
            <a:ext cx="457200" cy="457200"/>
          </a:xfrm>
          <a:prstGeom prst="ellipse">
            <a:avLst/>
          </a:prstGeom>
          <a:solidFill>
            <a:srgbClr val="4E9A2F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965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234440" y="189280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 শব্দের অর্থ ও প্রকৃত ধারণা ব্যাখ্যা করতে পারবে।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94360" y="2743200"/>
            <a:ext cx="457200" cy="457200"/>
          </a:xfrm>
          <a:prstGeom prst="ellipse">
            <a:avLst/>
          </a:prstGeom>
          <a:solidFill>
            <a:srgbClr val="C24B9E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" y="2743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34440" y="267004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 সংঘটিত হওয়ার কারণসমূহ চিহ্নিত করতে পারবে।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94360" y="3520440"/>
            <a:ext cx="457200" cy="457200"/>
          </a:xfrm>
          <a:prstGeom prst="ellipse">
            <a:avLst/>
          </a:prstGeom>
          <a:solidFill>
            <a:srgbClr val="4E9A2F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3520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234440" y="344728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গিবতের ফলে ব্যক্তি ও সমাজে সৃষ্ট কুফল বর্ণনা করতে পারবে।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94360" y="4297680"/>
            <a:ext cx="457200" cy="457200"/>
          </a:xfrm>
          <a:prstGeom prst="ellipse">
            <a:avLst/>
          </a:prstGeom>
          <a:solidFill>
            <a:srgbClr val="C24B9E"/>
          </a:solidFill>
          <a:ln/>
        </p:spPr>
      </p:sp>
      <p:sp>
        <p:nvSpPr>
          <p:cNvPr id="17" name="Text 15"/>
          <p:cNvSpPr/>
          <p:nvPr/>
        </p:nvSpPr>
        <p:spPr>
          <a:xfrm>
            <a:off x="594360" y="4297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234440" y="422452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 সম্পর্কে কুরআন ও হাদিসের নির্দেশনা ব্যাখ্যা করতে পারবে।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94360" y="5074920"/>
            <a:ext cx="457200" cy="457200"/>
          </a:xfrm>
          <a:prstGeom prst="ellipse">
            <a:avLst/>
          </a:prstGeom>
          <a:solidFill>
            <a:srgbClr val="4E9A2F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5074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234440" y="500176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3F0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গিবত থেকে বিরত থাকার উপায় সম্পর্কে সচেতন ও দায়িত্বশীল হবে।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2D2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342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12192000" cy="62636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342A56"/>
          </a:solidFill>
          <a:ln/>
        </p:spPr>
      </p:sp>
      <p:pic>
        <p:nvPicPr>
          <p:cNvPr id="3" name="Image 0" descr="/home/claude/gibot/icon_commentslash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772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গিবত কী?</a:t>
            </a:r>
            <a:endParaRPr lang="en-US" sz="44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64922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5000"/>
              </a:lnSpc>
            </a:pPr>
            <a:r>
              <a:rPr lang="en-US" sz="28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গিবত অর্থ </a:t>
            </a:r>
            <a:r>
              <a:rPr lang="en-US" sz="2800" b="1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হলো </a:t>
            </a:r>
            <a:r>
              <a:rPr lang="en-US" sz="2800" b="1" smtClean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ঃ</a:t>
            </a:r>
          </a:p>
          <a:p>
            <a:pPr marL="514350" indent="-514350" algn="l">
              <a:lnSpc>
                <a:spcPct val="125000"/>
              </a:lnSpc>
              <a:buFont typeface="+mj-lt"/>
              <a:buAutoNum type="arabicPeriod"/>
            </a:pPr>
            <a:r>
              <a:rPr lang="en-US" sz="2800" smtClean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কারো </a:t>
            </a: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অনুপস্থিতিতে তার এমন দোষ বা ত্রুটি নিয়ে আলোচনা করা, যা সে শুনলে অপছন্দ করবে—এমনকি তা সত্য হলেও।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l">
              <a:lnSpc>
                <a:spcPct val="125000"/>
              </a:lnSpc>
              <a:buFont typeface="+mj-lt"/>
              <a:buAutoNum type="arabicPeriod"/>
            </a:pPr>
            <a:r>
              <a:rPr lang="en-US" sz="2800" smtClean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আর </a:t>
            </a: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যদি বলা কথাটি মিথ্যা হয়, তবে তা হয়ে যায় অপবাদ (বুহতান), যা আরও গুরুতর অপরাধ।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l">
              <a:lnSpc>
                <a:spcPct val="125000"/>
              </a:lnSpc>
              <a:buFont typeface="+mj-lt"/>
              <a:buAutoNum type="arabicPeriod"/>
            </a:pPr>
            <a:r>
              <a:rPr lang="en-US" sz="2800" smtClean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ইসলামে </a:t>
            </a: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গিবতকে অত্যন্ত জঘন্য পাপ হিসেবে চিহ্নিত করে মৃত ভাইয়ের গোশত খাওয়ার সাথে তুলনা করা হয়েছে।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635240" y="1691640"/>
            <a:ext cx="3977640" cy="4480560"/>
          </a:xfrm>
          <a:prstGeom prst="roundRect">
            <a:avLst>
              <a:gd name="adj" fmla="val 3218"/>
            </a:avLst>
          </a:prstGeom>
          <a:solidFill>
            <a:srgbClr val="342A56"/>
          </a:solidFill>
          <a:ln/>
        </p:spPr>
      </p:sp>
      <p:sp>
        <p:nvSpPr>
          <p:cNvPr id="7" name="Shape 4"/>
          <p:cNvSpPr/>
          <p:nvPr/>
        </p:nvSpPr>
        <p:spPr>
          <a:xfrm>
            <a:off x="8229600" y="2240280"/>
            <a:ext cx="1234440" cy="1234440"/>
          </a:xfrm>
          <a:prstGeom prst="ellipse">
            <a:avLst/>
          </a:prstGeom>
          <a:solidFill>
            <a:srgbClr val="7A5C8E"/>
          </a:solidFill>
          <a:ln/>
        </p:spPr>
      </p:sp>
      <p:pic>
        <p:nvPicPr>
          <p:cNvPr id="8" name="Image 1" descr="/home/claude/gibot/icon_commentdot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7349" y="2518029"/>
            <a:ext cx="678942" cy="67894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9738360" y="2240280"/>
            <a:ext cx="1234440" cy="1234440"/>
          </a:xfrm>
          <a:prstGeom prst="ellipse">
            <a:avLst/>
          </a:prstGeom>
          <a:solidFill>
            <a:srgbClr val="E8574B"/>
          </a:solidFill>
          <a:ln/>
        </p:spPr>
      </p:sp>
      <p:pic>
        <p:nvPicPr>
          <p:cNvPr id="10" name="Image 2" descr="/home/claude/gibot/icon_eyeslash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6109" y="2518029"/>
            <a:ext cx="678942" cy="6789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818120" y="361188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সত্য বললে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9326880" y="36118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574B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মিথ্যা বললে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7818120" y="402336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→ গিবত</a:t>
            </a:r>
            <a:endParaRPr lang="en-US" sz="20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9326880" y="402336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→ অপবাদ</a:t>
            </a:r>
            <a:endParaRPr lang="en-US" sz="20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9464040" y="3611880"/>
            <a:ext cx="27432" cy="9144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Text 11"/>
          <p:cNvSpPr/>
          <p:nvPr/>
        </p:nvSpPr>
        <p:spPr>
          <a:xfrm>
            <a:off x="7818120" y="4846320"/>
            <a:ext cx="3657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উভয়টিই ইসলামে গুরুতর পাপ হিসেবে বিবেচিত</a:t>
            </a:r>
            <a:endParaRPr lang="en-US" sz="20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17" name="TextBox 16"/>
          <p:cNvSpPr txBox="1"/>
          <p:nvPr/>
        </p:nvSpPr>
        <p:spPr>
          <a:xfrm>
            <a:off x="0" y="0"/>
            <a:ext cx="12305211" cy="617873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3" name="Image 0" descr="/home/claude/gibot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CanUp">
              <a:avLst/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indent="0">
              <a:buNone/>
            </a:pPr>
            <a:r>
              <a:rPr lang="en-US" sz="4800" b="1" dirty="0">
                <a:ln/>
                <a:solidFill>
                  <a:schemeClr val="accent4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কুরআনের আলোকে</a:t>
            </a:r>
            <a:endParaRPr lang="en-US" sz="4800" b="1" dirty="0">
              <a:ln/>
              <a:solidFill>
                <a:schemeClr val="accent4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2A2438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solidFill>
            <a:srgbClr val="342A56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০১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0020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42A56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আল-হুজুরাত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0020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685E75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১২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আল্লাহ তাআলা বলেছেন, তোমাদের কেউ যেন একে অপরের গিবত না করে; তোমাদের কেউ কি তার মৃত ভাইয়ের গোশত খেতে পছন্দ করবে? তোমরা তো তা ঘৃণাই করবে।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26364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2A2438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solidFill>
            <a:srgbClr val="7A5C8E"/>
          </a:solidFill>
          <a:ln/>
        </p:spPr>
      </p:sp>
      <p:sp>
        <p:nvSpPr>
          <p:cNvPr id="13" name="Text 10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০২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22376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7A5C8E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আল-হুমাযাহ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22376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685E75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১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58368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যারা মানুষের সামনে ও অনুপস্থিতিতে নিন্দা ও কুৎসা রটিয়ে বেড়ায়, তাদের জন্য রয়েছে ধ্বংস ও কঠোর শাস্তির ঘোষণা।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342A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7A5C8E"/>
          </a:solidFill>
          <a:ln/>
        </p:spPr>
      </p:sp>
      <p:pic>
        <p:nvPicPr>
          <p:cNvPr id="3" name="Image 0" descr="/home/claude/gibot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371600" y="1920240"/>
            <a:ext cx="941832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1680711" y="2080260"/>
            <a:ext cx="868680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রাসূল (সা.) সাহাবিদের জিজ্ঞেস করলেন, তোমরা কি জান গিবত কী? তাঁরা বললেন, আল্লাহ ও তাঁর রাসূলই ভালো জানেন। তিনি বললেন, তোমার ভাইয়ের এমন কিছু বলা যা সে অপছন্দ করে। জিজ্ঞেস করা হলো, তা যদি সত্য হয়? তিনি বললেন, সত্য হলে তা-ই গিবত, আর মিথ্যা হলে তুমি তাকে অপবাদ দিলে।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71600" y="4251960"/>
            <a:ext cx="9418320" cy="1783080"/>
          </a:xfrm>
          <a:prstGeom prst="roundRect">
            <a:avLst>
              <a:gd name="adj" fmla="val 6154"/>
            </a:avLst>
          </a:prstGeom>
          <a:solidFill>
            <a:srgbClr val="7A5C8E"/>
          </a:solidFill>
          <a:ln/>
        </p:spPr>
      </p:sp>
      <p:sp>
        <p:nvSpPr>
          <p:cNvPr id="8" name="Text 5"/>
          <p:cNvSpPr/>
          <p:nvPr/>
        </p:nvSpPr>
        <p:spPr>
          <a:xfrm>
            <a:off x="1737360" y="4480560"/>
            <a:ext cx="8686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800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মিরাজের রাতে রাসূল (সা.) এমন এক দলকে দেখেছিলেন যারা নিজেদের নখ দিয়ে নিজেদের মুখমণ্ডল ও বুক আঁচড়াচ্ছিল—জিবরাইল (আ.) জানালেন, এরা তারা যারা মানুষের গিবত করত।</a:t>
            </a:r>
            <a:endParaRPr lang="en-US" sz="2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37360" y="452070"/>
            <a:ext cx="4286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হাদিসের আলোকে</a:t>
            </a:r>
            <a:endParaRPr lang="en-US" sz="54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-3.33333E-6 L 3.125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6 1.11022E-16 L -4.16667E-6 -0.07222 " pathEditMode="relative" rAng="0" ptsTypes="AA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E8574B"/>
          </a:solidFill>
          <a:ln/>
        </p:spPr>
      </p:sp>
      <p:pic>
        <p:nvPicPr>
          <p:cNvPr id="3" name="Image 0" descr="/home/claude/gibot/icon_warning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 lIns="0" tIns="0" rIns="0" bIns="0" rtlCol="0" anchor="ctr">
            <a:prstTxWarp prst="textCurveDown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en-US" sz="4800" b="1" dirty="0">
                <a:ln/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গিবতের</a:t>
            </a:r>
            <a:r>
              <a:rPr lang="en-US" sz="4800" b="1" dirty="0">
                <a:ln/>
                <a:solidFill>
                  <a:schemeClr val="accent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 </a:t>
            </a:r>
            <a:r>
              <a:rPr lang="en-US" sz="4800" b="1" dirty="0">
                <a:ln/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কারণ</a:t>
            </a:r>
            <a:endParaRPr lang="en-US" sz="4800" b="1" dirty="0">
              <a:ln/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A2438">
                <a:alpha val="1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58568"/>
            <a:ext cx="1188720" cy="1188720"/>
          </a:xfrm>
          <a:prstGeom prst="ellipse">
            <a:avLst/>
          </a:prstGeom>
          <a:solidFill>
            <a:srgbClr val="342A56"/>
          </a:solidFill>
          <a:ln/>
        </p:spPr>
      </p:sp>
      <p:pic>
        <p:nvPicPr>
          <p:cNvPr id="7" name="Image 1" descr="/home/claude/gibot/icon_eyeslash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862" y="2526030"/>
            <a:ext cx="653796" cy="6537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3172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ঈর্ষা ও হিংসা</a:t>
            </a:r>
            <a:endParaRPr lang="en-US" sz="3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33172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অন্যের সাফল্য সহ্য করতে না পারার মনোভাব</a:t>
            </a:r>
            <a:endParaRPr lang="en-US" sz="24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17220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A2438">
                <a:alpha val="1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258568"/>
            <a:ext cx="1188720" cy="1188720"/>
          </a:xfrm>
          <a:prstGeom prst="ellipse">
            <a:avLst/>
          </a:prstGeom>
          <a:solidFill>
            <a:srgbClr val="7A5C8E"/>
          </a:solidFill>
          <a:ln/>
        </p:spPr>
      </p:sp>
      <p:pic>
        <p:nvPicPr>
          <p:cNvPr id="12" name="Image 2" descr="/home/claude/gibot/icon_commentslash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3982" y="2526030"/>
            <a:ext cx="653796" cy="6537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6384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রাগ ও ক্ষোভ প্রকাশ</a:t>
            </a:r>
            <a:endParaRPr lang="en-US" sz="3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86384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মনের ক্ষোভ মেটাতে অন্যের দোষ বলা</a:t>
            </a:r>
            <a:endParaRPr lang="en-US" sz="24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4008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A2438">
                <a:alpha val="1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14400" y="4590288"/>
            <a:ext cx="1188720" cy="1188720"/>
          </a:xfrm>
          <a:prstGeom prst="ellipse">
            <a:avLst/>
          </a:prstGeom>
          <a:solidFill>
            <a:srgbClr val="E8574B"/>
          </a:solidFill>
          <a:ln/>
        </p:spPr>
      </p:sp>
      <p:pic>
        <p:nvPicPr>
          <p:cNvPr id="17" name="Image 3" descr="/home/claude/gibot/icon_friends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862" y="4857750"/>
            <a:ext cx="653796" cy="6537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33172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আড্ডায় সময় কাটানো</a:t>
            </a:r>
            <a:endParaRPr lang="en-US" sz="3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233172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গল্পের ছলে অভ্যাসবশত অন্যের বিষয়ে কথা বলা</a:t>
            </a:r>
            <a:endParaRPr lang="en-US" sz="24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617220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A2438">
                <a:alpha val="1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446520" y="4590288"/>
            <a:ext cx="1188720" cy="1188720"/>
          </a:xfrm>
          <a:prstGeom prst="ellipse">
            <a:avLst/>
          </a:prstGeom>
          <a:solidFill>
            <a:srgbClr val="342A56"/>
          </a:solidFill>
          <a:ln/>
        </p:spPr>
      </p:sp>
      <p:pic>
        <p:nvPicPr>
          <p:cNvPr id="22" name="Image 4" descr="/home/claude/gibot/icon_commentdots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3982" y="4857750"/>
            <a:ext cx="653796" cy="6537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86384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নিজেকে শ্রেষ্ঠ প্রমাণ</a:t>
            </a:r>
            <a:endParaRPr lang="en-US" sz="3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786384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অন্যকে ছোট দেখিয়ে নিজেকে বড় করে তোলার প্রবণতা</a:t>
            </a:r>
            <a:endParaRPr lang="en-US" sz="24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45824" y="1335238"/>
            <a:ext cx="33041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7030A0"/>
                </a:solidFill>
                <a:effectLst/>
                <a:latin typeface="SutonnyMJ" pitchFamily="2" charset="0"/>
                <a:ea typeface="Vrinda" pitchFamily="34" charset="-122"/>
                <a:cs typeface="SutonnyMJ" pitchFamily="2" charset="0"/>
              </a:rPr>
              <a:t>গিবতের কারণ</a:t>
            </a:r>
            <a:endParaRPr lang="en-US" sz="5400" b="1" cap="none" spc="0">
              <a:ln/>
              <a:solidFill>
                <a:srgbClr val="7030A0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7A5C8E"/>
          </a:solidFill>
          <a:ln/>
        </p:spPr>
      </p:sp>
      <p:pic>
        <p:nvPicPr>
          <p:cNvPr id="3" name="Image 0" descr="/home/claude/gibot/icon_lo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noFill/>
          <a:ln/>
          <a:effectLst>
            <a:softEdge rad="12700"/>
          </a:effectLst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গিবত থেকে বাঁচার উপায়</a:t>
            </a:r>
            <a:endParaRPr lang="en-US" sz="4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A2438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66544"/>
            <a:ext cx="640080" cy="640080"/>
          </a:xfrm>
          <a:prstGeom prst="ellipse">
            <a:avLst/>
          </a:prstGeom>
          <a:solidFill>
            <a:srgbClr val="7A5C8E"/>
          </a:solidFill>
          <a:ln/>
        </p:spPr>
      </p:sp>
      <p:pic>
        <p:nvPicPr>
          <p:cNvPr id="7" name="Image 1" descr="/home/claude/gibot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2210562"/>
            <a:ext cx="352044" cy="3520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1947672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38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জিহ্বাকে সংযত রাখা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074920" y="2057400"/>
            <a:ext cx="18288" cy="658368"/>
          </a:xfrm>
          <a:prstGeom prst="rect">
            <a:avLst/>
          </a:prstGeom>
          <a:solidFill>
            <a:srgbClr val="E5DEEA"/>
          </a:solidFill>
          <a:ln/>
        </p:spPr>
      </p:sp>
      <p:sp>
        <p:nvSpPr>
          <p:cNvPr id="10" name="Text 6"/>
          <p:cNvSpPr/>
          <p:nvPr/>
        </p:nvSpPr>
        <p:spPr>
          <a:xfrm>
            <a:off x="5349240" y="1947672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85E75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কথা বলার আগে চিন্তা করে সংযমী হওয়া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0080" y="3026664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A2438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914400" y="3218688"/>
            <a:ext cx="640080" cy="640080"/>
          </a:xfrm>
          <a:prstGeom prst="ellipse">
            <a:avLst/>
          </a:prstGeom>
          <a:solidFill>
            <a:srgbClr val="7A5C8E"/>
          </a:solidFill>
          <a:ln/>
        </p:spPr>
      </p:sp>
      <p:pic>
        <p:nvPicPr>
          <p:cNvPr id="13" name="Image 2" descr="/home/claude/gibot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3362706"/>
            <a:ext cx="352044" cy="3520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828800" y="3099816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38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ভালো দিক নিয়ে ভাবা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074920" y="3209544"/>
            <a:ext cx="18288" cy="658368"/>
          </a:xfrm>
          <a:prstGeom prst="rect">
            <a:avLst/>
          </a:prstGeom>
          <a:solidFill>
            <a:srgbClr val="E5DEEA"/>
          </a:solidFill>
          <a:ln/>
        </p:spPr>
      </p:sp>
      <p:sp>
        <p:nvSpPr>
          <p:cNvPr id="16" name="Text 11"/>
          <p:cNvSpPr/>
          <p:nvPr/>
        </p:nvSpPr>
        <p:spPr>
          <a:xfrm>
            <a:off x="5349240" y="3099816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85E75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অন্যের প্রতি সদয় দৃষ্টিভঙ্গি গড়ে তোলা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40080" y="4178808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A2438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14400" y="4370832"/>
            <a:ext cx="640080" cy="640080"/>
          </a:xfrm>
          <a:prstGeom prst="ellipse">
            <a:avLst/>
          </a:prstGeom>
          <a:solidFill>
            <a:srgbClr val="7A5C8E"/>
          </a:solidFill>
          <a:ln/>
        </p:spPr>
      </p:sp>
      <p:pic>
        <p:nvPicPr>
          <p:cNvPr id="19" name="Image 3" descr="/home/claude/gibot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4514850"/>
            <a:ext cx="352044" cy="3520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828800" y="4251960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38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নিজের দোষ নিয়ে সচেতন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074920" y="4361688"/>
            <a:ext cx="18288" cy="658368"/>
          </a:xfrm>
          <a:prstGeom prst="rect">
            <a:avLst/>
          </a:prstGeom>
          <a:solidFill>
            <a:srgbClr val="E5DEEA"/>
          </a:solidFill>
          <a:ln/>
        </p:spPr>
      </p:sp>
      <p:sp>
        <p:nvSpPr>
          <p:cNvPr id="22" name="Text 16"/>
          <p:cNvSpPr/>
          <p:nvPr/>
        </p:nvSpPr>
        <p:spPr>
          <a:xfrm>
            <a:off x="5349240" y="4251960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85E75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অন্যের সমালোচনার আগে নিজেকে যাচাই করা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640080" y="5330952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A2438">
                <a:alpha val="13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14400" y="5522976"/>
            <a:ext cx="640080" cy="640080"/>
          </a:xfrm>
          <a:prstGeom prst="ellipse">
            <a:avLst/>
          </a:prstGeom>
          <a:solidFill>
            <a:srgbClr val="7A5C8E"/>
          </a:solidFill>
          <a:ln/>
        </p:spPr>
      </p:sp>
      <p:pic>
        <p:nvPicPr>
          <p:cNvPr id="25" name="Image 4" descr="/home/claude/gibot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5666994"/>
            <a:ext cx="352044" cy="3520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828800" y="5404104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38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আসর থেকে দূরে থাকা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5074920" y="5513832"/>
            <a:ext cx="18288" cy="658368"/>
          </a:xfrm>
          <a:prstGeom prst="rect">
            <a:avLst/>
          </a:prstGeom>
          <a:solidFill>
            <a:srgbClr val="E5DEEA"/>
          </a:solidFill>
          <a:ln/>
        </p:spPr>
      </p:sp>
      <p:sp>
        <p:nvSpPr>
          <p:cNvPr id="28" name="Text 21"/>
          <p:cNvSpPr/>
          <p:nvPr/>
        </p:nvSpPr>
        <p:spPr>
          <a:xfrm>
            <a:off x="5349240" y="5404104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85E75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গিবতের আলোচনা শুরু হলে প্রসঙ্গ পরিবর্তন করা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16" grpId="0" animBg="1"/>
      <p:bldP spid="22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342A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3657600" cy="3657600"/>
          </a:xfrm>
          <a:prstGeom prst="ellipse">
            <a:avLst/>
          </a:prstGeom>
          <a:solidFill>
            <a:srgbClr val="7A5C8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4572000"/>
            <a:ext cx="3474720" cy="3474720"/>
          </a:xfrm>
          <a:prstGeom prst="ellipse">
            <a:avLst/>
          </a:prstGeom>
          <a:solidFill>
            <a:srgbClr val="E8574B">
              <a:alpha val="3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777240"/>
            <a:ext cx="1371600" cy="1371600"/>
          </a:xfrm>
          <a:prstGeom prst="ellipse">
            <a:avLst/>
          </a:prstGeom>
          <a:solidFill>
            <a:srgbClr val="E8574B"/>
          </a:solidFill>
          <a:ln/>
        </p:spPr>
      </p:sp>
      <p:pic>
        <p:nvPicPr>
          <p:cNvPr id="5" name="Image 0" descr="/home/claude/gibot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1085850"/>
            <a:ext cx="754380" cy="7543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3317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শিক্ষণীয় বিষয়</a:t>
            </a:r>
            <a:endParaRPr lang="en-US" sz="4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71600" y="3291840"/>
            <a:ext cx="9418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2800" b="1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গিবত এমন এক পাপ যা নীরবে সমাজের ভ্রাতৃত্ব ও বিশ্বাস ধ্বংস করে দেয়। </a:t>
            </a:r>
            <a:r>
              <a:rPr lang="en-US" sz="2800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নিজের জিহ্বাকে সংযত রেখে এবং অন্যের অনুপস্থিতিতে তার সম্মান রক্ষা করে আমরা প্রত্যেকে একটি সুস্থ ও সৌহার্দ্যপূর্ণ সমাজ গড়ে তুলতে পারি।</a:t>
            </a:r>
            <a:endParaRPr lang="en-US" sz="28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37760" y="5257800"/>
            <a:ext cx="2286000" cy="27432"/>
          </a:xfrm>
          <a:prstGeom prst="rect">
            <a:avLst/>
          </a:prstGeom>
          <a:solidFill>
            <a:srgbClr val="E8574B"/>
          </a:solidFill>
          <a:ln/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160</TotalTime>
  <Words>582</Words>
  <Application>Microsoft Office PowerPoint</Application>
  <PresentationFormat>Widescreen</PresentationFormat>
  <Paragraphs>92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Calibri Light</vt:lpstr>
      <vt:lpstr>Lohit Bengali</vt:lpstr>
      <vt:lpstr>NikoshBAN</vt:lpstr>
      <vt:lpstr>SutonnyMJ</vt:lpstr>
      <vt:lpstr>Vrinda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ধন্যবাদ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35</cp:revision>
  <dcterms:created xsi:type="dcterms:W3CDTF">2026-08-02T10:59:44Z</dcterms:created>
  <dcterms:modified xsi:type="dcterms:W3CDTF">2026-08-07T03:44:57Z</dcterms:modified>
</cp:coreProperties>
</file>