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7" r:id="rId1"/>
    <p:sldMasterId id="2147483680" r:id="rId2"/>
  </p:sldMasterIdLst>
  <p:notesMasterIdLst>
    <p:notesMasterId r:id="rId14"/>
  </p:notesMasterIdLst>
  <p:sldIdLst>
    <p:sldId id="256" r:id="rId3"/>
    <p:sldId id="263" r:id="rId4"/>
    <p:sldId id="265" r:id="rId5"/>
    <p:sldId id="257" r:id="rId6"/>
    <p:sldId id="258" r:id="rId7"/>
    <p:sldId id="259" r:id="rId8"/>
    <p:sldId id="260" r:id="rId9"/>
    <p:sldId id="261" r:id="rId10"/>
    <p:sldId id="262" r:id="rId11"/>
    <p:sldId id="266" r:id="rId12"/>
    <p:sldId id="264" r:id="rId13"/>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00A6C"/>
    <a:srgbClr val="1F146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73" d="100"/>
          <a:sy n="73" d="100"/>
        </p:scale>
        <p:origin x="90" y="2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535158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solidFill>
                  <a:prstClr val="black"/>
                </a:solidFill>
              </a:rPr>
              <a:pPr/>
              <a:t>3</a:t>
            </a:fld>
            <a:endParaRPr lang="en-US">
              <a:solidFill>
                <a:prstClr val="black"/>
              </a:solidFill>
            </a:endParaRPr>
          </a:p>
        </p:txBody>
      </p:sp>
    </p:spTree>
    <p:extLst>
      <p:ext uri="{BB962C8B-B14F-4D97-AF65-F5344CB8AC3E}">
        <p14:creationId xmlns:p14="http://schemas.microsoft.com/office/powerpoint/2010/main" val="31242304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solidFill>
                  <a:prstClr val="black"/>
                </a:solidFill>
              </a:rPr>
              <a:pPr/>
              <a:t>10</a:t>
            </a:fld>
            <a:endParaRPr lang="en-US">
              <a:solidFill>
                <a:prstClr val="black"/>
              </a:solidFill>
            </a:endParaRPr>
          </a:p>
        </p:txBody>
      </p:sp>
    </p:spTree>
    <p:extLst>
      <p:ext uri="{BB962C8B-B14F-4D97-AF65-F5344CB8AC3E}">
        <p14:creationId xmlns:p14="http://schemas.microsoft.com/office/powerpoint/2010/main" val="670437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FCFDBCF4-2A76-485C-88CE-2F9AE4E94850}" type="datetimeFigureOut">
              <a:rPr lang="en-US" smtClean="0">
                <a:solidFill>
                  <a:prstClr val="black">
                    <a:tint val="82000"/>
                  </a:prstClr>
                </a:solidFill>
              </a:rPr>
              <a:pPr/>
              <a:t>8/7/2026</a:t>
            </a:fld>
            <a:endParaRPr lang="en-US">
              <a:solidFill>
                <a:prstClr val="black">
                  <a:tint val="82000"/>
                </a:prstClr>
              </a:solidFill>
            </a:endParaRPr>
          </a:p>
        </p:txBody>
      </p:sp>
      <p:sp>
        <p:nvSpPr>
          <p:cNvPr id="5" name="Footer Placeholder 4"/>
          <p:cNvSpPr>
            <a:spLocks noGrp="1"/>
          </p:cNvSpPr>
          <p:nvPr>
            <p:ph type="ftr" sz="quarter" idx="11"/>
          </p:nvPr>
        </p:nvSpPr>
        <p:spPr/>
        <p:txBody>
          <a:bodyPr/>
          <a:lstStyle/>
          <a:p>
            <a:endParaRPr lang="en-US">
              <a:solidFill>
                <a:prstClr val="black">
                  <a:tint val="82000"/>
                </a:prstClr>
              </a:solidFill>
            </a:endParaRPr>
          </a:p>
        </p:txBody>
      </p:sp>
      <p:sp>
        <p:nvSpPr>
          <p:cNvPr id="6" name="Slide Number Placeholder 5"/>
          <p:cNvSpPr>
            <a:spLocks noGrp="1"/>
          </p:cNvSpPr>
          <p:nvPr>
            <p:ph type="sldNum" sz="quarter" idx="12"/>
          </p:nvPr>
        </p:nvSpPr>
        <p:spPr/>
        <p:txBody>
          <a:bodyPr/>
          <a:lstStyle/>
          <a:p>
            <a:fld id="{1437DB08-CBE3-4E22-9CEA-CBC669166F8F}" type="slidenum">
              <a:rPr lang="en-US" smtClean="0">
                <a:solidFill>
                  <a:prstClr val="black">
                    <a:tint val="82000"/>
                  </a:prstClr>
                </a:solidFill>
              </a:rPr>
              <a:pPr/>
              <a:t>‹#›</a:t>
            </a:fld>
            <a:endParaRPr lang="en-US">
              <a:solidFill>
                <a:prstClr val="black">
                  <a:tint val="82000"/>
                </a:prstClr>
              </a:solidFill>
            </a:endParaRP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6672525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advClick="0" advTm="3000">
        <p15:prstTrans prst="airplane"/>
      </p:transition>
    </mc:Choice>
    <mc:Fallback>
      <p:transition spd="slow" advClick="0" advTm="300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E2D6473-DF6D-4702-B328-E0DD40540A4E}" type="datetimeFigureOut">
              <a:rPr lang="en-US" dirty="0"/>
              <a:t>8/7/2026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337891237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advClick="0" advTm="3000">
        <p15:prstTrans prst="airplane"/>
      </p:transition>
    </mc:Choice>
    <mc:Fallback>
      <p:transition spd="slow" advClick="0" advTm="3000">
        <p:fade/>
      </p:transition>
    </mc:Fallback>
  </mc:AlternateContent>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26F7E3A-B166-407D-9866-32884E7D5B37}" type="datetimeFigureOut">
              <a:rPr lang="en-US" dirty="0"/>
              <a:t>8/7/2026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297869305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advClick="0" advTm="3000">
        <p15:prstTrans prst="airplane"/>
      </p:transition>
    </mc:Choice>
    <mc:Fallback>
      <p:transition spd="slow" advClick="0" advTm="3000">
        <p:fade/>
      </p:transition>
    </mc:Fallback>
  </mc:AlternateContent>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0934839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advClick="0" advTm="3000">
        <p15:prstTrans prst="airplane"/>
      </p:transition>
    </mc:Choice>
    <mc:Fallback>
      <p:transition spd="slow" advClick="0" advTm="3000">
        <p:fade/>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208684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advClick="0" advTm="3000">
        <p15:prstTrans prst="airplane"/>
      </p:transition>
    </mc:Choice>
    <mc:Fallback>
      <p:transition spd="slow" advClick="0" advTm="300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28FC5F6-F338-4AE4-BB23-26385BCFC423}" type="datetimeFigureOut">
              <a:rPr lang="en-US" dirty="0"/>
              <a:t>8/7/2026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113E31D-E2AB-40D1-8B51-AFA5AFEF393A}" type="slidenum">
              <a:rPr lang="en-US" dirty="0"/>
              <a:t>‹#›</a:t>
            </a:fld>
            <a:endParaRPr lang="en-US" dirty="0"/>
          </a:p>
        </p:txBody>
      </p:sp>
    </p:spTree>
    <p:extLst>
      <p:ext uri="{BB962C8B-B14F-4D97-AF65-F5344CB8AC3E}">
        <p14:creationId xmlns:p14="http://schemas.microsoft.com/office/powerpoint/2010/main" val="168006720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advClick="0" advTm="3000">
        <p15:prstTrans prst="airplane"/>
      </p:transition>
    </mc:Choice>
    <mc:Fallback>
      <p:transition spd="slow" advClick="0" advTm="3000">
        <p:fade/>
      </p:transition>
    </mc:Fallback>
  </mc:AlternateContent>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0EBB0C4-6273-4C6E-B9BD-2EDC30F1CD52}" type="datetimeFigureOut">
              <a:rPr lang="en-US" dirty="0"/>
              <a:t>8/7/2026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379545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advClick="0" advTm="3000">
        <p15:prstTrans prst="airplane"/>
      </p:transition>
    </mc:Choice>
    <mc:Fallback>
      <p:transition spd="slow" advClick="0" advTm="3000">
        <p:fade/>
      </p:transition>
    </mc:Fallback>
  </mc:AlternateContent>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9AB4D41-86C1-4908-B66A-0B50CEB3BF29}" type="datetimeFigureOut">
              <a:rPr lang="en-US" dirty="0"/>
              <a:t>8/7/2026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129083022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advClick="0" advTm="3000">
        <p15:prstTrans prst="airplane"/>
      </p:transition>
    </mc:Choice>
    <mc:Fallback>
      <p:transition spd="slow" advClick="0" advTm="3000">
        <p:fade/>
      </p:transition>
    </mc:Fallback>
  </mc:AlternateContent>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E6426E2C-56C1-4E0D-A793-0088A7FDD37E}" type="datetimeFigureOut">
              <a:rPr lang="en-US" dirty="0"/>
              <a:t>8/7/2026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309778489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advClick="0" advTm="3000">
        <p15:prstTrans prst="airplane"/>
      </p:transition>
    </mc:Choice>
    <mc:Fallback>
      <p:transition spd="slow" advClick="0" advTm="3000">
        <p:fade/>
      </p:transition>
    </mc:Fallback>
  </mc:AlternateContent>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8C39B41-D8B5-4052-B551-9B5525EAA8B6}" type="datetimeFigureOut">
              <a:rPr lang="en-US" dirty="0"/>
              <a:t>8/7/2026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326304907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advClick="0" advTm="3000">
        <p15:prstTrans prst="airplane"/>
      </p:transition>
    </mc:Choice>
    <mc:Fallback>
      <p:transition spd="slow" advClick="0" advTm="3000">
        <p:fade/>
      </p:transition>
    </mc:Fallback>
  </mc:AlternateContent>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CBE6AB28-CD6F-4D36-A938-7C1C6B736EF8}" type="datetimeFigureOut">
              <a:rPr lang="en-US" smtClean="0">
                <a:solidFill>
                  <a:prstClr val="black">
                    <a:tint val="82000"/>
                  </a:prstClr>
                </a:solidFill>
              </a:rPr>
              <a:pPr/>
              <a:t>8/7/2026</a:t>
            </a:fld>
            <a:endParaRPr lang="en-US">
              <a:solidFill>
                <a:prstClr val="black">
                  <a:tint val="82000"/>
                </a:prstClr>
              </a:solidFill>
            </a:endParaRP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solidFill>
                <a:prstClr val="black">
                  <a:tint val="82000"/>
                </a:prstClr>
              </a:solidFill>
            </a:endParaRPr>
          </a:p>
        </p:txBody>
      </p:sp>
      <p:sp>
        <p:nvSpPr>
          <p:cNvPr id="9" name="Slide Number Placeholder 8"/>
          <p:cNvSpPr>
            <a:spLocks noGrp="1"/>
          </p:cNvSpPr>
          <p:nvPr>
            <p:ph type="sldNum" sz="quarter" idx="12"/>
          </p:nvPr>
        </p:nvSpPr>
        <p:spPr/>
        <p:txBody>
          <a:bodyPr/>
          <a:lstStyle/>
          <a:p>
            <a:fld id="{D1B5B60E-5FCC-474A-A5B2-A05C04E27AF1}" type="slidenum">
              <a:rPr lang="en-US" smtClean="0">
                <a:solidFill>
                  <a:prstClr val="black">
                    <a:tint val="82000"/>
                  </a:prstClr>
                </a:solidFill>
              </a:rPr>
              <a:pPr/>
              <a:t>‹#›</a:t>
            </a:fld>
            <a:endParaRPr lang="en-US">
              <a:solidFill>
                <a:prstClr val="black">
                  <a:tint val="82000"/>
                </a:prstClr>
              </a:solidFill>
            </a:endParaRPr>
          </a:p>
        </p:txBody>
      </p:sp>
    </p:spTree>
    <p:extLst>
      <p:ext uri="{BB962C8B-B14F-4D97-AF65-F5344CB8AC3E}">
        <p14:creationId xmlns:p14="http://schemas.microsoft.com/office/powerpoint/2010/main" val="219124219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advClick="0" advTm="3000">
        <p15:prstTrans prst="airplane"/>
      </p:transition>
    </mc:Choice>
    <mc:Fallback>
      <p:transition spd="slow" advClick="0" advTm="300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32ABBEA6-7C60-4B02-AE87-00D78D8422AF}" type="datetimeFigureOut">
              <a:rPr lang="en-US" dirty="0"/>
              <a:t>8/7/2026</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extLst>
      <p:ext uri="{BB962C8B-B14F-4D97-AF65-F5344CB8AC3E}">
        <p14:creationId xmlns:p14="http://schemas.microsoft.com/office/powerpoint/2010/main" val="251657892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advClick="0" advTm="3000">
        <p15:prstTrans prst="airplane"/>
      </p:transition>
    </mc:Choice>
    <mc:Fallback>
      <p:transition spd="slow" advClick="0" advTm="3000">
        <p:fade/>
      </p:transition>
    </mc:Fallback>
  </mc:AlternateContent>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9CAD897-D46E-4AD2-BD9B-49DD3E640873}" type="datetimeFigureOut">
              <a:rPr lang="en-US" dirty="0"/>
              <a:t>8/7/2026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426319713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advClick="0" advTm="3000">
        <p15:prstTrans prst="airplane"/>
      </p:transition>
    </mc:Choice>
    <mc:Fallback>
      <p:transition spd="slow" advClick="0" advTm="3000">
        <p:fade/>
      </p:transition>
    </mc:Fallback>
  </mc:AlternateContent>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98624D31-43A5-475A-80CF-332C9F6DCF35}" type="datetimeFigureOut">
              <a:rPr lang="en-US" dirty="0"/>
              <a:t>8/7/2026</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dirty="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1" name="TextBox 10"/>
          <p:cNvSpPr txBox="1"/>
          <p:nvPr userDrawn="1"/>
        </p:nvSpPr>
        <p:spPr>
          <a:xfrm>
            <a:off x="0" y="6469519"/>
            <a:ext cx="7053943" cy="646331"/>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kern="1200" smtClean="0">
                <a:solidFill>
                  <a:srgbClr val="7030A0"/>
                </a:solidFill>
                <a:effectLst/>
                <a:latin typeface="+mn-lt"/>
                <a:ea typeface="+mn-ea"/>
                <a:cs typeface="+mn-cs"/>
              </a:rPr>
              <a:t>মোঃ আলাউদ্দিন , সহকারী শিক্ষক, শিয়ালীডাঙ্গা বহুমুখী মাধ্যমিক বিদ্যালয়,বটিয়াঘাটা,খুলনা।</a:t>
            </a:r>
            <a:endParaRPr lang="en-US" sz="1800" b="1" kern="1200" smtClean="0">
              <a:solidFill>
                <a:srgbClr val="7030A0"/>
              </a:solidFill>
              <a:effectLst/>
              <a:latin typeface="+mn-lt"/>
              <a:ea typeface="+mn-ea"/>
              <a:cs typeface="+mn-cs"/>
            </a:endParaRPr>
          </a:p>
          <a:p>
            <a:endParaRPr lang="en-US">
              <a:solidFill>
                <a:srgbClr val="7030A0"/>
              </a:solidFill>
            </a:endParaRPr>
          </a:p>
        </p:txBody>
      </p:sp>
      <p:pic>
        <p:nvPicPr>
          <p:cNvPr id="12" name="Picture 11"/>
          <p:cNvPicPr>
            <a:picLocks noChangeAspect="1"/>
          </p:cNvPicPr>
          <p:nvPr userDrawn="1"/>
        </p:nvPicPr>
        <p:blipFill>
          <a:blip r:embed="rId14">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4783158" y="1815736"/>
            <a:ext cx="2625684" cy="3226528"/>
          </a:xfrm>
          <a:prstGeom prst="rect">
            <a:avLst/>
          </a:prstGeom>
        </p:spPr>
      </p:pic>
    </p:spTree>
    <p:extLst>
      <p:ext uri="{BB962C8B-B14F-4D97-AF65-F5344CB8AC3E}">
        <p14:creationId xmlns:p14="http://schemas.microsoft.com/office/powerpoint/2010/main" val="4242139994"/>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Lst>
  <mc:AlternateContent xmlns:mc="http://schemas.openxmlformats.org/markup-compatibility/2006">
    <mc:Choice xmlns:p15="http://schemas.microsoft.com/office/powerpoint/2012/main" Requires="p15">
      <p:transition xmlns:p14="http://schemas.microsoft.com/office/powerpoint/2010/main" spd="slow" p14:dur="1250" advClick="0" advTm="3000">
        <p15:prstTrans prst="airplane"/>
      </p:transition>
    </mc:Choice>
    <mc:Fallback>
      <p:transition spd="slow" advClick="0" advTm="3000">
        <p:fade/>
      </p:transition>
    </mc:Fallback>
  </mc:AlternateConten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91029438"/>
      </p:ext>
    </p:extLst>
  </p:cSld>
  <p:clrMap bg1="lt1" tx1="dk1" bg2="lt2" tx2="dk2" accent1="accent1" accent2="accent2" accent3="accent3" accent4="accent4" accent5="accent5" accent6="accent6" hlink="hlink" folHlink="folHlink"/>
  <p:sldLayoutIdLst>
    <p:sldLayoutId id="2147483681" r:id="rId1"/>
  </p:sldLayoutIdLst>
  <mc:AlternateContent xmlns:mc="http://schemas.openxmlformats.org/markup-compatibility/2006">
    <mc:Choice xmlns:p15="http://schemas.microsoft.com/office/powerpoint/2012/main" Requires="p15">
      <p:transition xmlns:p14="http://schemas.microsoft.com/office/powerpoint/2010/main" spd="slow" p14:dur="1250" advClick="0" advTm="3000">
        <p15:prstTrans prst="airplane"/>
      </p:transition>
    </mc:Choice>
    <mc:Fallback>
      <p:transition spd="slow" advClick="0" advTm="3000">
        <p:fade/>
      </p:transition>
    </mc:Fallback>
  </mc:AlternateConten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hyperlink" Target="https://www.teachers.gov.bd/profile/sk336531alauddin" TargetMode="External"/><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jpg"/><Relationship Id="rId4" Type="http://schemas.openxmlformats.org/officeDocument/2006/relationships/image" Target="../media/image6.gif"/></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5C1A33"/>
        </a:solidFill>
        <a:effectLst/>
      </p:bgPr>
    </p:bg>
    <p:spTree>
      <p:nvGrpSpPr>
        <p:cNvPr id="1" name=""/>
        <p:cNvGrpSpPr/>
        <p:nvPr/>
      </p:nvGrpSpPr>
      <p:grpSpPr>
        <a:xfrm>
          <a:off x="0" y="0"/>
          <a:ext cx="0" cy="0"/>
          <a:chOff x="0" y="0"/>
          <a:chExt cx="0" cy="0"/>
        </a:xfrm>
      </p:grpSpPr>
      <p:sp>
        <p:nvSpPr>
          <p:cNvPr id="2" name="Shape 0"/>
          <p:cNvSpPr/>
          <p:nvPr/>
        </p:nvSpPr>
        <p:spPr>
          <a:xfrm>
            <a:off x="9692640" y="-1280160"/>
            <a:ext cx="3840480" cy="3840480"/>
          </a:xfrm>
          <a:prstGeom prst="ellipse">
            <a:avLst/>
          </a:prstGeom>
          <a:solidFill>
            <a:srgbClr val="A13D63">
              <a:alpha val="45000"/>
            </a:srgbClr>
          </a:solidFill>
          <a:ln/>
        </p:spPr>
      </p:sp>
      <p:sp>
        <p:nvSpPr>
          <p:cNvPr id="3" name="Shape 1"/>
          <p:cNvSpPr/>
          <p:nvPr/>
        </p:nvSpPr>
        <p:spPr>
          <a:xfrm>
            <a:off x="-1463040" y="4754880"/>
            <a:ext cx="3291840" cy="3291840"/>
          </a:xfrm>
          <a:prstGeom prst="ellipse">
            <a:avLst/>
          </a:prstGeom>
          <a:solidFill>
            <a:srgbClr val="F0A202">
              <a:alpha val="30000"/>
            </a:srgbClr>
          </a:solidFill>
          <a:ln/>
        </p:spPr>
      </p:sp>
      <p:sp>
        <p:nvSpPr>
          <p:cNvPr id="4" name="Shape 2"/>
          <p:cNvSpPr/>
          <p:nvPr/>
        </p:nvSpPr>
        <p:spPr>
          <a:xfrm>
            <a:off x="5349240" y="1051560"/>
            <a:ext cx="1463040" cy="1463040"/>
          </a:xfrm>
          <a:prstGeom prst="ellipse">
            <a:avLst/>
          </a:prstGeom>
          <a:solidFill>
            <a:srgbClr val="F0A202"/>
          </a:solidFill>
          <a:ln/>
        </p:spPr>
      </p:sp>
      <p:pic>
        <p:nvPicPr>
          <p:cNvPr id="5" name="Image 0" descr="/home/claude/protarona/icon_mask_5C1A33.png"/>
          <p:cNvPicPr>
            <a:picLocks noChangeAspect="1"/>
          </p:cNvPicPr>
          <p:nvPr/>
        </p:nvPicPr>
        <p:blipFill>
          <a:blip r:embed="rId3"/>
          <a:stretch>
            <a:fillRect/>
          </a:stretch>
        </p:blipFill>
        <p:spPr>
          <a:xfrm>
            <a:off x="5715000" y="1417320"/>
            <a:ext cx="731520" cy="731520"/>
          </a:xfrm>
          <a:prstGeom prst="rect">
            <a:avLst/>
          </a:prstGeom>
        </p:spPr>
      </p:pic>
      <p:sp>
        <p:nvSpPr>
          <p:cNvPr id="6" name="Text 3"/>
          <p:cNvSpPr/>
          <p:nvPr/>
        </p:nvSpPr>
        <p:spPr>
          <a:xfrm>
            <a:off x="457200" y="2788920"/>
            <a:ext cx="11247120" cy="1188720"/>
          </a:xfrm>
          <a:prstGeom prst="rect">
            <a:avLst/>
          </a:prstGeom>
          <a:noFill/>
          <a:ln/>
        </p:spPr>
        <p:txBody>
          <a:bodyPr wrap="square" lIns="0" tIns="0" rIns="0" bIns="0" rtlCol="0" anchor="ctr"/>
          <a:lstStyle/>
          <a:p>
            <a:pPr marL="0" indent="0" algn="ctr">
              <a:buNone/>
            </a:pPr>
            <a:r>
              <a:rPr lang="en-US" sz="9600" b="1" dirty="0">
                <a:solidFill>
                  <a:srgbClr val="FFFFFF"/>
                </a:solidFill>
                <a:latin typeface="SutonnyMJ" pitchFamily="2" charset="0"/>
                <a:ea typeface="Vrinda" pitchFamily="34" charset="-122"/>
                <a:cs typeface="SutonnyMJ" pitchFamily="2" charset="0"/>
              </a:rPr>
              <a:t>প্রতারণা</a:t>
            </a:r>
            <a:endParaRPr lang="en-US" sz="9600" dirty="0">
              <a:latin typeface="SutonnyMJ" pitchFamily="2" charset="0"/>
              <a:cs typeface="SutonnyMJ" pitchFamily="2" charset="0"/>
            </a:endParaRPr>
          </a:p>
        </p:txBody>
      </p:sp>
      <p:sp>
        <p:nvSpPr>
          <p:cNvPr id="7" name="Text 4"/>
          <p:cNvSpPr/>
          <p:nvPr/>
        </p:nvSpPr>
        <p:spPr>
          <a:xfrm>
            <a:off x="1051560" y="3977640"/>
            <a:ext cx="10058400" cy="548640"/>
          </a:xfrm>
          <a:prstGeom prst="rect">
            <a:avLst/>
          </a:prstGeom>
          <a:noFill/>
          <a:ln/>
        </p:spPr>
        <p:txBody>
          <a:bodyPr wrap="square" lIns="0" tIns="0" rIns="0" bIns="0" rtlCol="0" anchor="ctr"/>
          <a:lstStyle/>
          <a:p>
            <a:pPr marL="0" indent="0" algn="ctr">
              <a:buNone/>
            </a:pPr>
            <a:r>
              <a:rPr lang="en-US" sz="4000" i="1" dirty="0">
                <a:solidFill>
                  <a:srgbClr val="EBD3DD"/>
                </a:solidFill>
                <a:latin typeface="SutonnyMJ" pitchFamily="2" charset="0"/>
                <a:ea typeface="Vrinda" pitchFamily="34" charset="-122"/>
                <a:cs typeface="SutonnyMJ" pitchFamily="2" charset="0"/>
              </a:rPr>
              <a:t>বিশ্বাসঘাতকতা ও অসততার এক ভয়াবহ ব্যাধি</a:t>
            </a:r>
            <a:endParaRPr lang="en-US" sz="4000" dirty="0">
              <a:latin typeface="SutonnyMJ" pitchFamily="2" charset="0"/>
              <a:cs typeface="SutonnyMJ" pitchFamily="2" charset="0"/>
            </a:endParaRPr>
          </a:p>
        </p:txBody>
      </p:sp>
      <p:sp>
        <p:nvSpPr>
          <p:cNvPr id="8" name="Shape 5"/>
          <p:cNvSpPr/>
          <p:nvPr/>
        </p:nvSpPr>
        <p:spPr>
          <a:xfrm>
            <a:off x="4937760" y="4709160"/>
            <a:ext cx="2286000" cy="27432"/>
          </a:xfrm>
          <a:prstGeom prst="rect">
            <a:avLst/>
          </a:prstGeom>
          <a:solidFill>
            <a:srgbClr val="F0A202"/>
          </a:solidFill>
          <a:ln/>
        </p:spPr>
      </p:sp>
      <p:sp>
        <p:nvSpPr>
          <p:cNvPr id="9" name="Text 6"/>
          <p:cNvSpPr/>
          <p:nvPr/>
        </p:nvSpPr>
        <p:spPr>
          <a:xfrm>
            <a:off x="1051560" y="4983480"/>
            <a:ext cx="10058400" cy="502920"/>
          </a:xfrm>
          <a:prstGeom prst="rect">
            <a:avLst/>
          </a:prstGeom>
          <a:noFill/>
          <a:ln/>
        </p:spPr>
        <p:txBody>
          <a:bodyPr wrap="square" lIns="0" tIns="0" rIns="0" bIns="0" rtlCol="0" anchor="ctr"/>
          <a:lstStyle/>
          <a:p>
            <a:pPr marL="0" indent="0" algn="ctr">
              <a:buNone/>
            </a:pPr>
            <a:r>
              <a:rPr lang="en-US" sz="3600" b="1" dirty="0">
                <a:solidFill>
                  <a:srgbClr val="FFFFFF"/>
                </a:solidFill>
                <a:latin typeface="SutonnyMJ" pitchFamily="2" charset="0"/>
                <a:ea typeface="Vrinda" pitchFamily="34" charset="-122"/>
                <a:cs typeface="SutonnyMJ" pitchFamily="2" charset="0"/>
              </a:rPr>
              <a:t>নবম শ্রেণি  •  আখলাক, অধ্যায়-৪  •  পাঠ-১৭</a:t>
            </a:r>
            <a:endParaRPr lang="en-US" sz="3600" dirty="0">
              <a:latin typeface="SutonnyMJ" pitchFamily="2" charset="0"/>
              <a:cs typeface="SutonnyMJ" pitchFamily="2" charset="0"/>
            </a:endParaRPr>
          </a:p>
        </p:txBody>
      </p:sp>
      <p:sp>
        <p:nvSpPr>
          <p:cNvPr id="10" name="TextBox 9"/>
          <p:cNvSpPr txBox="1"/>
          <p:nvPr/>
        </p:nvSpPr>
        <p:spPr>
          <a:xfrm>
            <a:off x="4440803" y="1892253"/>
            <a:ext cx="5565913" cy="1015663"/>
          </a:xfrm>
          <a:prstGeom prst="rect">
            <a:avLst/>
          </a:prstGeom>
          <a:noFill/>
        </p:spPr>
        <p:txBody>
          <a:bodyPr wrap="square" rtlCol="0">
            <a:spAutoFit/>
          </a:bodyPr>
          <a:lstStyle/>
          <a:p>
            <a:r>
              <a:rPr lang="en-US" sz="6000" smtClean="0">
                <a:solidFill>
                  <a:srgbClr val="00B0F0"/>
                </a:solidFill>
                <a:latin typeface="SutonnyMJ" pitchFamily="2" charset="0"/>
                <a:cs typeface="SutonnyMJ" pitchFamily="2" charset="0"/>
              </a:rPr>
              <a:t>আজকের পাঠ</a:t>
            </a:r>
            <a:endParaRPr lang="en-US" sz="6000">
              <a:solidFill>
                <a:srgbClr val="00B0F0"/>
              </a:solidFill>
              <a:latin typeface="SutonnyMJ" pitchFamily="2" charset="0"/>
              <a:cs typeface="SutonnyMJ" pitchFamily="2" charset="0"/>
            </a:endParaRPr>
          </a:p>
        </p:txBody>
      </p:sp>
      <p:sp>
        <p:nvSpPr>
          <p:cNvPr id="11" name="TextBox 10"/>
          <p:cNvSpPr txBox="1"/>
          <p:nvPr/>
        </p:nvSpPr>
        <p:spPr>
          <a:xfrm>
            <a:off x="0" y="0"/>
            <a:ext cx="12192000" cy="6858000"/>
          </a:xfrm>
          <a:prstGeom prst="rect">
            <a:avLst/>
          </a:prstGeom>
          <a:noFill/>
        </p:spPr>
        <p:txBody>
          <a:bodyPr wrap="square" rtlCol="0">
            <a:spAutoFit/>
          </a:bodyPr>
          <a:lstStyle/>
          <a:p>
            <a:endParaRPr lang="en-US"/>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advClick="0" advTm="3000">
        <p15:prstTrans prst="airplane"/>
      </p:transition>
    </mc:Choice>
    <mc:Fallback>
      <p:transition spd="slow" advClick="0" advTm="3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p:cTn id="15" dur="500" fill="hold"/>
                                        <p:tgtEl>
                                          <p:spTgt spid="7"/>
                                        </p:tgtEl>
                                        <p:attrNameLst>
                                          <p:attrName>ppt_w</p:attrName>
                                        </p:attrNameLst>
                                      </p:cBhvr>
                                      <p:tavLst>
                                        <p:tav tm="0">
                                          <p:val>
                                            <p:fltVal val="0"/>
                                          </p:val>
                                        </p:tav>
                                        <p:tav tm="100000">
                                          <p:val>
                                            <p:strVal val="#ppt_w"/>
                                          </p:val>
                                        </p:tav>
                                      </p:tavLst>
                                    </p:anim>
                                    <p:anim calcmode="lin" valueType="num">
                                      <p:cBhvr>
                                        <p:cTn id="16" dur="500" fill="hold"/>
                                        <p:tgtEl>
                                          <p:spTgt spid="7"/>
                                        </p:tgtEl>
                                        <p:attrNameLst>
                                          <p:attrName>ppt_h</p:attrName>
                                        </p:attrNameLst>
                                      </p:cBhvr>
                                      <p:tavLst>
                                        <p:tav tm="0">
                                          <p:val>
                                            <p:fltVal val="0"/>
                                          </p:val>
                                        </p:tav>
                                        <p:tav tm="100000">
                                          <p:val>
                                            <p:strVal val="#ppt_h"/>
                                          </p:val>
                                        </p:tav>
                                      </p:tavLst>
                                    </p:anim>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inVertical)">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9"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7A1E4E"/>
        </a:solidFill>
        <a:effectLst/>
      </p:bgPr>
    </p:bg>
    <p:spTree>
      <p:nvGrpSpPr>
        <p:cNvPr id="1" name=""/>
        <p:cNvGrpSpPr/>
        <p:nvPr/>
      </p:nvGrpSpPr>
      <p:grpSpPr>
        <a:xfrm>
          <a:off x="0" y="0"/>
          <a:ext cx="0" cy="0"/>
          <a:chOff x="0" y="0"/>
          <a:chExt cx="0" cy="0"/>
        </a:xfrm>
      </p:grpSpPr>
      <p:sp>
        <p:nvSpPr>
          <p:cNvPr id="2" name="Shape 0"/>
          <p:cNvSpPr/>
          <p:nvPr/>
        </p:nvSpPr>
        <p:spPr>
          <a:xfrm>
            <a:off x="10332720" y="-1280160"/>
            <a:ext cx="3474720" cy="3474720"/>
          </a:xfrm>
          <a:prstGeom prst="ellipse">
            <a:avLst/>
          </a:prstGeom>
          <a:solidFill>
            <a:srgbClr val="9C3468">
              <a:alpha val="75000"/>
            </a:srgbClr>
          </a:solidFill>
          <a:ln/>
        </p:spPr>
      </p:sp>
      <p:sp>
        <p:nvSpPr>
          <p:cNvPr id="3" name="Shape 1"/>
          <p:cNvSpPr/>
          <p:nvPr/>
        </p:nvSpPr>
        <p:spPr>
          <a:xfrm>
            <a:off x="-1188720" y="5120640"/>
            <a:ext cx="2743200" cy="2743200"/>
          </a:xfrm>
          <a:prstGeom prst="ellipse">
            <a:avLst/>
          </a:prstGeom>
          <a:solidFill>
            <a:srgbClr val="E89B3C">
              <a:alpha val="80000"/>
            </a:srgbClr>
          </a:solidFill>
          <a:ln/>
        </p:spPr>
      </p:sp>
      <p:sp>
        <p:nvSpPr>
          <p:cNvPr id="4" name="Shape 2"/>
          <p:cNvSpPr/>
          <p:nvPr/>
        </p:nvSpPr>
        <p:spPr>
          <a:xfrm>
            <a:off x="0" y="6446520"/>
            <a:ext cx="12188952" cy="411480"/>
          </a:xfrm>
          <a:prstGeom prst="rect">
            <a:avLst/>
          </a:prstGeom>
          <a:solidFill>
            <a:srgbClr val="E89B3C"/>
          </a:solidFill>
          <a:ln/>
        </p:spPr>
      </p:sp>
      <p:sp>
        <p:nvSpPr>
          <p:cNvPr id="5" name="Text 3"/>
          <p:cNvSpPr/>
          <p:nvPr/>
        </p:nvSpPr>
        <p:spPr>
          <a:xfrm>
            <a:off x="548640" y="365760"/>
            <a:ext cx="9601200" cy="822960"/>
          </a:xfrm>
          <a:prstGeom prst="rect">
            <a:avLst/>
          </a:prstGeom>
          <a:noFill/>
          <a:ln/>
        </p:spPr>
        <p:txBody>
          <a:bodyPr wrap="square" lIns="0" tIns="0" rIns="0" bIns="0" rtlCol="0" anchor="ctr"/>
          <a:lstStyle/>
          <a:p>
            <a:r>
              <a:rPr lang="en-US" sz="6000" b="1" dirty="0">
                <a:solidFill>
                  <a:srgbClr val="F2C230"/>
                </a:solidFill>
                <a:latin typeface="SutonnyMJ" pitchFamily="2" charset="0"/>
                <a:ea typeface="Lohit Bengali" pitchFamily="34" charset="-122"/>
                <a:cs typeface="SutonnyMJ" pitchFamily="2" charset="0"/>
              </a:rPr>
              <a:t>বাড়ির কাজ</a:t>
            </a:r>
            <a:endParaRPr lang="en-US" sz="6000" dirty="0">
              <a:solidFill>
                <a:prstClr val="black"/>
              </a:solidFill>
              <a:latin typeface="SutonnyMJ" pitchFamily="2" charset="0"/>
              <a:cs typeface="SutonnyMJ" pitchFamily="2" charset="0"/>
            </a:endParaRPr>
          </a:p>
        </p:txBody>
      </p:sp>
      <p:sp>
        <p:nvSpPr>
          <p:cNvPr id="6" name="Text 4"/>
          <p:cNvSpPr/>
          <p:nvPr/>
        </p:nvSpPr>
        <p:spPr>
          <a:xfrm>
            <a:off x="548640" y="1097280"/>
            <a:ext cx="10515600" cy="457200"/>
          </a:xfrm>
          <a:prstGeom prst="rect">
            <a:avLst/>
          </a:prstGeom>
          <a:noFill/>
          <a:ln/>
        </p:spPr>
        <p:txBody>
          <a:bodyPr wrap="square" lIns="0" tIns="0" rIns="0" bIns="0" rtlCol="0" anchor="ctr"/>
          <a:lstStyle/>
          <a:p>
            <a:r>
              <a:rPr lang="en-US" sz="3200" dirty="0">
                <a:solidFill>
                  <a:srgbClr val="FDF6ED"/>
                </a:solidFill>
                <a:latin typeface="SutonnyMJ" pitchFamily="2" charset="0"/>
                <a:ea typeface="Lohit Bengali" pitchFamily="34" charset="-122"/>
                <a:cs typeface="SutonnyMJ" pitchFamily="2" charset="0"/>
              </a:rPr>
              <a:t>নবম শ্রেণি ❖ আখলাক, অধ্যায়-৪ ❖ পাঠ-১৭ ❖ প্রতারণা</a:t>
            </a:r>
            <a:endParaRPr lang="en-US" sz="3200" dirty="0">
              <a:solidFill>
                <a:prstClr val="black"/>
              </a:solidFill>
              <a:latin typeface="SutonnyMJ" pitchFamily="2" charset="0"/>
              <a:cs typeface="SutonnyMJ" pitchFamily="2" charset="0"/>
            </a:endParaRPr>
          </a:p>
        </p:txBody>
      </p:sp>
      <p:sp>
        <p:nvSpPr>
          <p:cNvPr id="7" name="Shape 5"/>
          <p:cNvSpPr/>
          <p:nvPr/>
        </p:nvSpPr>
        <p:spPr>
          <a:xfrm>
            <a:off x="548640" y="1783080"/>
            <a:ext cx="11064240" cy="4069080"/>
          </a:xfrm>
          <a:prstGeom prst="roundRect">
            <a:avLst>
              <a:gd name="adj" fmla="val 2697"/>
            </a:avLst>
          </a:prstGeom>
          <a:solidFill>
            <a:srgbClr val="5E1740"/>
          </a:solidFill>
          <a:ln w="12700">
            <a:solidFill>
              <a:srgbClr val="E89B3C"/>
            </a:solidFill>
            <a:prstDash val="solid"/>
          </a:ln>
          <a:effectLst>
            <a:outerShdw blurRad="76200" dist="38100" dir="5400000" algn="bl" rotWithShape="0">
              <a:srgbClr val="000000">
                <a:alpha val="35000"/>
              </a:srgbClr>
            </a:outerShdw>
          </a:effectLst>
        </p:spPr>
      </p:sp>
      <p:sp>
        <p:nvSpPr>
          <p:cNvPr id="8" name="Shape 6"/>
          <p:cNvSpPr/>
          <p:nvPr/>
        </p:nvSpPr>
        <p:spPr>
          <a:xfrm>
            <a:off x="868680" y="1915668"/>
            <a:ext cx="457200" cy="457200"/>
          </a:xfrm>
          <a:prstGeom prst="ellipse">
            <a:avLst/>
          </a:prstGeom>
          <a:solidFill>
            <a:srgbClr val="E89B3C"/>
          </a:solidFill>
          <a:ln/>
        </p:spPr>
      </p:sp>
      <p:sp>
        <p:nvSpPr>
          <p:cNvPr id="9" name="Text 7"/>
          <p:cNvSpPr/>
          <p:nvPr/>
        </p:nvSpPr>
        <p:spPr>
          <a:xfrm>
            <a:off x="868680" y="1915668"/>
            <a:ext cx="457200" cy="457200"/>
          </a:xfrm>
          <a:prstGeom prst="rect">
            <a:avLst/>
          </a:prstGeom>
          <a:noFill/>
          <a:ln/>
        </p:spPr>
        <p:txBody>
          <a:bodyPr wrap="square" lIns="0" tIns="0" rIns="0" bIns="0" rtlCol="0" anchor="ctr"/>
          <a:lstStyle/>
          <a:p>
            <a:pPr algn="ctr"/>
            <a:r>
              <a:rPr lang="en-US" sz="3600" b="1" dirty="0">
                <a:solidFill>
                  <a:srgbClr val="3A0E28"/>
                </a:solidFill>
                <a:latin typeface="SutonnyMJ" pitchFamily="2" charset="0"/>
                <a:ea typeface="Lohit Bengali" pitchFamily="34" charset="-122"/>
                <a:cs typeface="SutonnyMJ" pitchFamily="2" charset="0"/>
              </a:rPr>
              <a:t>1</a:t>
            </a:r>
            <a:endParaRPr lang="en-US" sz="3600" dirty="0">
              <a:solidFill>
                <a:prstClr val="black"/>
              </a:solidFill>
              <a:latin typeface="SutonnyMJ" pitchFamily="2" charset="0"/>
              <a:cs typeface="SutonnyMJ" pitchFamily="2" charset="0"/>
            </a:endParaRPr>
          </a:p>
        </p:txBody>
      </p:sp>
      <p:sp>
        <p:nvSpPr>
          <p:cNvPr id="10" name="Text 8"/>
          <p:cNvSpPr/>
          <p:nvPr/>
        </p:nvSpPr>
        <p:spPr>
          <a:xfrm>
            <a:off x="1508760" y="1842516"/>
            <a:ext cx="9875520" cy="640080"/>
          </a:xfrm>
          <a:prstGeom prst="rect">
            <a:avLst/>
          </a:prstGeom>
          <a:noFill/>
          <a:ln/>
        </p:spPr>
        <p:txBody>
          <a:bodyPr wrap="square" lIns="0" tIns="0" rIns="0" bIns="0" rtlCol="0" anchor="ctr"/>
          <a:lstStyle/>
          <a:p>
            <a:r>
              <a:rPr lang="en-US" sz="3200" dirty="0">
                <a:solidFill>
                  <a:srgbClr val="FDF6ED"/>
                </a:solidFill>
                <a:latin typeface="SutonnyMJ" pitchFamily="2" charset="0"/>
                <a:ea typeface="Lohit Bengali" pitchFamily="34" charset="-122"/>
                <a:cs typeface="SutonnyMJ" pitchFamily="2" charset="0"/>
              </a:rPr>
              <a:t>প্রতারণা শব্দের সংজ্ঞা লিখে আনবে।</a:t>
            </a:r>
            <a:endParaRPr lang="en-US" sz="3200" dirty="0">
              <a:solidFill>
                <a:prstClr val="black"/>
              </a:solidFill>
              <a:latin typeface="SutonnyMJ" pitchFamily="2" charset="0"/>
              <a:cs typeface="SutonnyMJ" pitchFamily="2" charset="0"/>
            </a:endParaRPr>
          </a:p>
        </p:txBody>
      </p:sp>
      <p:sp>
        <p:nvSpPr>
          <p:cNvPr id="11" name="Shape 9"/>
          <p:cNvSpPr/>
          <p:nvPr/>
        </p:nvSpPr>
        <p:spPr>
          <a:xfrm>
            <a:off x="868680" y="2729484"/>
            <a:ext cx="457200" cy="457200"/>
          </a:xfrm>
          <a:prstGeom prst="ellipse">
            <a:avLst/>
          </a:prstGeom>
          <a:solidFill>
            <a:srgbClr val="E89B3C"/>
          </a:solidFill>
          <a:ln/>
        </p:spPr>
      </p:sp>
      <p:sp>
        <p:nvSpPr>
          <p:cNvPr id="12" name="Text 10"/>
          <p:cNvSpPr/>
          <p:nvPr/>
        </p:nvSpPr>
        <p:spPr>
          <a:xfrm>
            <a:off x="868680" y="2729484"/>
            <a:ext cx="457200" cy="457200"/>
          </a:xfrm>
          <a:prstGeom prst="rect">
            <a:avLst/>
          </a:prstGeom>
          <a:noFill/>
          <a:ln/>
        </p:spPr>
        <p:txBody>
          <a:bodyPr wrap="square" lIns="0" tIns="0" rIns="0" bIns="0" rtlCol="0" anchor="ctr"/>
          <a:lstStyle/>
          <a:p>
            <a:pPr algn="ctr"/>
            <a:r>
              <a:rPr lang="en-US" sz="3600" b="1" dirty="0">
                <a:solidFill>
                  <a:srgbClr val="3A0E28"/>
                </a:solidFill>
                <a:latin typeface="SutonnyMJ" pitchFamily="2" charset="0"/>
                <a:ea typeface="Lohit Bengali" pitchFamily="34" charset="-122"/>
                <a:cs typeface="SutonnyMJ" pitchFamily="2" charset="0"/>
              </a:rPr>
              <a:t>2</a:t>
            </a:r>
            <a:endParaRPr lang="en-US" sz="3600" dirty="0">
              <a:solidFill>
                <a:prstClr val="black"/>
              </a:solidFill>
              <a:latin typeface="SutonnyMJ" pitchFamily="2" charset="0"/>
              <a:cs typeface="SutonnyMJ" pitchFamily="2" charset="0"/>
            </a:endParaRPr>
          </a:p>
        </p:txBody>
      </p:sp>
      <p:sp>
        <p:nvSpPr>
          <p:cNvPr id="13" name="Text 11"/>
          <p:cNvSpPr/>
          <p:nvPr/>
        </p:nvSpPr>
        <p:spPr>
          <a:xfrm>
            <a:off x="1508760" y="2656332"/>
            <a:ext cx="9875520" cy="640080"/>
          </a:xfrm>
          <a:prstGeom prst="rect">
            <a:avLst/>
          </a:prstGeom>
          <a:noFill/>
          <a:ln/>
        </p:spPr>
        <p:txBody>
          <a:bodyPr wrap="square" lIns="0" tIns="0" rIns="0" bIns="0" rtlCol="0" anchor="ctr"/>
          <a:lstStyle/>
          <a:p>
            <a:r>
              <a:rPr lang="en-US" sz="3200" dirty="0">
                <a:solidFill>
                  <a:srgbClr val="FDF6ED"/>
                </a:solidFill>
                <a:latin typeface="SutonnyMJ" pitchFamily="2" charset="0"/>
                <a:ea typeface="Lohit Bengali" pitchFamily="34" charset="-122"/>
                <a:cs typeface="SutonnyMJ" pitchFamily="2" charset="0"/>
              </a:rPr>
              <a:t>প্রতারণার যেকোনো তিনটি কারণ লিখবে।</a:t>
            </a:r>
            <a:endParaRPr lang="en-US" sz="3200" dirty="0">
              <a:solidFill>
                <a:prstClr val="black"/>
              </a:solidFill>
              <a:latin typeface="SutonnyMJ" pitchFamily="2" charset="0"/>
              <a:cs typeface="SutonnyMJ" pitchFamily="2" charset="0"/>
            </a:endParaRPr>
          </a:p>
        </p:txBody>
      </p:sp>
      <p:sp>
        <p:nvSpPr>
          <p:cNvPr id="14" name="Shape 12"/>
          <p:cNvSpPr/>
          <p:nvPr/>
        </p:nvSpPr>
        <p:spPr>
          <a:xfrm>
            <a:off x="868680" y="3543300"/>
            <a:ext cx="457200" cy="457200"/>
          </a:xfrm>
          <a:prstGeom prst="ellipse">
            <a:avLst/>
          </a:prstGeom>
          <a:solidFill>
            <a:srgbClr val="E89B3C"/>
          </a:solidFill>
          <a:ln/>
        </p:spPr>
      </p:sp>
      <p:sp>
        <p:nvSpPr>
          <p:cNvPr id="15" name="Text 13"/>
          <p:cNvSpPr/>
          <p:nvPr/>
        </p:nvSpPr>
        <p:spPr>
          <a:xfrm>
            <a:off x="868680" y="3543300"/>
            <a:ext cx="457200" cy="457200"/>
          </a:xfrm>
          <a:prstGeom prst="rect">
            <a:avLst/>
          </a:prstGeom>
          <a:noFill/>
          <a:ln/>
        </p:spPr>
        <p:txBody>
          <a:bodyPr wrap="square" lIns="0" tIns="0" rIns="0" bIns="0" rtlCol="0" anchor="ctr"/>
          <a:lstStyle/>
          <a:p>
            <a:pPr algn="ctr"/>
            <a:r>
              <a:rPr lang="en-US" sz="3600" b="1" dirty="0">
                <a:solidFill>
                  <a:srgbClr val="3A0E28"/>
                </a:solidFill>
                <a:latin typeface="SutonnyMJ" pitchFamily="2" charset="0"/>
                <a:ea typeface="Lohit Bengali" pitchFamily="34" charset="-122"/>
                <a:cs typeface="SutonnyMJ" pitchFamily="2" charset="0"/>
              </a:rPr>
              <a:t>3</a:t>
            </a:r>
            <a:endParaRPr lang="en-US" sz="3600" dirty="0">
              <a:solidFill>
                <a:prstClr val="black"/>
              </a:solidFill>
              <a:latin typeface="SutonnyMJ" pitchFamily="2" charset="0"/>
              <a:cs typeface="SutonnyMJ" pitchFamily="2" charset="0"/>
            </a:endParaRPr>
          </a:p>
        </p:txBody>
      </p:sp>
      <p:sp>
        <p:nvSpPr>
          <p:cNvPr id="16" name="Text 14"/>
          <p:cNvSpPr/>
          <p:nvPr/>
        </p:nvSpPr>
        <p:spPr>
          <a:xfrm>
            <a:off x="1508760" y="3470148"/>
            <a:ext cx="9875520" cy="640080"/>
          </a:xfrm>
          <a:prstGeom prst="rect">
            <a:avLst/>
          </a:prstGeom>
          <a:noFill/>
          <a:ln/>
        </p:spPr>
        <p:txBody>
          <a:bodyPr wrap="square" lIns="0" tIns="0" rIns="0" bIns="0" rtlCol="0" anchor="ctr"/>
          <a:lstStyle/>
          <a:p>
            <a:r>
              <a:rPr lang="en-US" sz="3200" dirty="0">
                <a:solidFill>
                  <a:srgbClr val="FDF6ED"/>
                </a:solidFill>
                <a:latin typeface="SutonnyMJ" pitchFamily="2" charset="0"/>
                <a:ea typeface="Lohit Bengali" pitchFamily="34" charset="-122"/>
                <a:cs typeface="SutonnyMJ" pitchFamily="2" charset="0"/>
              </a:rPr>
              <a:t>প্রতারণার কুফল উল্লেখ করে একটি অনুচ্ছেদ (কমপক্ষে ২০০ শব্দ) লিখবে।</a:t>
            </a:r>
            <a:endParaRPr lang="en-US" sz="3200" dirty="0">
              <a:solidFill>
                <a:prstClr val="black"/>
              </a:solidFill>
              <a:latin typeface="SutonnyMJ" pitchFamily="2" charset="0"/>
              <a:cs typeface="SutonnyMJ" pitchFamily="2" charset="0"/>
            </a:endParaRPr>
          </a:p>
        </p:txBody>
      </p:sp>
      <p:sp>
        <p:nvSpPr>
          <p:cNvPr id="17" name="Shape 15"/>
          <p:cNvSpPr/>
          <p:nvPr/>
        </p:nvSpPr>
        <p:spPr>
          <a:xfrm>
            <a:off x="868680" y="4357116"/>
            <a:ext cx="457200" cy="457200"/>
          </a:xfrm>
          <a:prstGeom prst="ellipse">
            <a:avLst/>
          </a:prstGeom>
          <a:solidFill>
            <a:srgbClr val="E89B3C"/>
          </a:solidFill>
          <a:ln/>
        </p:spPr>
      </p:sp>
      <p:sp>
        <p:nvSpPr>
          <p:cNvPr id="18" name="Text 16"/>
          <p:cNvSpPr/>
          <p:nvPr/>
        </p:nvSpPr>
        <p:spPr>
          <a:xfrm>
            <a:off x="868680" y="4357116"/>
            <a:ext cx="457200" cy="457200"/>
          </a:xfrm>
          <a:prstGeom prst="rect">
            <a:avLst/>
          </a:prstGeom>
          <a:noFill/>
          <a:ln/>
        </p:spPr>
        <p:txBody>
          <a:bodyPr wrap="square" lIns="0" tIns="0" rIns="0" bIns="0" rtlCol="0" anchor="ctr"/>
          <a:lstStyle/>
          <a:p>
            <a:pPr algn="ctr"/>
            <a:r>
              <a:rPr lang="en-US" sz="3600" b="1" dirty="0">
                <a:solidFill>
                  <a:srgbClr val="3A0E28"/>
                </a:solidFill>
                <a:latin typeface="SutonnyMJ" pitchFamily="2" charset="0"/>
                <a:ea typeface="Lohit Bengali" pitchFamily="34" charset="-122"/>
                <a:cs typeface="SutonnyMJ" pitchFamily="2" charset="0"/>
              </a:rPr>
              <a:t>4</a:t>
            </a:r>
            <a:endParaRPr lang="en-US" sz="3600" dirty="0">
              <a:solidFill>
                <a:prstClr val="black"/>
              </a:solidFill>
              <a:latin typeface="SutonnyMJ" pitchFamily="2" charset="0"/>
              <a:cs typeface="SutonnyMJ" pitchFamily="2" charset="0"/>
            </a:endParaRPr>
          </a:p>
        </p:txBody>
      </p:sp>
      <p:sp>
        <p:nvSpPr>
          <p:cNvPr id="19" name="Text 17"/>
          <p:cNvSpPr/>
          <p:nvPr/>
        </p:nvSpPr>
        <p:spPr>
          <a:xfrm>
            <a:off x="1508760" y="4283964"/>
            <a:ext cx="9875520" cy="640080"/>
          </a:xfrm>
          <a:prstGeom prst="rect">
            <a:avLst/>
          </a:prstGeom>
          <a:noFill/>
          <a:ln/>
        </p:spPr>
        <p:txBody>
          <a:bodyPr wrap="square" lIns="0" tIns="0" rIns="0" bIns="0" rtlCol="0" anchor="ctr"/>
          <a:lstStyle/>
          <a:p>
            <a:r>
              <a:rPr lang="en-US" sz="3200" dirty="0">
                <a:solidFill>
                  <a:srgbClr val="FDF6ED"/>
                </a:solidFill>
                <a:latin typeface="SutonnyMJ" pitchFamily="2" charset="0"/>
                <a:ea typeface="Lohit Bengali" pitchFamily="34" charset="-122"/>
                <a:cs typeface="SutonnyMJ" pitchFamily="2" charset="0"/>
              </a:rPr>
              <a:t>প্রতারণা পরিহারে কুরআন ও হাদিসের যেকোনো দুটি নির্দেশনা খুঁজে খাতায় লিখবে।</a:t>
            </a:r>
            <a:endParaRPr lang="en-US" sz="3200" dirty="0">
              <a:solidFill>
                <a:prstClr val="black"/>
              </a:solidFill>
              <a:latin typeface="SutonnyMJ" pitchFamily="2" charset="0"/>
              <a:cs typeface="SutonnyMJ" pitchFamily="2" charset="0"/>
            </a:endParaRPr>
          </a:p>
        </p:txBody>
      </p:sp>
      <p:sp>
        <p:nvSpPr>
          <p:cNvPr id="20" name="Shape 18"/>
          <p:cNvSpPr/>
          <p:nvPr/>
        </p:nvSpPr>
        <p:spPr>
          <a:xfrm>
            <a:off x="868680" y="5170932"/>
            <a:ext cx="457200" cy="457200"/>
          </a:xfrm>
          <a:prstGeom prst="ellipse">
            <a:avLst/>
          </a:prstGeom>
          <a:solidFill>
            <a:srgbClr val="E89B3C"/>
          </a:solidFill>
          <a:ln/>
        </p:spPr>
      </p:sp>
      <p:sp>
        <p:nvSpPr>
          <p:cNvPr id="21" name="Text 19"/>
          <p:cNvSpPr/>
          <p:nvPr/>
        </p:nvSpPr>
        <p:spPr>
          <a:xfrm>
            <a:off x="868680" y="5170932"/>
            <a:ext cx="457200" cy="457200"/>
          </a:xfrm>
          <a:prstGeom prst="rect">
            <a:avLst/>
          </a:prstGeom>
          <a:noFill/>
          <a:ln/>
        </p:spPr>
        <p:txBody>
          <a:bodyPr wrap="square" lIns="0" tIns="0" rIns="0" bIns="0" rtlCol="0" anchor="ctr"/>
          <a:lstStyle/>
          <a:p>
            <a:pPr algn="ctr"/>
            <a:r>
              <a:rPr lang="en-US" sz="3600" b="1" dirty="0">
                <a:solidFill>
                  <a:srgbClr val="3A0E28"/>
                </a:solidFill>
                <a:latin typeface="SutonnyMJ" pitchFamily="2" charset="0"/>
                <a:ea typeface="Lohit Bengali" pitchFamily="34" charset="-122"/>
                <a:cs typeface="SutonnyMJ" pitchFamily="2" charset="0"/>
              </a:rPr>
              <a:t>5</a:t>
            </a:r>
            <a:endParaRPr lang="en-US" sz="3600" dirty="0">
              <a:solidFill>
                <a:prstClr val="black"/>
              </a:solidFill>
              <a:latin typeface="SutonnyMJ" pitchFamily="2" charset="0"/>
              <a:cs typeface="SutonnyMJ" pitchFamily="2" charset="0"/>
            </a:endParaRPr>
          </a:p>
        </p:txBody>
      </p:sp>
      <p:sp>
        <p:nvSpPr>
          <p:cNvPr id="22" name="Text 20"/>
          <p:cNvSpPr/>
          <p:nvPr/>
        </p:nvSpPr>
        <p:spPr>
          <a:xfrm>
            <a:off x="1508760" y="5097780"/>
            <a:ext cx="9875520" cy="640080"/>
          </a:xfrm>
          <a:prstGeom prst="rect">
            <a:avLst/>
          </a:prstGeom>
          <a:noFill/>
          <a:ln/>
        </p:spPr>
        <p:txBody>
          <a:bodyPr wrap="square" lIns="0" tIns="0" rIns="0" bIns="0" rtlCol="0" anchor="ctr"/>
          <a:lstStyle/>
          <a:p>
            <a:r>
              <a:rPr lang="en-US" sz="3200" dirty="0">
                <a:solidFill>
                  <a:srgbClr val="FDF6ED"/>
                </a:solidFill>
                <a:latin typeface="SutonnyMJ" pitchFamily="2" charset="0"/>
                <a:ea typeface="Lohit Bengali" pitchFamily="34" charset="-122"/>
                <a:cs typeface="SutonnyMJ" pitchFamily="2" charset="0"/>
              </a:rPr>
              <a:t>সততা ও বিশ্বস্ততা বজায় রাখতে নিজের করণীয় সম্পর্কে পাঁচটি বাক্য লিখবে।</a:t>
            </a:r>
            <a:endParaRPr lang="en-US" sz="3200" dirty="0">
              <a:solidFill>
                <a:prstClr val="black"/>
              </a:solidFill>
              <a:latin typeface="SutonnyMJ" pitchFamily="2" charset="0"/>
              <a:cs typeface="SutonnyMJ" pitchFamily="2" charset="0"/>
            </a:endParaRPr>
          </a:p>
        </p:txBody>
      </p:sp>
      <p:sp>
        <p:nvSpPr>
          <p:cNvPr id="23" name="Text 21"/>
          <p:cNvSpPr/>
          <p:nvPr/>
        </p:nvSpPr>
        <p:spPr>
          <a:xfrm>
            <a:off x="548640" y="5943600"/>
            <a:ext cx="7315200" cy="320040"/>
          </a:xfrm>
          <a:prstGeom prst="rect">
            <a:avLst/>
          </a:prstGeom>
          <a:noFill/>
          <a:ln/>
        </p:spPr>
        <p:txBody>
          <a:bodyPr wrap="square" lIns="0" tIns="0" rIns="0" bIns="0" rtlCol="0" anchor="ctr"/>
          <a:lstStyle/>
          <a:p>
            <a:r>
              <a:rPr lang="en-US" sz="2400" i="1" dirty="0">
                <a:solidFill>
                  <a:srgbClr val="00B0F0"/>
                </a:solidFill>
                <a:latin typeface="SutonnyMJ" pitchFamily="2" charset="0"/>
                <a:ea typeface="Lohit Bengali" pitchFamily="34" charset="-122"/>
                <a:cs typeface="SutonnyMJ" pitchFamily="2" charset="0"/>
              </a:rPr>
              <a:t>জমা দেওয়ার সময়সীমাঃ আগামী ক্লাসের পূর্বে</a:t>
            </a:r>
            <a:endParaRPr lang="en-US" sz="2400" dirty="0">
              <a:solidFill>
                <a:srgbClr val="00B0F0"/>
              </a:solidFill>
              <a:latin typeface="SutonnyMJ" pitchFamily="2" charset="0"/>
              <a:cs typeface="SutonnyMJ" pitchFamily="2" charset="0"/>
            </a:endParaRPr>
          </a:p>
        </p:txBody>
      </p:sp>
      <p:sp>
        <p:nvSpPr>
          <p:cNvPr id="24" name="Text 22"/>
          <p:cNvSpPr/>
          <p:nvPr/>
        </p:nvSpPr>
        <p:spPr>
          <a:xfrm>
            <a:off x="365760" y="6519672"/>
            <a:ext cx="11430000" cy="274320"/>
          </a:xfrm>
          <a:prstGeom prst="rect">
            <a:avLst/>
          </a:prstGeom>
          <a:noFill/>
          <a:ln/>
        </p:spPr>
        <p:txBody>
          <a:bodyPr wrap="square" lIns="0" tIns="0" rIns="0" bIns="0" rtlCol="0" anchor="ctr"/>
          <a:lstStyle/>
          <a:p>
            <a:r>
              <a:rPr lang="en-US" sz="2000" dirty="0">
                <a:solidFill>
                  <a:srgbClr val="5E1740"/>
                </a:solidFill>
                <a:latin typeface="SutonnyMJ" pitchFamily="2" charset="0"/>
                <a:ea typeface="Lohit Bengali" pitchFamily="34" charset="-122"/>
                <a:cs typeface="SutonnyMJ" pitchFamily="2" charset="0"/>
              </a:rPr>
              <a:t>মোঃ আলাউদ্দিন, সহকারী শিক্ষক, শিয়ালীডাঙ্গা বহুমুখী মাধ্যমিক বিদ্যালয়, বটিয়াঘাটা, খুলনা।</a:t>
            </a:r>
            <a:endParaRPr lang="en-US" sz="2000" dirty="0">
              <a:solidFill>
                <a:prstClr val="black"/>
              </a:solidFill>
              <a:latin typeface="SutonnyMJ" pitchFamily="2" charset="0"/>
              <a:cs typeface="SutonnyMJ" pitchFamily="2" charset="0"/>
            </a:endParaRPr>
          </a:p>
        </p:txBody>
      </p:sp>
    </p:spTree>
    <p:extLst>
      <p:ext uri="{BB962C8B-B14F-4D97-AF65-F5344CB8AC3E}">
        <p14:creationId xmlns:p14="http://schemas.microsoft.com/office/powerpoint/2010/main" val="234219179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advClick="0" advTm="3000">
        <p15:prstTrans prst="airplane"/>
      </p:transition>
    </mc:Choice>
    <mc:Fallback>
      <p:transition spd="slow" advClick="0" advTm="3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barn(inVertical)">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barn(inVertical)">
                                      <p:cBhvr>
                                        <p:cTn id="22" dur="500"/>
                                        <p:tgtEl>
                                          <p:spTgt spid="19"/>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barn(inVertical)">
                                      <p:cBhvr>
                                        <p:cTn id="2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3" grpId="0" animBg="1"/>
      <p:bldP spid="16" grpId="0" animBg="1"/>
      <p:bldP spid="19" grpId="0" animBg="1"/>
      <p:bldP spid="2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53086" y="244444"/>
            <a:ext cx="11479794" cy="5921225"/>
          </a:xfrm>
          <a:prstGeom prst="rect">
            <a:avLst/>
          </a:prstGeom>
          <a:solidFill>
            <a:schemeClr val="tx1">
              <a:lumMod val="95000"/>
            </a:schemeClr>
          </a:solid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4154" y="388040"/>
            <a:ext cx="11090496" cy="5985600"/>
          </a:xfrm>
          <a:prstGeom prst="rect">
            <a:avLst/>
          </a:prstGeom>
          <a:solidFill>
            <a:srgbClr val="C00000"/>
          </a:solidFill>
        </p:spPr>
      </p:pic>
      <p:sp>
        <p:nvSpPr>
          <p:cNvPr id="6" name="TextBox 5"/>
          <p:cNvSpPr txBox="1"/>
          <p:nvPr/>
        </p:nvSpPr>
        <p:spPr>
          <a:xfrm>
            <a:off x="1181477" y="3380840"/>
            <a:ext cx="9795850" cy="2435382"/>
          </a:xfrm>
          <a:prstGeom prst="rect">
            <a:avLst/>
          </a:prstGeom>
          <a:noFill/>
        </p:spPr>
        <p:txBody>
          <a:bodyPr wrap="square" rtlCol="0">
            <a:prstTxWarp prst="textCurveDown">
              <a:avLst/>
            </a:prstTxWarp>
            <a:spAutoFit/>
          </a:bodyPr>
          <a:lstStyle/>
          <a:p>
            <a:pPr defTabSz="457200"/>
            <a:r>
              <a:rPr lang="en-US" sz="19900" b="1" dirty="0" err="1" smtClean="0">
                <a:ln w="57150">
                  <a:solidFill>
                    <a:srgbClr val="FF0000"/>
                  </a:solidFill>
                </a:ln>
                <a:solidFill>
                  <a:prstClr val="black"/>
                </a:solidFill>
              </a:rPr>
              <a:t>ধন্যবাদ</a:t>
            </a:r>
            <a:endParaRPr lang="en-US" sz="19900" b="1" dirty="0">
              <a:ln w="57150">
                <a:solidFill>
                  <a:srgbClr val="FF0000"/>
                </a:solidFill>
              </a:ln>
              <a:solidFill>
                <a:prstClr val="black"/>
              </a:solidFill>
            </a:endParaRPr>
          </a:p>
        </p:txBody>
      </p:sp>
    </p:spTree>
    <p:extLst>
      <p:ext uri="{BB962C8B-B14F-4D97-AF65-F5344CB8AC3E}">
        <p14:creationId xmlns:p14="http://schemas.microsoft.com/office/powerpoint/2010/main" val="317855778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advClick="0" advTm="3000">
        <p15:prstTrans prst="airplane"/>
      </p:transition>
    </mc:Choice>
    <mc:Fallback>
      <p:transition spd="slow" advClick="0" advTm="3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6">
                                            <p:txEl>
                                              <p:pRg st="0" end="0"/>
                                            </p:txEl>
                                          </p:spTgt>
                                        </p:tgtEl>
                                        <p:attrNameLst>
                                          <p:attrName>r</p:attrName>
                                        </p:attrNameLst>
                                      </p:cBhvr>
                                    </p:animRot>
                                    <p:animRot by="-240000">
                                      <p:cBhvr>
                                        <p:cTn id="7" dur="200" fill="hold">
                                          <p:stCondLst>
                                            <p:cond delay="200"/>
                                          </p:stCondLst>
                                        </p:cTn>
                                        <p:tgtEl>
                                          <p:spTgt spid="6">
                                            <p:txEl>
                                              <p:pRg st="0" end="0"/>
                                            </p:txEl>
                                          </p:spTgt>
                                        </p:tgtEl>
                                        <p:attrNameLst>
                                          <p:attrName>r</p:attrName>
                                        </p:attrNameLst>
                                      </p:cBhvr>
                                    </p:animRot>
                                    <p:animRot by="240000">
                                      <p:cBhvr>
                                        <p:cTn id="8" dur="200" fill="hold">
                                          <p:stCondLst>
                                            <p:cond delay="400"/>
                                          </p:stCondLst>
                                        </p:cTn>
                                        <p:tgtEl>
                                          <p:spTgt spid="6">
                                            <p:txEl>
                                              <p:pRg st="0" end="0"/>
                                            </p:txEl>
                                          </p:spTgt>
                                        </p:tgtEl>
                                        <p:attrNameLst>
                                          <p:attrName>r</p:attrName>
                                        </p:attrNameLst>
                                      </p:cBhvr>
                                    </p:animRot>
                                    <p:animRot by="-240000">
                                      <p:cBhvr>
                                        <p:cTn id="9" dur="200" fill="hold">
                                          <p:stCondLst>
                                            <p:cond delay="600"/>
                                          </p:stCondLst>
                                        </p:cTn>
                                        <p:tgtEl>
                                          <p:spTgt spid="6">
                                            <p:txEl>
                                              <p:pRg st="0" end="0"/>
                                            </p:txEl>
                                          </p:spTgt>
                                        </p:tgtEl>
                                        <p:attrNameLst>
                                          <p:attrName>r</p:attrName>
                                        </p:attrNameLst>
                                      </p:cBhvr>
                                    </p:animRot>
                                    <p:animRot by="120000">
                                      <p:cBhvr>
                                        <p:cTn id="10" dur="200" fill="hold">
                                          <p:stCondLst>
                                            <p:cond delay="800"/>
                                          </p:stCondLst>
                                        </p:cTn>
                                        <p:tgtEl>
                                          <p:spTgt spid="6">
                                            <p:txEl>
                                              <p:pRg st="0" end="0"/>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USER\Downloads\pexels-pixabay-331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9525"/>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6094393" y="0"/>
            <a:ext cx="6053139" cy="6858000"/>
          </a:xfrm>
          <a:prstGeom prst="rect">
            <a:avLst/>
          </a:prstGeom>
          <a:solidFill>
            <a:schemeClr val="bg1">
              <a:lumMod val="95000"/>
            </a:schemeClr>
          </a:solidFill>
          <a:effectLst>
            <a:outerShdw blurRad="508000" dist="152400" dir="8100000" sx="105000" sy="105000" algn="tr" rotWithShape="0">
              <a:prstClr val="black">
                <a:alpha val="55000"/>
              </a:prstClr>
            </a:outerShdw>
          </a:effectLst>
          <a:scene3d>
            <a:camera prst="obliqueBottom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Rectangle 1"/>
          <p:cNvSpPr/>
          <p:nvPr/>
        </p:nvSpPr>
        <p:spPr>
          <a:xfrm flipH="1">
            <a:off x="6081510" y="-80183"/>
            <a:ext cx="1218521" cy="6858000"/>
          </a:xfrm>
          <a:prstGeom prst="rect">
            <a:avLst/>
          </a:prstGeom>
          <a:gradFill flip="none" rotWithShape="1">
            <a:gsLst>
              <a:gs pos="0">
                <a:schemeClr val="tx1">
                  <a:alpha val="0"/>
                </a:schemeClr>
              </a:gs>
              <a:gs pos="56000">
                <a:schemeClr val="tx1">
                  <a:alpha val="10000"/>
                </a:schemeClr>
              </a:gs>
              <a:gs pos="100000">
                <a:schemeClr val="tx1">
                  <a:alpha val="30000"/>
                </a:schemeClr>
              </a:gs>
              <a:gs pos="80000">
                <a:schemeClr val="bg1">
                  <a:alpha val="33000"/>
                </a:schemeClr>
              </a:gs>
            </a:gsLst>
            <a:lin ang="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Box 3">
            <a:extLst>
              <a:ext uri="{FF2B5EF4-FFF2-40B4-BE49-F238E27FC236}">
                <a16:creationId xmlns:a16="http://schemas.microsoft.com/office/drawing/2014/main" xmlns="" id="{E7353BBD-4BAA-A37F-5629-CD977DAA9C57}"/>
              </a:ext>
            </a:extLst>
          </p:cNvPr>
          <p:cNvSpPr txBox="1"/>
          <p:nvPr/>
        </p:nvSpPr>
        <p:spPr>
          <a:xfrm>
            <a:off x="7612067" y="134922"/>
            <a:ext cx="3556820" cy="666786"/>
          </a:xfrm>
          <a:prstGeom prst="rect">
            <a:avLst/>
          </a:prstGeom>
          <a:noFill/>
          <a:ln w="28575">
            <a:solidFill>
              <a:srgbClr val="00B050"/>
            </a:solidFill>
          </a:ln>
        </p:spPr>
        <p:txBody>
          <a:bodyPr wrap="square" rtlCol="0">
            <a:spAutoFit/>
          </a:bodyPr>
          <a:lstStyle/>
          <a:p>
            <a:pPr algn="ctr"/>
            <a:r>
              <a:rPr lang="en-US" sz="3733" b="1" dirty="0" err="1">
                <a:solidFill>
                  <a:srgbClr val="002060"/>
                </a:solidFill>
                <a:latin typeface="NikoshBAN" panose="02000000000000000000" pitchFamily="2" charset="0"/>
                <a:cs typeface="NikoshBAN" panose="02000000000000000000" pitchFamily="2" charset="0"/>
              </a:rPr>
              <a:t>শিক্ষক</a:t>
            </a:r>
            <a:r>
              <a:rPr lang="en-US" sz="3733" b="1" dirty="0">
                <a:solidFill>
                  <a:srgbClr val="002060"/>
                </a:solidFill>
                <a:latin typeface="NikoshBAN" panose="02000000000000000000" pitchFamily="2" charset="0"/>
                <a:cs typeface="NikoshBAN" panose="02000000000000000000" pitchFamily="2" charset="0"/>
              </a:rPr>
              <a:t> </a:t>
            </a:r>
            <a:r>
              <a:rPr lang="en-US" sz="3733" b="1" dirty="0" err="1">
                <a:solidFill>
                  <a:srgbClr val="002060"/>
                </a:solidFill>
                <a:latin typeface="NikoshBAN" panose="02000000000000000000" pitchFamily="2" charset="0"/>
                <a:cs typeface="NikoshBAN" panose="02000000000000000000" pitchFamily="2" charset="0"/>
              </a:rPr>
              <a:t>পরিচিত</a:t>
            </a:r>
            <a:endParaRPr lang="en-US" sz="3733" b="1" dirty="0">
              <a:solidFill>
                <a:srgbClr val="002060"/>
              </a:solidFill>
              <a:latin typeface="NikoshBAN" panose="02000000000000000000" pitchFamily="2" charset="0"/>
              <a:cs typeface="NikoshBAN" panose="02000000000000000000" pitchFamily="2" charset="0"/>
            </a:endParaRPr>
          </a:p>
        </p:txBody>
      </p:sp>
      <p:pic>
        <p:nvPicPr>
          <p:cNvPr id="6" name="Picture 5">
            <a:extLst>
              <a:ext uri="{FF2B5EF4-FFF2-40B4-BE49-F238E27FC236}">
                <a16:creationId xmlns:a16="http://schemas.microsoft.com/office/drawing/2014/main" xmlns="" id="{5A7BE9DC-7381-C9FF-5007-6A71F03747A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24860" y="936630"/>
            <a:ext cx="1931234" cy="1931234"/>
          </a:xfrm>
          <a:prstGeom prst="ellipse">
            <a:avLst/>
          </a:prstGeom>
          <a:ln w="63500" cap="rnd">
            <a:solidFill>
              <a:srgbClr val="333333"/>
            </a:solidFill>
          </a:ln>
          <a:effectLst>
            <a:outerShdw blurRad="381000" dist="292100" dir="5400000" sx="-80000" sy="-18000" rotWithShape="0">
              <a:srgbClr val="00B0F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7" name="TextBox 6">
            <a:extLst>
              <a:ext uri="{FF2B5EF4-FFF2-40B4-BE49-F238E27FC236}">
                <a16:creationId xmlns:a16="http://schemas.microsoft.com/office/drawing/2014/main" xmlns="" id="{297FF44B-79A3-9A15-3354-B171FAEDBCD7}"/>
              </a:ext>
            </a:extLst>
          </p:cNvPr>
          <p:cNvSpPr txBox="1"/>
          <p:nvPr/>
        </p:nvSpPr>
        <p:spPr>
          <a:xfrm>
            <a:off x="6427304" y="2847853"/>
            <a:ext cx="5632174" cy="2410981"/>
          </a:xfrm>
          <a:prstGeom prst="rect">
            <a:avLst/>
          </a:prstGeom>
          <a:noFill/>
          <a:ln w="38100">
            <a:noFill/>
          </a:ln>
        </p:spPr>
        <p:txBody>
          <a:bodyPr wrap="square" rtlCol="0">
            <a:spAutoFit/>
          </a:bodyPr>
          <a:lstStyle/>
          <a:p>
            <a:pPr algn="ctr"/>
            <a:r>
              <a:rPr lang="en-US" sz="4267" b="1" smtClean="0">
                <a:solidFill>
                  <a:srgbClr val="0CAC04"/>
                </a:solidFill>
                <a:latin typeface="NikoshBAN" panose="02000000000000000000" pitchFamily="2" charset="0"/>
                <a:cs typeface="NikoshBAN" panose="02000000000000000000" pitchFamily="2" charset="0"/>
              </a:rPr>
              <a:t>মো:আলাউদ্দিন </a:t>
            </a:r>
            <a:endParaRPr lang="en-US" sz="4267" b="1" dirty="0">
              <a:solidFill>
                <a:srgbClr val="0CAC04"/>
              </a:solidFill>
              <a:latin typeface="NikoshBAN" panose="02000000000000000000" pitchFamily="2" charset="0"/>
              <a:cs typeface="NikoshBAN" panose="02000000000000000000" pitchFamily="2" charset="0"/>
            </a:endParaRPr>
          </a:p>
          <a:p>
            <a:pPr algn="ctr"/>
            <a:r>
              <a:rPr lang="en-US" sz="3600" b="1" smtClean="0">
                <a:solidFill>
                  <a:srgbClr val="002060"/>
                </a:solidFill>
                <a:latin typeface="NikoshBAN" panose="02000000000000000000" pitchFamily="2" charset="0"/>
                <a:cs typeface="NikoshBAN" panose="02000000000000000000" pitchFamily="2" charset="0"/>
              </a:rPr>
              <a:t>সহকারী </a:t>
            </a:r>
            <a:r>
              <a:rPr lang="en-US" sz="3600" b="1" dirty="0" err="1">
                <a:solidFill>
                  <a:srgbClr val="002060"/>
                </a:solidFill>
                <a:latin typeface="NikoshBAN" panose="02000000000000000000" pitchFamily="2" charset="0"/>
                <a:cs typeface="NikoshBAN" panose="02000000000000000000" pitchFamily="2" charset="0"/>
              </a:rPr>
              <a:t>শিক্ষক</a:t>
            </a:r>
            <a:endParaRPr lang="en-US" sz="3600" b="1" dirty="0">
              <a:solidFill>
                <a:srgbClr val="002060"/>
              </a:solidFill>
              <a:latin typeface="NikoshBAN" panose="02000000000000000000" pitchFamily="2" charset="0"/>
              <a:cs typeface="NikoshBAN" panose="02000000000000000000" pitchFamily="2" charset="0"/>
            </a:endParaRPr>
          </a:p>
          <a:p>
            <a:pPr algn="ctr"/>
            <a:r>
              <a:rPr lang="en-US" sz="3600" b="1" smtClean="0">
                <a:solidFill>
                  <a:srgbClr val="002060"/>
                </a:solidFill>
                <a:latin typeface="NikoshBAN" panose="02000000000000000000" pitchFamily="2" charset="0"/>
                <a:cs typeface="NikoshBAN" panose="02000000000000000000" pitchFamily="2" charset="0"/>
              </a:rPr>
              <a:t>শিয়ালীডা</a:t>
            </a:r>
            <a:r>
              <a:rPr lang="en-US" sz="3600" b="1" smtClean="0">
                <a:solidFill>
                  <a:srgbClr val="002060"/>
                </a:solidFill>
                <a:latin typeface="SutonnyMJ" pitchFamily="2" charset="0"/>
                <a:cs typeface="SutonnyMJ" pitchFamily="2" charset="0"/>
              </a:rPr>
              <a:t>½v eûgyLx gva¨wgK we`¨vjq</a:t>
            </a:r>
            <a:endParaRPr lang="en-US" sz="3600" b="1" dirty="0">
              <a:solidFill>
                <a:srgbClr val="002060"/>
              </a:solidFill>
              <a:latin typeface="NikoshBAN" panose="02000000000000000000" pitchFamily="2" charset="0"/>
              <a:cs typeface="NikoshBAN" panose="02000000000000000000" pitchFamily="2" charset="0"/>
            </a:endParaRPr>
          </a:p>
          <a:p>
            <a:pPr algn="ctr"/>
            <a:r>
              <a:rPr lang="en-US" sz="3600" b="1" smtClean="0">
                <a:solidFill>
                  <a:srgbClr val="002060"/>
                </a:solidFill>
                <a:latin typeface="SutonnyMJ" pitchFamily="2" charset="0"/>
                <a:cs typeface="SutonnyMJ" pitchFamily="2" charset="0"/>
              </a:rPr>
              <a:t>ewUqvNvUv,Lyjbv</a:t>
            </a:r>
            <a:r>
              <a:rPr lang="en-US" sz="3600" b="1" smtClean="0">
                <a:solidFill>
                  <a:srgbClr val="002060"/>
                </a:solidFill>
                <a:latin typeface="NikoshBAN" panose="02000000000000000000" pitchFamily="2" charset="0"/>
                <a:cs typeface="NikoshBAN" panose="02000000000000000000" pitchFamily="2" charset="0"/>
              </a:rPr>
              <a:t>।</a:t>
            </a:r>
            <a:endParaRPr lang="en-US" sz="3600" b="1" dirty="0">
              <a:solidFill>
                <a:srgbClr val="002060"/>
              </a:solidFill>
              <a:latin typeface="NikoshBAN" panose="02000000000000000000" pitchFamily="2" charset="0"/>
              <a:cs typeface="NikoshBAN" panose="02000000000000000000" pitchFamily="2" charset="0"/>
            </a:endParaRPr>
          </a:p>
        </p:txBody>
      </p:sp>
      <p:sp>
        <p:nvSpPr>
          <p:cNvPr id="10" name="TextBox 9">
            <a:extLst>
              <a:ext uri="{FF2B5EF4-FFF2-40B4-BE49-F238E27FC236}">
                <a16:creationId xmlns:a16="http://schemas.microsoft.com/office/drawing/2014/main" xmlns="" id="{3B13BBEB-34BA-D49A-5688-36B4ED03D37B}"/>
              </a:ext>
            </a:extLst>
          </p:cNvPr>
          <p:cNvSpPr txBox="1"/>
          <p:nvPr/>
        </p:nvSpPr>
        <p:spPr>
          <a:xfrm>
            <a:off x="147033" y="3654602"/>
            <a:ext cx="5475944" cy="1881231"/>
          </a:xfrm>
          <a:prstGeom prst="rect">
            <a:avLst/>
          </a:prstGeom>
          <a:noFill/>
          <a:ln>
            <a:noFill/>
          </a:ln>
          <a:effectLst>
            <a:softEdge rad="0"/>
          </a:effectLst>
          <a:scene3d>
            <a:camera prst="orthographicFront"/>
            <a:lightRig rig="threePt" dir="t"/>
          </a:scene3d>
          <a:sp3d>
            <a:bevelT w="101600" prst="riblet"/>
          </a:sp3d>
        </p:spPr>
        <p:txBody>
          <a:bodyPr wrap="square" rtlCol="0">
            <a:prstTxWarp prst="textPlain">
              <a:avLst/>
            </a:prstTxWarp>
            <a:spAutoFit/>
          </a:bodyPr>
          <a:lstStyle/>
          <a:p>
            <a:pPr algn="ctr"/>
            <a:r>
              <a:rPr lang="bn-BD" sz="8000" dirty="0">
                <a:ln>
                  <a:solidFill>
                    <a:sysClr val="windowText" lastClr="000000"/>
                  </a:solidFill>
                </a:ln>
                <a:solidFill>
                  <a:srgbClr val="002060"/>
                </a:solidFill>
                <a:latin typeface="NikoshBAN" panose="02000000000000000000" pitchFamily="2" charset="0"/>
                <a:cs typeface="NikoshBAN" panose="02000000000000000000" pitchFamily="2" charset="0"/>
              </a:rPr>
              <a:t>স্বাগত</a:t>
            </a:r>
            <a:r>
              <a:rPr lang="en-US" sz="8000" dirty="0">
                <a:ln>
                  <a:solidFill>
                    <a:sysClr val="windowText" lastClr="000000"/>
                  </a:solidFill>
                </a:ln>
                <a:solidFill>
                  <a:srgbClr val="002060"/>
                </a:solidFill>
                <a:latin typeface="NikoshBAN" panose="02000000000000000000" pitchFamily="2" charset="0"/>
                <a:cs typeface="NikoshBAN" panose="02000000000000000000" pitchFamily="2" charset="0"/>
              </a:rPr>
              <a:t>ম </a:t>
            </a:r>
          </a:p>
        </p:txBody>
      </p:sp>
      <p:pic>
        <p:nvPicPr>
          <p:cNvPr id="12" name="Picture 11">
            <a:extLst>
              <a:ext uri="{FF2B5EF4-FFF2-40B4-BE49-F238E27FC236}">
                <a16:creationId xmlns:a16="http://schemas.microsoft.com/office/drawing/2014/main" xmlns="" id="{0DB9B823-0A12-0ED0-26C6-11C6000FB9D5}"/>
              </a:ext>
            </a:extLst>
          </p:cNvPr>
          <p:cNvPicPr>
            <a:picLocks noChangeAspect="1"/>
          </p:cNvPicPr>
          <p:nvPr/>
        </p:nvPicPr>
        <p:blipFill>
          <a:blip r:embed="rId4">
            <a:alphaModFix amt="14000"/>
            <a:extLst>
              <a:ext uri="{28A0092B-C50C-407E-A947-70E740481C1C}">
                <a14:useLocalDpi xmlns:a14="http://schemas.microsoft.com/office/drawing/2010/main" val="0"/>
              </a:ext>
            </a:extLst>
          </a:blip>
          <a:stretch>
            <a:fillRect/>
          </a:stretch>
        </p:blipFill>
        <p:spPr>
          <a:xfrm>
            <a:off x="1" y="-19050"/>
            <a:ext cx="6094392" cy="5554883"/>
          </a:xfrm>
          <a:prstGeom prst="rect">
            <a:avLst/>
          </a:prstGeom>
        </p:spPr>
      </p:pic>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24860" y="975570"/>
            <a:ext cx="2003423" cy="186275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3" name="Picture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701738" y="5213791"/>
            <a:ext cx="926109" cy="576059"/>
          </a:xfrm>
          <a:prstGeom prst="rect">
            <a:avLst/>
          </a:prstGeom>
          <a:ln>
            <a:solidFill>
              <a:srgbClr val="00B0F0"/>
            </a:solidFill>
          </a:ln>
        </p:spPr>
      </p:pic>
      <p:sp>
        <p:nvSpPr>
          <p:cNvPr id="14" name="TextBox 13"/>
          <p:cNvSpPr txBox="1"/>
          <p:nvPr/>
        </p:nvSpPr>
        <p:spPr>
          <a:xfrm>
            <a:off x="7704632" y="5299505"/>
            <a:ext cx="3104699" cy="502766"/>
          </a:xfrm>
          <a:prstGeom prst="rect">
            <a:avLst/>
          </a:prstGeom>
          <a:solidFill>
            <a:schemeClr val="accent6">
              <a:lumMod val="50000"/>
            </a:schemeClr>
          </a:solidFill>
        </p:spPr>
        <p:txBody>
          <a:bodyPr wrap="square" rtlCol="0">
            <a:spAutoFit/>
          </a:bodyPr>
          <a:lstStyle/>
          <a:p>
            <a:r>
              <a:rPr lang="en-US" sz="2667" dirty="0">
                <a:solidFill>
                  <a:srgbClr val="FFFF00"/>
                </a:solidFill>
              </a:rPr>
              <a:t>শিক্ষক বাতয়ন আইডি লিংক</a:t>
            </a:r>
          </a:p>
        </p:txBody>
      </p:sp>
      <p:sp>
        <p:nvSpPr>
          <p:cNvPr id="15" name="TextBox 14"/>
          <p:cNvSpPr txBox="1"/>
          <p:nvPr/>
        </p:nvSpPr>
        <p:spPr>
          <a:xfrm>
            <a:off x="6926402" y="5883538"/>
            <a:ext cx="4389120" cy="830997"/>
          </a:xfrm>
          <a:prstGeom prst="rect">
            <a:avLst/>
          </a:prstGeom>
          <a:solidFill>
            <a:srgbClr val="FFFF00"/>
          </a:solidFill>
        </p:spPr>
        <p:txBody>
          <a:bodyPr wrap="square" rtlCol="0">
            <a:spAutoFit/>
          </a:bodyPr>
          <a:lstStyle/>
          <a:p>
            <a:r>
              <a:rPr lang="en-US" sz="2400" u="sng" dirty="0">
                <a:ln w="0"/>
                <a:solidFill>
                  <a:prstClr val="black"/>
                </a:solidFill>
                <a:effectLst>
                  <a:outerShdw blurRad="38100" dist="19050" dir="2700000" algn="tl" rotWithShape="0">
                    <a:prstClr val="black">
                      <a:alpha val="40000"/>
                    </a:prstClr>
                  </a:outerShdw>
                </a:effectLst>
                <a:hlinkClick r:id="rId7"/>
              </a:rPr>
              <a:t>https://www.teachers.gov.bd/profile/sk336531alauddin</a:t>
            </a:r>
            <a:endParaRPr lang="en-US" sz="2400" dirty="0">
              <a:ln w="0"/>
              <a:solidFill>
                <a:prstClr val="black"/>
              </a:solidFill>
              <a:effectLst>
                <a:outerShdw blurRad="38100" dist="19050" dir="2700000" algn="tl" rotWithShape="0">
                  <a:prstClr val="black">
                    <a:alpha val="40000"/>
                  </a:prstClr>
                </a:outerShdw>
              </a:effectLst>
            </a:endParaRPr>
          </a:p>
        </p:txBody>
      </p:sp>
      <p:sp>
        <p:nvSpPr>
          <p:cNvPr id="3" name="TextBox 2"/>
          <p:cNvSpPr txBox="1"/>
          <p:nvPr/>
        </p:nvSpPr>
        <p:spPr>
          <a:xfrm>
            <a:off x="147033" y="936630"/>
            <a:ext cx="4822532" cy="1901697"/>
          </a:xfrm>
          <a:prstGeom prst="rect">
            <a:avLst/>
          </a:prstGeom>
          <a:noFill/>
        </p:spPr>
        <p:txBody>
          <a:bodyPr wrap="square" rtlCol="0">
            <a:spAutoFit/>
          </a:bodyPr>
          <a:lstStyle/>
          <a:p>
            <a:endParaRPr lang="en-US">
              <a:solidFill>
                <a:prstClr val="black"/>
              </a:solidFill>
            </a:endParaRPr>
          </a:p>
        </p:txBody>
      </p:sp>
      <p:sp>
        <p:nvSpPr>
          <p:cNvPr id="17" name="Rectangle 16"/>
          <p:cNvSpPr/>
          <p:nvPr/>
        </p:nvSpPr>
        <p:spPr>
          <a:xfrm>
            <a:off x="743757" y="5308580"/>
            <a:ext cx="3252814" cy="1569660"/>
          </a:xfrm>
          <a:prstGeom prst="rect">
            <a:avLst/>
          </a:prstGeom>
        </p:spPr>
        <p:txBody>
          <a:bodyPr wrap="none">
            <a:spAutoFit/>
          </a:bodyPr>
          <a:lstStyle/>
          <a:p>
            <a:pPr lvl="0" algn="ctr"/>
            <a:r>
              <a:rPr lang="en-US" sz="9600" b="1">
                <a:solidFill>
                  <a:srgbClr val="FFC000"/>
                </a:solidFill>
                <a:latin typeface="SutonnyMJ" pitchFamily="2" charset="0"/>
                <a:ea typeface="Vrinda" pitchFamily="34" charset="-122"/>
                <a:cs typeface="SutonnyMJ" pitchFamily="2" charset="0"/>
              </a:rPr>
              <a:t>প্রতারণা</a:t>
            </a:r>
            <a:endParaRPr lang="en-US" sz="9600" dirty="0">
              <a:solidFill>
                <a:srgbClr val="FFC000"/>
              </a:solidFill>
              <a:latin typeface="SutonnyMJ" pitchFamily="2" charset="0"/>
              <a:cs typeface="SutonnyMJ" pitchFamily="2" charset="0"/>
            </a:endParaRPr>
          </a:p>
        </p:txBody>
      </p:sp>
    </p:spTree>
    <p:extLst>
      <p:ext uri="{BB962C8B-B14F-4D97-AF65-F5344CB8AC3E}">
        <p14:creationId xmlns:p14="http://schemas.microsoft.com/office/powerpoint/2010/main" val="126896488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advClick="0" advTm="3000">
        <p15:prstTrans prst="airplane"/>
      </p:transition>
    </mc:Choice>
    <mc:Fallback>
      <p:transition spd="slow" advClick="0"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p:cTn id="11" dur="1000" fill="hold"/>
                                        <p:tgtEl>
                                          <p:spTgt spid="10"/>
                                        </p:tgtEl>
                                        <p:attrNameLst>
                                          <p:attrName>ppt_w</p:attrName>
                                        </p:attrNameLst>
                                      </p:cBhvr>
                                      <p:tavLst>
                                        <p:tav tm="0">
                                          <p:val>
                                            <p:fltVal val="0"/>
                                          </p:val>
                                        </p:tav>
                                        <p:tav tm="100000">
                                          <p:val>
                                            <p:strVal val="#ppt_w"/>
                                          </p:val>
                                        </p:tav>
                                      </p:tavLst>
                                    </p:anim>
                                    <p:anim calcmode="lin" valueType="num">
                                      <p:cBhvr>
                                        <p:cTn id="12" dur="1000" fill="hold"/>
                                        <p:tgtEl>
                                          <p:spTgt spid="10"/>
                                        </p:tgtEl>
                                        <p:attrNameLst>
                                          <p:attrName>ppt_h</p:attrName>
                                        </p:attrNameLst>
                                      </p:cBhvr>
                                      <p:tavLst>
                                        <p:tav tm="0">
                                          <p:val>
                                            <p:fltVal val="0"/>
                                          </p:val>
                                        </p:tav>
                                        <p:tav tm="100000">
                                          <p:val>
                                            <p:strVal val="#ppt_h"/>
                                          </p:val>
                                        </p:tav>
                                      </p:tavLst>
                                    </p:anim>
                                    <p:animEffect transition="in" filter="fade">
                                      <p:cBhvr>
                                        <p:cTn id="13" dur="10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1000"/>
                                        <p:tgtEl>
                                          <p:spTgt spid="12"/>
                                        </p:tgtEl>
                                      </p:cBhvr>
                                    </p:animEffect>
                                    <p:anim calcmode="lin" valueType="num">
                                      <p:cBhvr>
                                        <p:cTn id="19" dur="1000" fill="hold"/>
                                        <p:tgtEl>
                                          <p:spTgt spid="12"/>
                                        </p:tgtEl>
                                        <p:attrNameLst>
                                          <p:attrName>ppt_x</p:attrName>
                                        </p:attrNameLst>
                                      </p:cBhvr>
                                      <p:tavLst>
                                        <p:tav tm="0">
                                          <p:val>
                                            <p:strVal val="#ppt_x"/>
                                          </p:val>
                                        </p:tav>
                                        <p:tav tm="100000">
                                          <p:val>
                                            <p:strVal val="#ppt_x"/>
                                          </p:val>
                                        </p:tav>
                                      </p:tavLst>
                                    </p:anim>
                                    <p:anim calcmode="lin" valueType="num">
                                      <p:cBhvr>
                                        <p:cTn id="20"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anim calcmode="lin" valueType="num">
                                      <p:cBhvr>
                                        <p:cTn id="25" dur="500" fill="hold"/>
                                        <p:tgtEl>
                                          <p:spTgt spid="17"/>
                                        </p:tgtEl>
                                        <p:attrNameLst>
                                          <p:attrName>ppt_w</p:attrName>
                                        </p:attrNameLst>
                                      </p:cBhvr>
                                      <p:tavLst>
                                        <p:tav tm="0">
                                          <p:val>
                                            <p:fltVal val="0"/>
                                          </p:val>
                                        </p:tav>
                                        <p:tav tm="100000">
                                          <p:val>
                                            <p:strVal val="#ppt_w"/>
                                          </p:val>
                                        </p:tav>
                                      </p:tavLst>
                                    </p:anim>
                                    <p:anim calcmode="lin" valueType="num">
                                      <p:cBhvr>
                                        <p:cTn id="26" dur="500" fill="hold"/>
                                        <p:tgtEl>
                                          <p:spTgt spid="17"/>
                                        </p:tgtEl>
                                        <p:attrNameLst>
                                          <p:attrName>ppt_h</p:attrName>
                                        </p:attrNameLst>
                                      </p:cBhvr>
                                      <p:tavLst>
                                        <p:tav tm="0">
                                          <p:val>
                                            <p:fltVal val="0"/>
                                          </p:val>
                                        </p:tav>
                                        <p:tav tm="100000">
                                          <p:val>
                                            <p:strVal val="#ppt_h"/>
                                          </p:val>
                                        </p:tav>
                                      </p:tavLst>
                                    </p:anim>
                                    <p:animEffect transition="in" filter="fade">
                                      <p:cBhvr>
                                        <p:cTn id="2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P spid="17"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7A1E4E"/>
        </a:solidFill>
        <a:effectLst/>
      </p:bgPr>
    </p:bg>
    <p:spTree>
      <p:nvGrpSpPr>
        <p:cNvPr id="1" name=""/>
        <p:cNvGrpSpPr/>
        <p:nvPr/>
      </p:nvGrpSpPr>
      <p:grpSpPr>
        <a:xfrm>
          <a:off x="0" y="0"/>
          <a:ext cx="0" cy="0"/>
          <a:chOff x="0" y="0"/>
          <a:chExt cx="0" cy="0"/>
        </a:xfrm>
      </p:grpSpPr>
      <p:sp>
        <p:nvSpPr>
          <p:cNvPr id="2" name="Shape 0"/>
          <p:cNvSpPr/>
          <p:nvPr/>
        </p:nvSpPr>
        <p:spPr>
          <a:xfrm>
            <a:off x="10332720" y="-1280160"/>
            <a:ext cx="3474720" cy="3474720"/>
          </a:xfrm>
          <a:prstGeom prst="ellipse">
            <a:avLst/>
          </a:prstGeom>
          <a:solidFill>
            <a:srgbClr val="9C3468">
              <a:alpha val="75000"/>
            </a:srgbClr>
          </a:solidFill>
          <a:ln/>
        </p:spPr>
      </p:sp>
      <p:sp>
        <p:nvSpPr>
          <p:cNvPr id="3" name="Shape 1"/>
          <p:cNvSpPr/>
          <p:nvPr/>
        </p:nvSpPr>
        <p:spPr>
          <a:xfrm>
            <a:off x="-1188720" y="5120640"/>
            <a:ext cx="2743200" cy="2743200"/>
          </a:xfrm>
          <a:prstGeom prst="ellipse">
            <a:avLst/>
          </a:prstGeom>
          <a:solidFill>
            <a:srgbClr val="E89B3C">
              <a:alpha val="80000"/>
            </a:srgbClr>
          </a:solidFill>
          <a:ln/>
        </p:spPr>
      </p:sp>
      <p:sp>
        <p:nvSpPr>
          <p:cNvPr id="4" name="Shape 2"/>
          <p:cNvSpPr/>
          <p:nvPr/>
        </p:nvSpPr>
        <p:spPr>
          <a:xfrm>
            <a:off x="0" y="6446520"/>
            <a:ext cx="12188952" cy="411480"/>
          </a:xfrm>
          <a:prstGeom prst="rect">
            <a:avLst/>
          </a:prstGeom>
          <a:solidFill>
            <a:srgbClr val="E89B3C"/>
          </a:solidFill>
          <a:ln/>
        </p:spPr>
      </p:sp>
      <p:sp>
        <p:nvSpPr>
          <p:cNvPr id="5" name="Text 3"/>
          <p:cNvSpPr/>
          <p:nvPr/>
        </p:nvSpPr>
        <p:spPr>
          <a:xfrm>
            <a:off x="548640" y="365760"/>
            <a:ext cx="9601200" cy="822960"/>
          </a:xfrm>
          <a:prstGeom prst="rect">
            <a:avLst/>
          </a:prstGeom>
          <a:noFill/>
          <a:ln/>
        </p:spPr>
        <p:txBody>
          <a:bodyPr wrap="square" lIns="0" tIns="0" rIns="0" bIns="0" rtlCol="0" anchor="ctr"/>
          <a:lstStyle/>
          <a:p>
            <a:r>
              <a:rPr lang="en-US" sz="6000" b="1" dirty="0">
                <a:solidFill>
                  <a:srgbClr val="F2C230"/>
                </a:solidFill>
                <a:latin typeface="SutonnyMJ" pitchFamily="2" charset="0"/>
                <a:ea typeface="Lohit Bengali" pitchFamily="34" charset="-122"/>
                <a:cs typeface="SutonnyMJ" pitchFamily="2" charset="0"/>
              </a:rPr>
              <a:t>শিখন ফল</a:t>
            </a:r>
            <a:endParaRPr lang="en-US" sz="6000" dirty="0">
              <a:solidFill>
                <a:prstClr val="black"/>
              </a:solidFill>
              <a:latin typeface="SutonnyMJ" pitchFamily="2" charset="0"/>
              <a:cs typeface="SutonnyMJ" pitchFamily="2" charset="0"/>
            </a:endParaRPr>
          </a:p>
        </p:txBody>
      </p:sp>
      <p:sp>
        <p:nvSpPr>
          <p:cNvPr id="6" name="Text 4"/>
          <p:cNvSpPr/>
          <p:nvPr/>
        </p:nvSpPr>
        <p:spPr>
          <a:xfrm>
            <a:off x="548640" y="1097280"/>
            <a:ext cx="10515600" cy="457200"/>
          </a:xfrm>
          <a:prstGeom prst="rect">
            <a:avLst/>
          </a:prstGeom>
          <a:noFill/>
          <a:ln/>
        </p:spPr>
        <p:txBody>
          <a:bodyPr wrap="square" lIns="0" tIns="0" rIns="0" bIns="0" rtlCol="0" anchor="ctr"/>
          <a:lstStyle/>
          <a:p>
            <a:r>
              <a:rPr lang="en-US" sz="3200" dirty="0">
                <a:solidFill>
                  <a:srgbClr val="FDF6ED"/>
                </a:solidFill>
                <a:latin typeface="SutonnyMJ" pitchFamily="2" charset="0"/>
                <a:ea typeface="Lohit Bengali" pitchFamily="34" charset="-122"/>
                <a:cs typeface="SutonnyMJ" pitchFamily="2" charset="0"/>
              </a:rPr>
              <a:t>নবম শ্রেণি ❖ আখলাক, অধ্যায়-৪ ❖ পাঠ-১৭ ❖ প্রতারণা</a:t>
            </a:r>
            <a:endParaRPr lang="en-US" sz="3200" dirty="0">
              <a:solidFill>
                <a:prstClr val="black"/>
              </a:solidFill>
              <a:latin typeface="SutonnyMJ" pitchFamily="2" charset="0"/>
              <a:cs typeface="SutonnyMJ" pitchFamily="2" charset="0"/>
            </a:endParaRPr>
          </a:p>
        </p:txBody>
      </p:sp>
      <p:sp>
        <p:nvSpPr>
          <p:cNvPr id="7" name="Shape 5"/>
          <p:cNvSpPr/>
          <p:nvPr/>
        </p:nvSpPr>
        <p:spPr>
          <a:xfrm>
            <a:off x="548640" y="1783080"/>
            <a:ext cx="11064240" cy="4069080"/>
          </a:xfrm>
          <a:prstGeom prst="roundRect">
            <a:avLst>
              <a:gd name="adj" fmla="val 2697"/>
            </a:avLst>
          </a:prstGeom>
          <a:solidFill>
            <a:srgbClr val="5E1740"/>
          </a:solidFill>
          <a:ln w="12700">
            <a:solidFill>
              <a:srgbClr val="F2C230"/>
            </a:solidFill>
            <a:prstDash val="solid"/>
          </a:ln>
          <a:effectLst>
            <a:outerShdw blurRad="76200" dist="38100" dir="5400000" algn="bl" rotWithShape="0">
              <a:srgbClr val="000000">
                <a:alpha val="35000"/>
              </a:srgbClr>
            </a:outerShdw>
          </a:effectLst>
        </p:spPr>
      </p:sp>
      <p:sp>
        <p:nvSpPr>
          <p:cNvPr id="8" name="Shape 6"/>
          <p:cNvSpPr/>
          <p:nvPr/>
        </p:nvSpPr>
        <p:spPr>
          <a:xfrm>
            <a:off x="868680" y="1915668"/>
            <a:ext cx="457200" cy="457200"/>
          </a:xfrm>
          <a:prstGeom prst="ellipse">
            <a:avLst/>
          </a:prstGeom>
          <a:solidFill>
            <a:srgbClr val="F2C230"/>
          </a:solidFill>
          <a:ln/>
        </p:spPr>
      </p:sp>
      <p:sp>
        <p:nvSpPr>
          <p:cNvPr id="9" name="Text 7"/>
          <p:cNvSpPr/>
          <p:nvPr/>
        </p:nvSpPr>
        <p:spPr>
          <a:xfrm>
            <a:off x="868680" y="1915668"/>
            <a:ext cx="457200" cy="457200"/>
          </a:xfrm>
          <a:prstGeom prst="rect">
            <a:avLst/>
          </a:prstGeom>
          <a:noFill/>
          <a:ln/>
        </p:spPr>
        <p:txBody>
          <a:bodyPr wrap="square" lIns="0" tIns="0" rIns="0" bIns="0" rtlCol="0" anchor="ctr"/>
          <a:lstStyle/>
          <a:p>
            <a:pPr algn="ctr"/>
            <a:r>
              <a:rPr lang="en-US" sz="3600" b="1" dirty="0">
                <a:solidFill>
                  <a:srgbClr val="3A0E28"/>
                </a:solidFill>
                <a:latin typeface="SutonnyMJ" pitchFamily="2" charset="0"/>
                <a:ea typeface="Lohit Bengali" pitchFamily="34" charset="-122"/>
                <a:cs typeface="SutonnyMJ" pitchFamily="2" charset="0"/>
              </a:rPr>
              <a:t>1</a:t>
            </a:r>
            <a:endParaRPr lang="en-US" sz="3600" dirty="0">
              <a:solidFill>
                <a:prstClr val="black"/>
              </a:solidFill>
              <a:latin typeface="SutonnyMJ" pitchFamily="2" charset="0"/>
              <a:cs typeface="SutonnyMJ" pitchFamily="2" charset="0"/>
            </a:endParaRPr>
          </a:p>
        </p:txBody>
      </p:sp>
      <p:sp>
        <p:nvSpPr>
          <p:cNvPr id="10" name="Text 8"/>
          <p:cNvSpPr/>
          <p:nvPr/>
        </p:nvSpPr>
        <p:spPr>
          <a:xfrm>
            <a:off x="1508760" y="1842516"/>
            <a:ext cx="9875520" cy="640080"/>
          </a:xfrm>
          <a:prstGeom prst="rect">
            <a:avLst/>
          </a:prstGeom>
          <a:noFill/>
          <a:ln/>
        </p:spPr>
        <p:txBody>
          <a:bodyPr wrap="square" lIns="0" tIns="0" rIns="0" bIns="0" rtlCol="0" anchor="ctr"/>
          <a:lstStyle/>
          <a:p>
            <a:r>
              <a:rPr lang="en-US" sz="3200" dirty="0">
                <a:solidFill>
                  <a:srgbClr val="FDF6ED"/>
                </a:solidFill>
                <a:latin typeface="SutonnyMJ" pitchFamily="2" charset="0"/>
                <a:ea typeface="Lohit Bengali" pitchFamily="34" charset="-122"/>
                <a:cs typeface="SutonnyMJ" pitchFamily="2" charset="0"/>
              </a:rPr>
              <a:t>প্রতারণা শব্দের অর্থ ও ধারণা ব্যাখ্যা করতে পারবে।</a:t>
            </a:r>
            <a:endParaRPr lang="en-US" sz="3200" dirty="0">
              <a:solidFill>
                <a:prstClr val="black"/>
              </a:solidFill>
              <a:latin typeface="SutonnyMJ" pitchFamily="2" charset="0"/>
              <a:cs typeface="SutonnyMJ" pitchFamily="2" charset="0"/>
            </a:endParaRPr>
          </a:p>
        </p:txBody>
      </p:sp>
      <p:sp>
        <p:nvSpPr>
          <p:cNvPr id="11" name="Shape 9"/>
          <p:cNvSpPr/>
          <p:nvPr/>
        </p:nvSpPr>
        <p:spPr>
          <a:xfrm>
            <a:off x="868680" y="2729484"/>
            <a:ext cx="457200" cy="457200"/>
          </a:xfrm>
          <a:prstGeom prst="ellipse">
            <a:avLst/>
          </a:prstGeom>
          <a:solidFill>
            <a:srgbClr val="F2C230"/>
          </a:solidFill>
          <a:ln/>
        </p:spPr>
      </p:sp>
      <p:sp>
        <p:nvSpPr>
          <p:cNvPr id="12" name="Text 10"/>
          <p:cNvSpPr/>
          <p:nvPr/>
        </p:nvSpPr>
        <p:spPr>
          <a:xfrm>
            <a:off x="868680" y="2729484"/>
            <a:ext cx="457200" cy="457200"/>
          </a:xfrm>
          <a:prstGeom prst="rect">
            <a:avLst/>
          </a:prstGeom>
          <a:noFill/>
          <a:ln/>
        </p:spPr>
        <p:txBody>
          <a:bodyPr wrap="square" lIns="0" tIns="0" rIns="0" bIns="0" rtlCol="0" anchor="ctr"/>
          <a:lstStyle/>
          <a:p>
            <a:pPr algn="ctr"/>
            <a:r>
              <a:rPr lang="en-US" sz="3600" b="1" dirty="0">
                <a:solidFill>
                  <a:srgbClr val="3A0E28"/>
                </a:solidFill>
                <a:latin typeface="SutonnyMJ" pitchFamily="2" charset="0"/>
                <a:ea typeface="Lohit Bengali" pitchFamily="34" charset="-122"/>
                <a:cs typeface="SutonnyMJ" pitchFamily="2" charset="0"/>
              </a:rPr>
              <a:t>2</a:t>
            </a:r>
            <a:endParaRPr lang="en-US" sz="3600" dirty="0">
              <a:solidFill>
                <a:prstClr val="black"/>
              </a:solidFill>
              <a:latin typeface="SutonnyMJ" pitchFamily="2" charset="0"/>
              <a:cs typeface="SutonnyMJ" pitchFamily="2" charset="0"/>
            </a:endParaRPr>
          </a:p>
        </p:txBody>
      </p:sp>
      <p:sp>
        <p:nvSpPr>
          <p:cNvPr id="13" name="Text 11"/>
          <p:cNvSpPr/>
          <p:nvPr/>
        </p:nvSpPr>
        <p:spPr>
          <a:xfrm>
            <a:off x="1508760" y="2656332"/>
            <a:ext cx="9875520" cy="640080"/>
          </a:xfrm>
          <a:prstGeom prst="rect">
            <a:avLst/>
          </a:prstGeom>
          <a:noFill/>
          <a:ln/>
        </p:spPr>
        <p:txBody>
          <a:bodyPr wrap="square" lIns="0" tIns="0" rIns="0" bIns="0" rtlCol="0" anchor="ctr"/>
          <a:lstStyle/>
          <a:p>
            <a:r>
              <a:rPr lang="en-US" sz="3200" dirty="0">
                <a:solidFill>
                  <a:srgbClr val="FDF6ED"/>
                </a:solidFill>
                <a:latin typeface="SutonnyMJ" pitchFamily="2" charset="0"/>
                <a:ea typeface="Lohit Bengali" pitchFamily="34" charset="-122"/>
                <a:cs typeface="SutonnyMJ" pitchFamily="2" charset="0"/>
              </a:rPr>
              <a:t>প্রতারণার কারণসমূহ চিহ্নিত করতে পারবে।</a:t>
            </a:r>
            <a:endParaRPr lang="en-US" sz="3200" dirty="0">
              <a:solidFill>
                <a:prstClr val="black"/>
              </a:solidFill>
              <a:latin typeface="SutonnyMJ" pitchFamily="2" charset="0"/>
              <a:cs typeface="SutonnyMJ" pitchFamily="2" charset="0"/>
            </a:endParaRPr>
          </a:p>
        </p:txBody>
      </p:sp>
      <p:sp>
        <p:nvSpPr>
          <p:cNvPr id="14" name="Shape 12"/>
          <p:cNvSpPr/>
          <p:nvPr/>
        </p:nvSpPr>
        <p:spPr>
          <a:xfrm>
            <a:off x="868680" y="3543300"/>
            <a:ext cx="457200" cy="457200"/>
          </a:xfrm>
          <a:prstGeom prst="ellipse">
            <a:avLst/>
          </a:prstGeom>
          <a:solidFill>
            <a:srgbClr val="F2C230"/>
          </a:solidFill>
          <a:ln/>
        </p:spPr>
      </p:sp>
      <p:sp>
        <p:nvSpPr>
          <p:cNvPr id="15" name="Text 13"/>
          <p:cNvSpPr/>
          <p:nvPr/>
        </p:nvSpPr>
        <p:spPr>
          <a:xfrm>
            <a:off x="868680" y="3543300"/>
            <a:ext cx="457200" cy="457200"/>
          </a:xfrm>
          <a:prstGeom prst="rect">
            <a:avLst/>
          </a:prstGeom>
          <a:noFill/>
          <a:ln/>
        </p:spPr>
        <p:txBody>
          <a:bodyPr wrap="square" lIns="0" tIns="0" rIns="0" bIns="0" rtlCol="0" anchor="ctr"/>
          <a:lstStyle/>
          <a:p>
            <a:pPr algn="ctr"/>
            <a:r>
              <a:rPr lang="en-US" sz="3600" b="1" dirty="0">
                <a:solidFill>
                  <a:srgbClr val="3A0E28"/>
                </a:solidFill>
                <a:latin typeface="SutonnyMJ" pitchFamily="2" charset="0"/>
                <a:ea typeface="Lohit Bengali" pitchFamily="34" charset="-122"/>
                <a:cs typeface="SutonnyMJ" pitchFamily="2" charset="0"/>
              </a:rPr>
              <a:t>3</a:t>
            </a:r>
            <a:endParaRPr lang="en-US" sz="3600" dirty="0">
              <a:solidFill>
                <a:prstClr val="black"/>
              </a:solidFill>
              <a:latin typeface="SutonnyMJ" pitchFamily="2" charset="0"/>
              <a:cs typeface="SutonnyMJ" pitchFamily="2" charset="0"/>
            </a:endParaRPr>
          </a:p>
        </p:txBody>
      </p:sp>
      <p:sp>
        <p:nvSpPr>
          <p:cNvPr id="16" name="Text 14"/>
          <p:cNvSpPr/>
          <p:nvPr/>
        </p:nvSpPr>
        <p:spPr>
          <a:xfrm>
            <a:off x="1508760" y="3470148"/>
            <a:ext cx="9875520" cy="640080"/>
          </a:xfrm>
          <a:prstGeom prst="rect">
            <a:avLst/>
          </a:prstGeom>
          <a:noFill/>
          <a:ln/>
        </p:spPr>
        <p:txBody>
          <a:bodyPr wrap="square" lIns="0" tIns="0" rIns="0" bIns="0" rtlCol="0" anchor="ctr"/>
          <a:lstStyle/>
          <a:p>
            <a:r>
              <a:rPr lang="en-US" sz="3200" dirty="0">
                <a:solidFill>
                  <a:srgbClr val="FDF6ED"/>
                </a:solidFill>
                <a:latin typeface="SutonnyMJ" pitchFamily="2" charset="0"/>
                <a:ea typeface="Lohit Bengali" pitchFamily="34" charset="-122"/>
                <a:cs typeface="SutonnyMJ" pitchFamily="2" charset="0"/>
              </a:rPr>
              <a:t>প্রতারণার ফলে ব্যক্তি ও সমাজজীবনে সৃষ্ট কুফল বর্ণনা করতে পারবে।</a:t>
            </a:r>
            <a:endParaRPr lang="en-US" sz="3200" dirty="0">
              <a:solidFill>
                <a:prstClr val="black"/>
              </a:solidFill>
              <a:latin typeface="SutonnyMJ" pitchFamily="2" charset="0"/>
              <a:cs typeface="SutonnyMJ" pitchFamily="2" charset="0"/>
            </a:endParaRPr>
          </a:p>
        </p:txBody>
      </p:sp>
      <p:sp>
        <p:nvSpPr>
          <p:cNvPr id="17" name="Shape 15"/>
          <p:cNvSpPr/>
          <p:nvPr/>
        </p:nvSpPr>
        <p:spPr>
          <a:xfrm>
            <a:off x="868680" y="4357116"/>
            <a:ext cx="457200" cy="457200"/>
          </a:xfrm>
          <a:prstGeom prst="ellipse">
            <a:avLst/>
          </a:prstGeom>
          <a:solidFill>
            <a:srgbClr val="F2C230"/>
          </a:solidFill>
          <a:ln/>
        </p:spPr>
      </p:sp>
      <p:sp>
        <p:nvSpPr>
          <p:cNvPr id="18" name="Text 16"/>
          <p:cNvSpPr/>
          <p:nvPr/>
        </p:nvSpPr>
        <p:spPr>
          <a:xfrm>
            <a:off x="868680" y="4357116"/>
            <a:ext cx="457200" cy="457200"/>
          </a:xfrm>
          <a:prstGeom prst="rect">
            <a:avLst/>
          </a:prstGeom>
          <a:noFill/>
          <a:ln/>
        </p:spPr>
        <p:txBody>
          <a:bodyPr wrap="square" lIns="0" tIns="0" rIns="0" bIns="0" rtlCol="0" anchor="ctr"/>
          <a:lstStyle/>
          <a:p>
            <a:pPr algn="ctr"/>
            <a:r>
              <a:rPr lang="en-US" sz="3600" b="1" dirty="0">
                <a:solidFill>
                  <a:srgbClr val="3A0E28"/>
                </a:solidFill>
                <a:latin typeface="SutonnyMJ" pitchFamily="2" charset="0"/>
                <a:ea typeface="Lohit Bengali" pitchFamily="34" charset="-122"/>
                <a:cs typeface="SutonnyMJ" pitchFamily="2" charset="0"/>
              </a:rPr>
              <a:t>4</a:t>
            </a:r>
            <a:endParaRPr lang="en-US" sz="3600" dirty="0">
              <a:solidFill>
                <a:prstClr val="black"/>
              </a:solidFill>
              <a:latin typeface="SutonnyMJ" pitchFamily="2" charset="0"/>
              <a:cs typeface="SutonnyMJ" pitchFamily="2" charset="0"/>
            </a:endParaRPr>
          </a:p>
        </p:txBody>
      </p:sp>
      <p:sp>
        <p:nvSpPr>
          <p:cNvPr id="19" name="Text 17"/>
          <p:cNvSpPr/>
          <p:nvPr/>
        </p:nvSpPr>
        <p:spPr>
          <a:xfrm>
            <a:off x="1508760" y="4283964"/>
            <a:ext cx="9875520" cy="640080"/>
          </a:xfrm>
          <a:prstGeom prst="rect">
            <a:avLst/>
          </a:prstGeom>
          <a:noFill/>
          <a:ln/>
        </p:spPr>
        <p:txBody>
          <a:bodyPr wrap="square" lIns="0" tIns="0" rIns="0" bIns="0" rtlCol="0" anchor="ctr"/>
          <a:lstStyle/>
          <a:p>
            <a:r>
              <a:rPr lang="en-US" sz="3200" dirty="0">
                <a:solidFill>
                  <a:srgbClr val="FDF6ED"/>
                </a:solidFill>
                <a:latin typeface="SutonnyMJ" pitchFamily="2" charset="0"/>
                <a:ea typeface="Lohit Bengali" pitchFamily="34" charset="-122"/>
                <a:cs typeface="SutonnyMJ" pitchFamily="2" charset="0"/>
              </a:rPr>
              <a:t>ইসলামের দৃষ্টিতে প্রতারণা সম্পর্কিত বিধান ব্যাখ্যা করতে পারবে।</a:t>
            </a:r>
            <a:endParaRPr lang="en-US" sz="3200" dirty="0">
              <a:solidFill>
                <a:prstClr val="black"/>
              </a:solidFill>
              <a:latin typeface="SutonnyMJ" pitchFamily="2" charset="0"/>
              <a:cs typeface="SutonnyMJ" pitchFamily="2" charset="0"/>
            </a:endParaRPr>
          </a:p>
        </p:txBody>
      </p:sp>
      <p:sp>
        <p:nvSpPr>
          <p:cNvPr id="20" name="Shape 18"/>
          <p:cNvSpPr/>
          <p:nvPr/>
        </p:nvSpPr>
        <p:spPr>
          <a:xfrm>
            <a:off x="868680" y="5170932"/>
            <a:ext cx="457200" cy="457200"/>
          </a:xfrm>
          <a:prstGeom prst="ellipse">
            <a:avLst/>
          </a:prstGeom>
          <a:solidFill>
            <a:srgbClr val="F2C230"/>
          </a:solidFill>
          <a:ln/>
        </p:spPr>
      </p:sp>
      <p:sp>
        <p:nvSpPr>
          <p:cNvPr id="21" name="Text 19"/>
          <p:cNvSpPr/>
          <p:nvPr/>
        </p:nvSpPr>
        <p:spPr>
          <a:xfrm>
            <a:off x="868680" y="5170932"/>
            <a:ext cx="457200" cy="457200"/>
          </a:xfrm>
          <a:prstGeom prst="rect">
            <a:avLst/>
          </a:prstGeom>
          <a:noFill/>
          <a:ln/>
        </p:spPr>
        <p:txBody>
          <a:bodyPr wrap="square" lIns="0" tIns="0" rIns="0" bIns="0" rtlCol="0" anchor="ctr"/>
          <a:lstStyle/>
          <a:p>
            <a:pPr algn="ctr"/>
            <a:r>
              <a:rPr lang="en-US" sz="3600" b="1" dirty="0">
                <a:solidFill>
                  <a:srgbClr val="3A0E28"/>
                </a:solidFill>
                <a:latin typeface="SutonnyMJ" pitchFamily="2" charset="0"/>
                <a:ea typeface="Lohit Bengali" pitchFamily="34" charset="-122"/>
                <a:cs typeface="SutonnyMJ" pitchFamily="2" charset="0"/>
              </a:rPr>
              <a:t>5</a:t>
            </a:r>
            <a:endParaRPr lang="en-US" sz="3600" dirty="0">
              <a:solidFill>
                <a:prstClr val="black"/>
              </a:solidFill>
              <a:latin typeface="SutonnyMJ" pitchFamily="2" charset="0"/>
              <a:cs typeface="SutonnyMJ" pitchFamily="2" charset="0"/>
            </a:endParaRPr>
          </a:p>
        </p:txBody>
      </p:sp>
      <p:sp>
        <p:nvSpPr>
          <p:cNvPr id="22" name="Text 20"/>
          <p:cNvSpPr/>
          <p:nvPr/>
        </p:nvSpPr>
        <p:spPr>
          <a:xfrm>
            <a:off x="1508760" y="5097780"/>
            <a:ext cx="9875520" cy="640080"/>
          </a:xfrm>
          <a:prstGeom prst="rect">
            <a:avLst/>
          </a:prstGeom>
          <a:noFill/>
          <a:ln/>
        </p:spPr>
        <p:txBody>
          <a:bodyPr wrap="square" lIns="0" tIns="0" rIns="0" bIns="0" rtlCol="0" anchor="ctr"/>
          <a:lstStyle/>
          <a:p>
            <a:r>
              <a:rPr lang="en-US" sz="3200" dirty="0">
                <a:solidFill>
                  <a:srgbClr val="FDF6ED"/>
                </a:solidFill>
                <a:latin typeface="SutonnyMJ" pitchFamily="2" charset="0"/>
                <a:ea typeface="Lohit Bengali" pitchFamily="34" charset="-122"/>
                <a:cs typeface="SutonnyMJ" pitchFamily="2" charset="0"/>
              </a:rPr>
              <a:t>প্রতারণা পরিহার করে সৎ ও বিশ্বস্ত জীবনযাপনে সচেতন হবে।</a:t>
            </a:r>
            <a:endParaRPr lang="en-US" sz="3200" dirty="0">
              <a:solidFill>
                <a:prstClr val="black"/>
              </a:solidFill>
              <a:latin typeface="SutonnyMJ" pitchFamily="2" charset="0"/>
              <a:cs typeface="SutonnyMJ" pitchFamily="2" charset="0"/>
            </a:endParaRPr>
          </a:p>
        </p:txBody>
      </p:sp>
      <p:sp>
        <p:nvSpPr>
          <p:cNvPr id="23" name="Text 21"/>
          <p:cNvSpPr/>
          <p:nvPr/>
        </p:nvSpPr>
        <p:spPr>
          <a:xfrm>
            <a:off x="365760" y="6519672"/>
            <a:ext cx="11430000" cy="274320"/>
          </a:xfrm>
          <a:prstGeom prst="rect">
            <a:avLst/>
          </a:prstGeom>
          <a:noFill/>
          <a:ln/>
        </p:spPr>
        <p:txBody>
          <a:bodyPr wrap="square" lIns="0" tIns="0" rIns="0" bIns="0" rtlCol="0" anchor="ctr"/>
          <a:lstStyle/>
          <a:p>
            <a:r>
              <a:rPr lang="en-US" sz="2000" dirty="0">
                <a:solidFill>
                  <a:srgbClr val="5E1740"/>
                </a:solidFill>
                <a:latin typeface="SutonnyMJ" pitchFamily="2" charset="0"/>
                <a:ea typeface="Lohit Bengali" pitchFamily="34" charset="-122"/>
                <a:cs typeface="SutonnyMJ" pitchFamily="2" charset="0"/>
              </a:rPr>
              <a:t>মোঃ আলাউদ্দিন, সহকারী শিক্ষক, শিয়ালীডাঙ্গা বহুমুখী মাধ্যমিক বিদ্যালয়, বটিয়াঘাটা, খুলনা।</a:t>
            </a:r>
            <a:endParaRPr lang="en-US" sz="2000" dirty="0">
              <a:solidFill>
                <a:prstClr val="black"/>
              </a:solidFill>
              <a:latin typeface="SutonnyMJ" pitchFamily="2" charset="0"/>
              <a:cs typeface="SutonnyMJ" pitchFamily="2" charset="0"/>
            </a:endParaRPr>
          </a:p>
        </p:txBody>
      </p:sp>
    </p:spTree>
    <p:extLst>
      <p:ext uri="{BB962C8B-B14F-4D97-AF65-F5344CB8AC3E}">
        <p14:creationId xmlns:p14="http://schemas.microsoft.com/office/powerpoint/2010/main" val="24907087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advClick="0" advTm="3000">
        <p15:prstTrans prst="airplane"/>
      </p:transition>
    </mc:Choice>
    <mc:Fallback>
      <p:transition spd="slow" advClick="0" advTm="3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randombar(horizont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randombar(horizontal)">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19">
                                            <p:txEl>
                                              <p:pRg st="0" end="0"/>
                                            </p:txEl>
                                          </p:spTgt>
                                        </p:tgtEl>
                                        <p:attrNameLst>
                                          <p:attrName>style.visibility</p:attrName>
                                        </p:attrNameLst>
                                      </p:cBhvr>
                                      <p:to>
                                        <p:strVal val="visible"/>
                                      </p:to>
                                    </p:set>
                                    <p:animEffect transition="in" filter="randombar(horizontal)">
                                      <p:cBhvr>
                                        <p:cTn id="22" dur="500"/>
                                        <p:tgtEl>
                                          <p:spTgt spid="19">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22">
                                            <p:txEl>
                                              <p:pRg st="0" end="0"/>
                                            </p:txEl>
                                          </p:spTgt>
                                        </p:tgtEl>
                                        <p:attrNameLst>
                                          <p:attrName>style.visibility</p:attrName>
                                        </p:attrNameLst>
                                      </p:cBhvr>
                                      <p:to>
                                        <p:strVal val="visible"/>
                                      </p:to>
                                    </p:set>
                                    <p:animEffect transition="in" filter="randombar(horizontal)">
                                      <p:cBhvr>
                                        <p:cTn id="27" dur="500"/>
                                        <p:tgtEl>
                                          <p:spTgt spid="2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3" grpId="0" animBg="1"/>
      <p:bldP spid="1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name="Slide 2">
    <p:bg>
      <p:bgPr>
        <a:solidFill>
          <a:srgbClr val="FAF6F8"/>
        </a:solidFill>
        <a:effectLst/>
      </p:bgPr>
    </p:bg>
    <p:spTree>
      <p:nvGrpSpPr>
        <p:cNvPr id="1" name=""/>
        <p:cNvGrpSpPr/>
        <p:nvPr/>
      </p:nvGrpSpPr>
      <p:grpSpPr>
        <a:xfrm>
          <a:off x="0" y="0"/>
          <a:ext cx="0" cy="0"/>
          <a:chOff x="0" y="0"/>
          <a:chExt cx="0" cy="0"/>
        </a:xfrm>
      </p:grpSpPr>
      <p:sp>
        <p:nvSpPr>
          <p:cNvPr id="13" name="TextBox 12"/>
          <p:cNvSpPr txBox="1"/>
          <p:nvPr/>
        </p:nvSpPr>
        <p:spPr>
          <a:xfrm>
            <a:off x="0" y="0"/>
            <a:ext cx="12192000" cy="6400800"/>
          </a:xfrm>
          <a:prstGeom prst="rect">
            <a:avLst/>
          </a:prstGeom>
          <a:solidFill>
            <a:schemeClr val="tx2">
              <a:lumMod val="60000"/>
              <a:lumOff val="40000"/>
            </a:schemeClr>
          </a:solidFill>
        </p:spPr>
        <p:txBody>
          <a:bodyPr wrap="square" rtlCol="0">
            <a:spAutoFit/>
          </a:bodyPr>
          <a:lstStyle/>
          <a:p>
            <a:endParaRPr lang="en-US"/>
          </a:p>
        </p:txBody>
      </p:sp>
      <p:sp>
        <p:nvSpPr>
          <p:cNvPr id="2" name="Shape 0"/>
          <p:cNvSpPr/>
          <p:nvPr/>
        </p:nvSpPr>
        <p:spPr>
          <a:xfrm>
            <a:off x="548640" y="502920"/>
            <a:ext cx="868680" cy="868680"/>
          </a:xfrm>
          <a:prstGeom prst="ellipse">
            <a:avLst/>
          </a:prstGeom>
          <a:solidFill>
            <a:srgbClr val="5C1A33"/>
          </a:solidFill>
          <a:ln/>
        </p:spPr>
      </p:sp>
      <p:pic>
        <p:nvPicPr>
          <p:cNvPr id="3" name="Image 0" descr="/home/claude/protarona/icon_mask_FFFFFF.png"/>
          <p:cNvPicPr>
            <a:picLocks noChangeAspect="1"/>
          </p:cNvPicPr>
          <p:nvPr/>
        </p:nvPicPr>
        <p:blipFill>
          <a:blip r:embed="rId3"/>
          <a:stretch>
            <a:fillRect/>
          </a:stretch>
        </p:blipFill>
        <p:spPr>
          <a:xfrm>
            <a:off x="744093" y="698373"/>
            <a:ext cx="477774" cy="477774"/>
          </a:xfrm>
          <a:prstGeom prst="rect">
            <a:avLst/>
          </a:prstGeom>
        </p:spPr>
      </p:pic>
      <p:sp>
        <p:nvSpPr>
          <p:cNvPr id="4" name="Text 1"/>
          <p:cNvSpPr/>
          <p:nvPr/>
        </p:nvSpPr>
        <p:spPr>
          <a:xfrm>
            <a:off x="1600200" y="502920"/>
            <a:ext cx="7772400" cy="868680"/>
          </a:xfrm>
          <a:prstGeom prst="rect">
            <a:avLst/>
          </a:prstGeom>
          <a:noFill/>
          <a:ln/>
        </p:spPr>
        <p:txBody>
          <a:bodyPr wrap="square" lIns="0" tIns="0" rIns="0" bIns="0" rtlCol="0" anchor="ctr"/>
          <a:lstStyle/>
          <a:p>
            <a:pPr marL="0" indent="0">
              <a:buNone/>
            </a:pPr>
            <a:r>
              <a:rPr lang="en-US" sz="4400" b="1" dirty="0">
                <a:solidFill>
                  <a:srgbClr val="271620"/>
                </a:solidFill>
                <a:latin typeface="SutonnyMJ" pitchFamily="2" charset="0"/>
                <a:ea typeface="Vrinda" pitchFamily="34" charset="-122"/>
                <a:cs typeface="SutonnyMJ" pitchFamily="2" charset="0"/>
              </a:rPr>
              <a:t>প্রতারণা কী?</a:t>
            </a:r>
            <a:endParaRPr lang="en-US" sz="4400" dirty="0">
              <a:latin typeface="SutonnyMJ" pitchFamily="2" charset="0"/>
              <a:cs typeface="SutonnyMJ" pitchFamily="2" charset="0"/>
            </a:endParaRPr>
          </a:p>
        </p:txBody>
      </p:sp>
      <p:sp>
        <p:nvSpPr>
          <p:cNvPr id="5" name="Text 2"/>
          <p:cNvSpPr/>
          <p:nvPr/>
        </p:nvSpPr>
        <p:spPr>
          <a:xfrm>
            <a:off x="640080" y="1691640"/>
            <a:ext cx="6492240" cy="4480560"/>
          </a:xfrm>
          <a:prstGeom prst="rect">
            <a:avLst/>
          </a:prstGeom>
          <a:noFill/>
          <a:ln/>
        </p:spPr>
        <p:txBody>
          <a:bodyPr wrap="square" lIns="0" tIns="0" rIns="0" bIns="0" rtlCol="0" anchor="t"/>
          <a:lstStyle/>
          <a:p>
            <a:pPr marL="0" indent="0" algn="l">
              <a:lnSpc>
                <a:spcPct val="125000"/>
              </a:lnSpc>
              <a:buNone/>
            </a:pPr>
            <a:r>
              <a:rPr lang="en-US" sz="2800" b="1" dirty="0">
                <a:solidFill>
                  <a:srgbClr val="5C1A33"/>
                </a:solidFill>
                <a:latin typeface="SutonnyMJ" pitchFamily="2" charset="0"/>
                <a:ea typeface="Vrinda" pitchFamily="34" charset="-122"/>
                <a:cs typeface="SutonnyMJ" pitchFamily="2" charset="0"/>
              </a:rPr>
              <a:t>প্রতারণা </a:t>
            </a:r>
            <a:r>
              <a:rPr lang="en-US" sz="2800" b="1">
                <a:solidFill>
                  <a:srgbClr val="5C1A33"/>
                </a:solidFill>
                <a:latin typeface="SutonnyMJ" pitchFamily="2" charset="0"/>
                <a:ea typeface="Vrinda" pitchFamily="34" charset="-122"/>
                <a:cs typeface="SutonnyMJ" pitchFamily="2" charset="0"/>
              </a:rPr>
              <a:t>অর্থ </a:t>
            </a:r>
            <a:r>
              <a:rPr lang="en-US" sz="2800" b="1" smtClean="0">
                <a:solidFill>
                  <a:srgbClr val="5C1A33"/>
                </a:solidFill>
                <a:latin typeface="SutonnyMJ" pitchFamily="2" charset="0"/>
                <a:ea typeface="Vrinda" pitchFamily="34" charset="-122"/>
                <a:cs typeface="SutonnyMJ" pitchFamily="2" charset="0"/>
              </a:rPr>
              <a:t>হলোঃ </a:t>
            </a:r>
          </a:p>
          <a:p>
            <a:pPr marL="0" indent="0" algn="l">
              <a:lnSpc>
                <a:spcPct val="125000"/>
              </a:lnSpc>
              <a:buNone/>
            </a:pPr>
            <a:r>
              <a:rPr lang="en-US" sz="2800" smtClean="0">
                <a:solidFill>
                  <a:srgbClr val="FFFF00"/>
                </a:solidFill>
                <a:latin typeface="SutonnyMJ" pitchFamily="2" charset="0"/>
                <a:ea typeface="Vrinda" pitchFamily="34" charset="-122"/>
                <a:cs typeface="SutonnyMJ" pitchFamily="2" charset="0"/>
              </a:rPr>
              <a:t>মিথ্যা</a:t>
            </a:r>
            <a:r>
              <a:rPr lang="en-US" sz="2800" dirty="0">
                <a:solidFill>
                  <a:srgbClr val="FFFF00"/>
                </a:solidFill>
                <a:latin typeface="SutonnyMJ" pitchFamily="2" charset="0"/>
                <a:ea typeface="Vrinda" pitchFamily="34" charset="-122"/>
                <a:cs typeface="SutonnyMJ" pitchFamily="2" charset="0"/>
              </a:rPr>
              <a:t>, ছলনা বা কৌশলের মাধ্যমে অন্যকে ধোঁকা দিয়ে নিজের স্বার্থ হাসিল করা।</a:t>
            </a:r>
            <a:endParaRPr lang="en-US" sz="2800" dirty="0">
              <a:solidFill>
                <a:srgbClr val="FFFF00"/>
              </a:solidFill>
              <a:latin typeface="SutonnyMJ" pitchFamily="2" charset="0"/>
              <a:cs typeface="SutonnyMJ" pitchFamily="2" charset="0"/>
            </a:endParaRPr>
          </a:p>
          <a:p>
            <a:pPr marL="0" indent="0" algn="l">
              <a:lnSpc>
                <a:spcPct val="125000"/>
              </a:lnSpc>
              <a:buNone/>
            </a:pPr>
            <a:r>
              <a:rPr lang="en-US" sz="2800" smtClean="0">
                <a:solidFill>
                  <a:srgbClr val="FFFF00"/>
                </a:solidFill>
                <a:latin typeface="SutonnyMJ" pitchFamily="2" charset="0"/>
                <a:ea typeface="Vrinda" pitchFamily="34" charset="-122"/>
                <a:cs typeface="SutonnyMJ" pitchFamily="2" charset="0"/>
              </a:rPr>
              <a:t>এটি </a:t>
            </a:r>
            <a:r>
              <a:rPr lang="en-US" sz="2800" dirty="0">
                <a:solidFill>
                  <a:srgbClr val="FFFF00"/>
                </a:solidFill>
                <a:latin typeface="SutonnyMJ" pitchFamily="2" charset="0"/>
                <a:ea typeface="Vrinda" pitchFamily="34" charset="-122"/>
                <a:cs typeface="SutonnyMJ" pitchFamily="2" charset="0"/>
              </a:rPr>
              <a:t>ব্যবসা-বাণিজ্য, কথাবার্তা, প্রতিশ্রুতি কিংবা যেকোনো কাজে ঘটতে পারে—যেখানে প্রকৃত সত্য গোপন রেখে ভুল ধারণা তৈরি করা হয়।</a:t>
            </a:r>
            <a:endParaRPr lang="en-US" sz="2800" dirty="0">
              <a:solidFill>
                <a:srgbClr val="FFFF00"/>
              </a:solidFill>
              <a:latin typeface="SutonnyMJ" pitchFamily="2" charset="0"/>
              <a:cs typeface="SutonnyMJ" pitchFamily="2" charset="0"/>
            </a:endParaRPr>
          </a:p>
          <a:p>
            <a:pPr marL="0" indent="0" algn="l">
              <a:lnSpc>
                <a:spcPct val="125000"/>
              </a:lnSpc>
              <a:buNone/>
            </a:pPr>
            <a:r>
              <a:rPr lang="en-US" sz="2800" smtClean="0">
                <a:solidFill>
                  <a:srgbClr val="FFFF00"/>
                </a:solidFill>
                <a:latin typeface="SutonnyMJ" pitchFamily="2" charset="0"/>
                <a:ea typeface="Vrinda" pitchFamily="34" charset="-122"/>
                <a:cs typeface="SutonnyMJ" pitchFamily="2" charset="0"/>
              </a:rPr>
              <a:t>ইসলামে </a:t>
            </a:r>
            <a:r>
              <a:rPr lang="en-US" sz="2800" dirty="0">
                <a:solidFill>
                  <a:srgbClr val="FFFF00"/>
                </a:solidFill>
                <a:latin typeface="SutonnyMJ" pitchFamily="2" charset="0"/>
                <a:ea typeface="Vrinda" pitchFamily="34" charset="-122"/>
                <a:cs typeface="SutonnyMJ" pitchFamily="2" charset="0"/>
              </a:rPr>
              <a:t>প্রতারণাকে একটি গুরুতর পাপ ও নিন্দনীয় চারিত্রিক দোষ হিসেবে গণ্য করা হয়েছে।</a:t>
            </a:r>
            <a:endParaRPr lang="en-US" sz="2800" dirty="0">
              <a:solidFill>
                <a:srgbClr val="FFFF00"/>
              </a:solidFill>
              <a:latin typeface="SutonnyMJ" pitchFamily="2" charset="0"/>
              <a:cs typeface="SutonnyMJ" pitchFamily="2" charset="0"/>
            </a:endParaRPr>
          </a:p>
        </p:txBody>
      </p:sp>
      <p:sp>
        <p:nvSpPr>
          <p:cNvPr id="6" name="Shape 3"/>
          <p:cNvSpPr/>
          <p:nvPr/>
        </p:nvSpPr>
        <p:spPr>
          <a:xfrm>
            <a:off x="7635240" y="1691640"/>
            <a:ext cx="3977640" cy="4480560"/>
          </a:xfrm>
          <a:prstGeom prst="roundRect">
            <a:avLst>
              <a:gd name="adj" fmla="val 3218"/>
            </a:avLst>
          </a:prstGeom>
          <a:solidFill>
            <a:srgbClr val="5C1A33"/>
          </a:solidFill>
          <a:ln/>
        </p:spPr>
      </p:sp>
      <p:sp>
        <p:nvSpPr>
          <p:cNvPr id="7" name="Shape 4"/>
          <p:cNvSpPr/>
          <p:nvPr/>
        </p:nvSpPr>
        <p:spPr>
          <a:xfrm>
            <a:off x="8796528" y="2240280"/>
            <a:ext cx="1645920" cy="1645920"/>
          </a:xfrm>
          <a:prstGeom prst="ellipse">
            <a:avLst/>
          </a:prstGeom>
          <a:solidFill>
            <a:srgbClr val="A13D63"/>
          </a:solidFill>
          <a:ln/>
        </p:spPr>
      </p:sp>
      <p:pic>
        <p:nvPicPr>
          <p:cNvPr id="8" name="Image 1" descr="/home/claude/protarona/icon_mask_FFFFFF.png"/>
          <p:cNvPicPr>
            <a:picLocks noChangeAspect="1"/>
          </p:cNvPicPr>
          <p:nvPr/>
        </p:nvPicPr>
        <p:blipFill>
          <a:blip r:embed="rId3"/>
          <a:stretch>
            <a:fillRect/>
          </a:stretch>
        </p:blipFill>
        <p:spPr>
          <a:xfrm>
            <a:off x="9208008" y="2651760"/>
            <a:ext cx="822960" cy="822960"/>
          </a:xfrm>
          <a:prstGeom prst="rect">
            <a:avLst/>
          </a:prstGeom>
        </p:spPr>
      </p:pic>
      <p:sp>
        <p:nvSpPr>
          <p:cNvPr id="9" name="Text 5"/>
          <p:cNvSpPr/>
          <p:nvPr/>
        </p:nvSpPr>
        <p:spPr>
          <a:xfrm>
            <a:off x="7818120" y="4069080"/>
            <a:ext cx="1783080" cy="457200"/>
          </a:xfrm>
          <a:prstGeom prst="rect">
            <a:avLst/>
          </a:prstGeom>
          <a:noFill/>
          <a:ln/>
        </p:spPr>
        <p:txBody>
          <a:bodyPr wrap="square" lIns="0" tIns="0" rIns="0" bIns="0" rtlCol="0" anchor="ctr"/>
          <a:lstStyle/>
          <a:p>
            <a:pPr marL="0" indent="0" algn="ctr">
              <a:buNone/>
            </a:pPr>
            <a:r>
              <a:rPr lang="en-US" sz="2800" b="1" dirty="0">
                <a:solidFill>
                  <a:srgbClr val="92D050"/>
                </a:solidFill>
                <a:latin typeface="SutonnyMJ" pitchFamily="2" charset="0"/>
                <a:ea typeface="Vrinda" pitchFamily="34" charset="-122"/>
                <a:cs typeface="SutonnyMJ" pitchFamily="2" charset="0"/>
              </a:rPr>
              <a:t>বাহ্যিক রূপ</a:t>
            </a:r>
            <a:endParaRPr lang="en-US" sz="2800" dirty="0">
              <a:solidFill>
                <a:srgbClr val="92D050"/>
              </a:solidFill>
              <a:latin typeface="SutonnyMJ" pitchFamily="2" charset="0"/>
              <a:cs typeface="SutonnyMJ" pitchFamily="2" charset="0"/>
            </a:endParaRPr>
          </a:p>
        </p:txBody>
      </p:sp>
      <p:sp>
        <p:nvSpPr>
          <p:cNvPr id="10" name="Text 6"/>
          <p:cNvSpPr/>
          <p:nvPr/>
        </p:nvSpPr>
        <p:spPr>
          <a:xfrm>
            <a:off x="9692640" y="4069080"/>
            <a:ext cx="1783080" cy="457200"/>
          </a:xfrm>
          <a:prstGeom prst="rect">
            <a:avLst/>
          </a:prstGeom>
          <a:noFill/>
          <a:ln/>
        </p:spPr>
        <p:txBody>
          <a:bodyPr wrap="square" lIns="0" tIns="0" rIns="0" bIns="0" rtlCol="0" anchor="ctr"/>
          <a:lstStyle/>
          <a:p>
            <a:pPr marL="0" indent="0" algn="ctr">
              <a:buNone/>
            </a:pPr>
            <a:r>
              <a:rPr lang="en-US" sz="2400" b="1" dirty="0">
                <a:solidFill>
                  <a:srgbClr val="F0A202"/>
                </a:solidFill>
                <a:latin typeface="SutonnyMJ" pitchFamily="2" charset="0"/>
                <a:ea typeface="Vrinda" pitchFamily="34" charset="-122"/>
                <a:cs typeface="SutonnyMJ" pitchFamily="2" charset="0"/>
              </a:rPr>
              <a:t>প্রকৃত সত্য</a:t>
            </a:r>
            <a:endParaRPr lang="en-US" sz="2400" dirty="0">
              <a:latin typeface="SutonnyMJ" pitchFamily="2" charset="0"/>
              <a:cs typeface="SutonnyMJ" pitchFamily="2" charset="0"/>
            </a:endParaRPr>
          </a:p>
        </p:txBody>
      </p:sp>
      <p:sp>
        <p:nvSpPr>
          <p:cNvPr id="11" name="Shape 7"/>
          <p:cNvSpPr/>
          <p:nvPr/>
        </p:nvSpPr>
        <p:spPr>
          <a:xfrm>
            <a:off x="9589442" y="3990703"/>
            <a:ext cx="45719" cy="672737"/>
          </a:xfrm>
          <a:prstGeom prst="rect">
            <a:avLst/>
          </a:prstGeom>
          <a:solidFill>
            <a:srgbClr val="FFFFFF"/>
          </a:solidFill>
          <a:ln/>
        </p:spPr>
      </p:sp>
      <p:sp>
        <p:nvSpPr>
          <p:cNvPr id="12" name="Text 8"/>
          <p:cNvSpPr/>
          <p:nvPr/>
        </p:nvSpPr>
        <p:spPr>
          <a:xfrm>
            <a:off x="7818120" y="4800600"/>
            <a:ext cx="3657600" cy="1143000"/>
          </a:xfrm>
          <a:prstGeom prst="rect">
            <a:avLst/>
          </a:prstGeom>
          <a:noFill/>
          <a:ln/>
        </p:spPr>
        <p:txBody>
          <a:bodyPr wrap="square" lIns="0" tIns="0" rIns="0" bIns="0" rtlCol="0" anchor="t"/>
          <a:lstStyle/>
          <a:p>
            <a:pPr marL="0" indent="0" algn="ctr">
              <a:buNone/>
            </a:pPr>
            <a:r>
              <a:rPr lang="en-US" sz="2000" i="1" dirty="0">
                <a:solidFill>
                  <a:srgbClr val="FFC000"/>
                </a:solidFill>
                <a:latin typeface="SutonnyMJ" pitchFamily="2" charset="0"/>
                <a:ea typeface="Vrinda" pitchFamily="34" charset="-122"/>
                <a:cs typeface="SutonnyMJ" pitchFamily="2" charset="0"/>
              </a:rPr>
              <a:t>প্রতারণা এই দুইয়ের মাঝে ইচ্ছাকৃত ফাঁক তৈরি করে</a:t>
            </a:r>
            <a:endParaRPr lang="en-US" sz="2000" dirty="0">
              <a:solidFill>
                <a:srgbClr val="FFC000"/>
              </a:solidFill>
              <a:latin typeface="SutonnyMJ" pitchFamily="2" charset="0"/>
              <a:cs typeface="SutonnyMJ" pitchFamily="2" charset="0"/>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advClick="0" advTm="3000">
        <p15:prstTrans prst="airplane"/>
      </p:transition>
    </mc:Choice>
    <mc:Fallback>
      <p:transition spd="slow" advClick="0" advTm="3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 calcmode="lin" valueType="num">
                                      <p:cBhvr additive="base">
                                        <p:cTn id="17"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5">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5">
                                            <p:txEl>
                                              <p:pRg st="3" end="3"/>
                                            </p:txEl>
                                          </p:spTgt>
                                        </p:tgtEl>
                                        <p:attrNameLst>
                                          <p:attrName>style.visibility</p:attrName>
                                        </p:attrNameLst>
                                      </p:cBhvr>
                                      <p:to>
                                        <p:strVal val="visible"/>
                                      </p:to>
                                    </p:set>
                                    <p:anim calcmode="lin" valueType="num">
                                      <p:cBhvr additive="base">
                                        <p:cTn id="21"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name="Slide 3">
    <p:bg>
      <p:bgPr>
        <a:solidFill>
          <a:srgbClr val="FAF6F8"/>
        </a:solidFill>
        <a:effectLst/>
      </p:bgPr>
    </p:bg>
    <p:spTree>
      <p:nvGrpSpPr>
        <p:cNvPr id="1" name=""/>
        <p:cNvGrpSpPr/>
        <p:nvPr/>
      </p:nvGrpSpPr>
      <p:grpSpPr>
        <a:xfrm>
          <a:off x="0" y="0"/>
          <a:ext cx="0" cy="0"/>
          <a:chOff x="0" y="0"/>
          <a:chExt cx="0" cy="0"/>
        </a:xfrm>
      </p:grpSpPr>
      <p:sp>
        <p:nvSpPr>
          <p:cNvPr id="17" name="TextBox 16"/>
          <p:cNvSpPr txBox="1"/>
          <p:nvPr/>
        </p:nvSpPr>
        <p:spPr>
          <a:xfrm>
            <a:off x="0" y="0"/>
            <a:ext cx="12192000" cy="6217920"/>
          </a:xfrm>
          <a:prstGeom prst="rect">
            <a:avLst/>
          </a:prstGeom>
          <a:solidFill>
            <a:schemeClr val="accent4">
              <a:lumMod val="75000"/>
            </a:schemeClr>
          </a:solidFill>
        </p:spPr>
        <p:txBody>
          <a:bodyPr wrap="square" rtlCol="0">
            <a:spAutoFit/>
          </a:bodyPr>
          <a:lstStyle/>
          <a:p>
            <a:endParaRPr lang="en-US"/>
          </a:p>
        </p:txBody>
      </p:sp>
      <p:sp>
        <p:nvSpPr>
          <p:cNvPr id="2" name="Shape 0"/>
          <p:cNvSpPr/>
          <p:nvPr/>
        </p:nvSpPr>
        <p:spPr>
          <a:xfrm>
            <a:off x="548640" y="502920"/>
            <a:ext cx="868680" cy="868680"/>
          </a:xfrm>
          <a:prstGeom prst="ellipse">
            <a:avLst/>
          </a:prstGeom>
          <a:solidFill>
            <a:srgbClr val="A13D63"/>
          </a:solidFill>
          <a:ln/>
        </p:spPr>
      </p:sp>
      <p:pic>
        <p:nvPicPr>
          <p:cNvPr id="3" name="Image 0" descr="/home/claude/protarona/icon_book_FFFFFF.png"/>
          <p:cNvPicPr>
            <a:picLocks noChangeAspect="1"/>
          </p:cNvPicPr>
          <p:nvPr/>
        </p:nvPicPr>
        <p:blipFill>
          <a:blip r:embed="rId3"/>
          <a:stretch>
            <a:fillRect/>
          </a:stretch>
        </p:blipFill>
        <p:spPr>
          <a:xfrm>
            <a:off x="744093" y="698373"/>
            <a:ext cx="477774" cy="477774"/>
          </a:xfrm>
          <a:prstGeom prst="rect">
            <a:avLst/>
          </a:prstGeom>
        </p:spPr>
      </p:pic>
      <p:sp>
        <p:nvSpPr>
          <p:cNvPr id="4" name="Text 1"/>
          <p:cNvSpPr/>
          <p:nvPr/>
        </p:nvSpPr>
        <p:spPr>
          <a:xfrm>
            <a:off x="1600200" y="502920"/>
            <a:ext cx="9601200" cy="868680"/>
          </a:xfrm>
          <a:prstGeom prst="rect">
            <a:avLst/>
          </a:prstGeom>
          <a:noFill/>
          <a:ln/>
        </p:spPr>
        <p:txBody>
          <a:bodyPr wrap="square" lIns="0" tIns="0" rIns="0" bIns="0" rtlCol="0" anchor="ctr"/>
          <a:lstStyle/>
          <a:p>
            <a:pPr marL="0" indent="0">
              <a:buNone/>
            </a:pPr>
            <a:r>
              <a:rPr lang="en-US" sz="4800" b="1" dirty="0">
                <a:solidFill>
                  <a:srgbClr val="271620"/>
                </a:solidFill>
                <a:latin typeface="SutonnyMJ" pitchFamily="2" charset="0"/>
                <a:ea typeface="Vrinda" pitchFamily="34" charset="-122"/>
                <a:cs typeface="SutonnyMJ" pitchFamily="2" charset="0"/>
              </a:rPr>
              <a:t>কুরআনের আলোকে</a:t>
            </a:r>
            <a:endParaRPr lang="en-US" sz="4800" dirty="0">
              <a:latin typeface="SutonnyMJ" pitchFamily="2" charset="0"/>
              <a:cs typeface="SutonnyMJ" pitchFamily="2" charset="0"/>
            </a:endParaRPr>
          </a:p>
        </p:txBody>
      </p:sp>
      <p:sp>
        <p:nvSpPr>
          <p:cNvPr id="5" name="Shape 2"/>
          <p:cNvSpPr/>
          <p:nvPr/>
        </p:nvSpPr>
        <p:spPr>
          <a:xfrm>
            <a:off x="640080" y="1783080"/>
            <a:ext cx="5257800" cy="4160520"/>
          </a:xfrm>
          <a:prstGeom prst="roundRect">
            <a:avLst>
              <a:gd name="adj" fmla="val 2637"/>
            </a:avLst>
          </a:prstGeom>
          <a:solidFill>
            <a:srgbClr val="FFFFFF"/>
          </a:solidFill>
          <a:ln/>
          <a:effectLst>
            <a:outerShdw blurRad="101600" dist="38100" dir="5400000" algn="bl" rotWithShape="0">
              <a:srgbClr val="271620">
                <a:alpha val="18000"/>
              </a:srgbClr>
            </a:outerShdw>
          </a:effectLst>
        </p:spPr>
      </p:sp>
      <p:sp>
        <p:nvSpPr>
          <p:cNvPr id="6" name="Shape 3"/>
          <p:cNvSpPr/>
          <p:nvPr/>
        </p:nvSpPr>
        <p:spPr>
          <a:xfrm>
            <a:off x="960120" y="2103120"/>
            <a:ext cx="457200" cy="457200"/>
          </a:xfrm>
          <a:prstGeom prst="rect">
            <a:avLst/>
          </a:prstGeom>
          <a:solidFill>
            <a:srgbClr val="5C1A33"/>
          </a:solidFill>
          <a:ln/>
        </p:spPr>
      </p:sp>
      <p:sp>
        <p:nvSpPr>
          <p:cNvPr id="7" name="Text 4"/>
          <p:cNvSpPr/>
          <p:nvPr/>
        </p:nvSpPr>
        <p:spPr>
          <a:xfrm>
            <a:off x="960120" y="2103120"/>
            <a:ext cx="457200" cy="457200"/>
          </a:xfrm>
          <a:prstGeom prst="rect">
            <a:avLst/>
          </a:prstGeom>
          <a:noFill/>
          <a:ln/>
        </p:spPr>
        <p:txBody>
          <a:bodyPr wrap="square" lIns="0" tIns="0" rIns="0" bIns="0" rtlCol="0" anchor="ctr"/>
          <a:lstStyle/>
          <a:p>
            <a:pPr marL="0" indent="0" algn="ctr">
              <a:buNone/>
            </a:pPr>
            <a:r>
              <a:rPr lang="en-US" sz="2800" b="1" dirty="0">
                <a:solidFill>
                  <a:srgbClr val="FFFFFF"/>
                </a:solidFill>
                <a:latin typeface="SutonnyMJ" pitchFamily="2" charset="0"/>
                <a:ea typeface="Vrinda" pitchFamily="34" charset="-122"/>
                <a:cs typeface="SutonnyMJ" pitchFamily="2" charset="0"/>
              </a:rPr>
              <a:t>০১</a:t>
            </a:r>
            <a:endParaRPr lang="en-US" sz="2800" dirty="0">
              <a:latin typeface="SutonnyMJ" pitchFamily="2" charset="0"/>
              <a:cs typeface="SutonnyMJ" pitchFamily="2" charset="0"/>
            </a:endParaRPr>
          </a:p>
        </p:txBody>
      </p:sp>
      <p:sp>
        <p:nvSpPr>
          <p:cNvPr id="8" name="Text 5"/>
          <p:cNvSpPr/>
          <p:nvPr/>
        </p:nvSpPr>
        <p:spPr>
          <a:xfrm>
            <a:off x="1600200" y="2084832"/>
            <a:ext cx="4023360" cy="502920"/>
          </a:xfrm>
          <a:prstGeom prst="rect">
            <a:avLst/>
          </a:prstGeom>
          <a:noFill/>
          <a:ln/>
        </p:spPr>
        <p:txBody>
          <a:bodyPr wrap="square" lIns="0" tIns="0" rIns="0" bIns="0" rtlCol="0" anchor="ctr"/>
          <a:lstStyle/>
          <a:p>
            <a:pPr marL="0" indent="0">
              <a:buNone/>
            </a:pPr>
            <a:r>
              <a:rPr lang="en-US" sz="3200" b="1" dirty="0">
                <a:solidFill>
                  <a:srgbClr val="5C1A33"/>
                </a:solidFill>
                <a:latin typeface="SutonnyMJ" pitchFamily="2" charset="0"/>
                <a:ea typeface="Vrinda" pitchFamily="34" charset="-122"/>
                <a:cs typeface="SutonnyMJ" pitchFamily="2" charset="0"/>
              </a:rPr>
              <a:t>সূরা আন-নিসা</a:t>
            </a:r>
            <a:endParaRPr lang="en-US" sz="3200" dirty="0">
              <a:latin typeface="SutonnyMJ" pitchFamily="2" charset="0"/>
              <a:cs typeface="SutonnyMJ" pitchFamily="2" charset="0"/>
            </a:endParaRPr>
          </a:p>
        </p:txBody>
      </p:sp>
      <p:sp>
        <p:nvSpPr>
          <p:cNvPr id="9" name="Text 6"/>
          <p:cNvSpPr/>
          <p:nvPr/>
        </p:nvSpPr>
        <p:spPr>
          <a:xfrm>
            <a:off x="1600200" y="2468880"/>
            <a:ext cx="4023360" cy="365760"/>
          </a:xfrm>
          <a:prstGeom prst="rect">
            <a:avLst/>
          </a:prstGeom>
          <a:noFill/>
          <a:ln/>
        </p:spPr>
        <p:txBody>
          <a:bodyPr wrap="square" lIns="0" tIns="0" rIns="0" bIns="0" rtlCol="0" anchor="ctr"/>
          <a:lstStyle/>
          <a:p>
            <a:pPr marL="0" indent="0">
              <a:buNone/>
            </a:pPr>
            <a:r>
              <a:rPr lang="en-US" sz="2400" i="1" dirty="0">
                <a:solidFill>
                  <a:srgbClr val="6B5A64"/>
                </a:solidFill>
                <a:latin typeface="SutonnyMJ" pitchFamily="2" charset="0"/>
                <a:ea typeface="Vrinda" pitchFamily="34" charset="-122"/>
                <a:cs typeface="SutonnyMJ" pitchFamily="2" charset="0"/>
              </a:rPr>
              <a:t>আয়াত ২৯</a:t>
            </a:r>
            <a:endParaRPr lang="en-US" sz="2400" dirty="0">
              <a:latin typeface="SutonnyMJ" pitchFamily="2" charset="0"/>
              <a:cs typeface="SutonnyMJ" pitchFamily="2" charset="0"/>
            </a:endParaRPr>
          </a:p>
        </p:txBody>
      </p:sp>
      <p:sp>
        <p:nvSpPr>
          <p:cNvPr id="10" name="Text 7"/>
          <p:cNvSpPr/>
          <p:nvPr/>
        </p:nvSpPr>
        <p:spPr>
          <a:xfrm>
            <a:off x="960120" y="2971800"/>
            <a:ext cx="4663440" cy="2743200"/>
          </a:xfrm>
          <a:prstGeom prst="rect">
            <a:avLst/>
          </a:prstGeom>
          <a:noFill/>
          <a:ln/>
        </p:spPr>
        <p:txBody>
          <a:bodyPr wrap="square" lIns="0" tIns="0" rIns="0" bIns="0" rtlCol="0" anchor="t"/>
          <a:lstStyle/>
          <a:p>
            <a:pPr marL="0" indent="0">
              <a:lnSpc>
                <a:spcPct val="130000"/>
              </a:lnSpc>
              <a:buNone/>
            </a:pPr>
            <a:r>
              <a:rPr lang="en-US" sz="2800" dirty="0">
                <a:solidFill>
                  <a:srgbClr val="C00000"/>
                </a:solidFill>
                <a:latin typeface="SutonnyMJ" pitchFamily="2" charset="0"/>
                <a:ea typeface="Vrinda" pitchFamily="34" charset="-122"/>
                <a:cs typeface="SutonnyMJ" pitchFamily="2" charset="0"/>
              </a:rPr>
              <a:t>আল্লাহ তাআলা বলেছেন, তোমরা একে অপরের সম্পদ অন্যায়ভাবে ভোগ করো না; বরং পারস্পরিক সম্মতিতে বৈধ লেনদেন কর।</a:t>
            </a:r>
            <a:endParaRPr lang="en-US" sz="2800" dirty="0">
              <a:solidFill>
                <a:srgbClr val="C00000"/>
              </a:solidFill>
              <a:latin typeface="SutonnyMJ" pitchFamily="2" charset="0"/>
              <a:cs typeface="SutonnyMJ" pitchFamily="2" charset="0"/>
            </a:endParaRPr>
          </a:p>
        </p:txBody>
      </p:sp>
      <p:sp>
        <p:nvSpPr>
          <p:cNvPr id="11" name="Shape 8"/>
          <p:cNvSpPr/>
          <p:nvPr/>
        </p:nvSpPr>
        <p:spPr>
          <a:xfrm>
            <a:off x="6263640" y="1783080"/>
            <a:ext cx="5257800" cy="4160520"/>
          </a:xfrm>
          <a:prstGeom prst="roundRect">
            <a:avLst>
              <a:gd name="adj" fmla="val 2637"/>
            </a:avLst>
          </a:prstGeom>
          <a:solidFill>
            <a:srgbClr val="FFFFFF"/>
          </a:solidFill>
          <a:ln/>
          <a:effectLst>
            <a:outerShdw blurRad="101600" dist="38100" dir="5400000" algn="bl" rotWithShape="0">
              <a:srgbClr val="271620">
                <a:alpha val="18000"/>
              </a:srgbClr>
            </a:outerShdw>
          </a:effectLst>
        </p:spPr>
      </p:sp>
      <p:sp>
        <p:nvSpPr>
          <p:cNvPr id="12" name="Shape 9"/>
          <p:cNvSpPr/>
          <p:nvPr/>
        </p:nvSpPr>
        <p:spPr>
          <a:xfrm>
            <a:off x="6583680" y="2103120"/>
            <a:ext cx="457200" cy="457200"/>
          </a:xfrm>
          <a:prstGeom prst="rect">
            <a:avLst/>
          </a:prstGeom>
          <a:solidFill>
            <a:srgbClr val="A13D63"/>
          </a:solidFill>
          <a:ln/>
        </p:spPr>
      </p:sp>
      <p:sp>
        <p:nvSpPr>
          <p:cNvPr id="13" name="Text 10"/>
          <p:cNvSpPr/>
          <p:nvPr/>
        </p:nvSpPr>
        <p:spPr>
          <a:xfrm>
            <a:off x="6583680" y="2103120"/>
            <a:ext cx="457200" cy="457200"/>
          </a:xfrm>
          <a:prstGeom prst="rect">
            <a:avLst/>
          </a:prstGeom>
          <a:noFill/>
          <a:ln/>
        </p:spPr>
        <p:txBody>
          <a:bodyPr wrap="square" lIns="0" tIns="0" rIns="0" bIns="0" rtlCol="0" anchor="ctr"/>
          <a:lstStyle/>
          <a:p>
            <a:pPr marL="0" indent="0" algn="ctr">
              <a:buNone/>
            </a:pPr>
            <a:r>
              <a:rPr lang="en-US" sz="2800" b="1" dirty="0">
                <a:solidFill>
                  <a:srgbClr val="FFFFFF"/>
                </a:solidFill>
                <a:latin typeface="SutonnyMJ" pitchFamily="2" charset="0"/>
                <a:ea typeface="Vrinda" pitchFamily="34" charset="-122"/>
                <a:cs typeface="SutonnyMJ" pitchFamily="2" charset="0"/>
              </a:rPr>
              <a:t>০২</a:t>
            </a:r>
            <a:endParaRPr lang="en-US" sz="2800" dirty="0">
              <a:latin typeface="SutonnyMJ" pitchFamily="2" charset="0"/>
              <a:cs typeface="SutonnyMJ" pitchFamily="2" charset="0"/>
            </a:endParaRPr>
          </a:p>
        </p:txBody>
      </p:sp>
      <p:sp>
        <p:nvSpPr>
          <p:cNvPr id="14" name="Text 11"/>
          <p:cNvSpPr/>
          <p:nvPr/>
        </p:nvSpPr>
        <p:spPr>
          <a:xfrm>
            <a:off x="7223760" y="2084832"/>
            <a:ext cx="4023360" cy="502920"/>
          </a:xfrm>
          <a:prstGeom prst="rect">
            <a:avLst/>
          </a:prstGeom>
          <a:noFill/>
          <a:ln/>
        </p:spPr>
        <p:txBody>
          <a:bodyPr wrap="square" lIns="0" tIns="0" rIns="0" bIns="0" rtlCol="0" anchor="ctr"/>
          <a:lstStyle/>
          <a:p>
            <a:pPr marL="0" indent="0">
              <a:buNone/>
            </a:pPr>
            <a:r>
              <a:rPr lang="en-US" sz="3200" b="1" dirty="0">
                <a:solidFill>
                  <a:srgbClr val="A13D63"/>
                </a:solidFill>
                <a:latin typeface="SutonnyMJ" pitchFamily="2" charset="0"/>
                <a:ea typeface="Vrinda" pitchFamily="34" charset="-122"/>
                <a:cs typeface="SutonnyMJ" pitchFamily="2" charset="0"/>
              </a:rPr>
              <a:t>সূরা আল-মুতাফফিফিন</a:t>
            </a:r>
            <a:endParaRPr lang="en-US" sz="3200" dirty="0">
              <a:latin typeface="SutonnyMJ" pitchFamily="2" charset="0"/>
              <a:cs typeface="SutonnyMJ" pitchFamily="2" charset="0"/>
            </a:endParaRPr>
          </a:p>
        </p:txBody>
      </p:sp>
      <p:sp>
        <p:nvSpPr>
          <p:cNvPr id="15" name="Text 12"/>
          <p:cNvSpPr/>
          <p:nvPr/>
        </p:nvSpPr>
        <p:spPr>
          <a:xfrm>
            <a:off x="7223760" y="2468880"/>
            <a:ext cx="4023360" cy="365760"/>
          </a:xfrm>
          <a:prstGeom prst="rect">
            <a:avLst/>
          </a:prstGeom>
          <a:noFill/>
          <a:ln/>
        </p:spPr>
        <p:txBody>
          <a:bodyPr wrap="square" lIns="0" tIns="0" rIns="0" bIns="0" rtlCol="0" anchor="ctr"/>
          <a:lstStyle/>
          <a:p>
            <a:pPr marL="0" indent="0">
              <a:buNone/>
            </a:pPr>
            <a:r>
              <a:rPr lang="en-US" sz="2400" i="1" dirty="0">
                <a:solidFill>
                  <a:srgbClr val="6B5A64"/>
                </a:solidFill>
                <a:latin typeface="SutonnyMJ" pitchFamily="2" charset="0"/>
                <a:ea typeface="Vrinda" pitchFamily="34" charset="-122"/>
                <a:cs typeface="SutonnyMJ" pitchFamily="2" charset="0"/>
              </a:rPr>
              <a:t>আয়াত ১-৩</a:t>
            </a:r>
            <a:endParaRPr lang="en-US" sz="2400" dirty="0">
              <a:latin typeface="SutonnyMJ" pitchFamily="2" charset="0"/>
              <a:cs typeface="SutonnyMJ" pitchFamily="2" charset="0"/>
            </a:endParaRPr>
          </a:p>
        </p:txBody>
      </p:sp>
      <p:sp>
        <p:nvSpPr>
          <p:cNvPr id="16" name="Text 13"/>
          <p:cNvSpPr/>
          <p:nvPr/>
        </p:nvSpPr>
        <p:spPr>
          <a:xfrm>
            <a:off x="6583680" y="2971800"/>
            <a:ext cx="4663440" cy="2743200"/>
          </a:xfrm>
          <a:prstGeom prst="rect">
            <a:avLst/>
          </a:prstGeom>
          <a:noFill/>
          <a:ln/>
        </p:spPr>
        <p:txBody>
          <a:bodyPr wrap="square" lIns="0" tIns="0" rIns="0" bIns="0" rtlCol="0" anchor="t"/>
          <a:lstStyle/>
          <a:p>
            <a:pPr marL="0" indent="0">
              <a:lnSpc>
                <a:spcPct val="130000"/>
              </a:lnSpc>
              <a:buNone/>
            </a:pPr>
            <a:r>
              <a:rPr lang="en-US" sz="2800" dirty="0">
                <a:solidFill>
                  <a:srgbClr val="7030A0"/>
                </a:solidFill>
                <a:latin typeface="SutonnyMJ" pitchFamily="2" charset="0"/>
                <a:ea typeface="Vrinda" pitchFamily="34" charset="-122"/>
                <a:cs typeface="SutonnyMJ" pitchFamily="2" charset="0"/>
              </a:rPr>
              <a:t>যারা মাপে ও ওজনে কম দেয় তাদের জন্য রয়েছে ধ্বংস; তারা অন্যের কাছ থেকে নেওয়ার সময় পূর্ণ মাপে নেয়, কিন্তু দেওয়ার সময় কম দেয়।</a:t>
            </a:r>
            <a:endParaRPr lang="en-US" sz="2800" dirty="0">
              <a:solidFill>
                <a:srgbClr val="7030A0"/>
              </a:solidFill>
              <a:latin typeface="SutonnyMJ" pitchFamily="2" charset="0"/>
              <a:cs typeface="SutonnyMJ" pitchFamily="2" charset="0"/>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advClick="0" advTm="3000">
        <p15:prstTrans prst="airplane"/>
      </p:transition>
    </mc:Choice>
    <mc:Fallback>
      <p:transition spd="slow" advClick="0" advTm="3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500" fill="hold"/>
                                        <p:tgtEl>
                                          <p:spTgt spid="16"/>
                                        </p:tgtEl>
                                        <p:attrNameLst>
                                          <p:attrName>ppt_x</p:attrName>
                                        </p:attrNameLst>
                                      </p:cBhvr>
                                      <p:tavLst>
                                        <p:tav tm="0">
                                          <p:val>
                                            <p:strVal val="#ppt_x"/>
                                          </p:val>
                                        </p:tav>
                                        <p:tav tm="100000">
                                          <p:val>
                                            <p:strVal val="#ppt_x"/>
                                          </p:val>
                                        </p:tav>
                                      </p:tavLst>
                                    </p:anim>
                                    <p:anim calcmode="lin" valueType="num">
                                      <p:cBhvr additive="base">
                                        <p:cTn id="1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name="Slide 4">
    <p:bg>
      <p:bgPr>
        <a:solidFill>
          <a:srgbClr val="5C1A33"/>
        </a:solidFill>
        <a:effectLst/>
      </p:bgPr>
    </p:bg>
    <p:spTree>
      <p:nvGrpSpPr>
        <p:cNvPr id="1" name=""/>
        <p:cNvGrpSpPr/>
        <p:nvPr/>
      </p:nvGrpSpPr>
      <p:grpSpPr>
        <a:xfrm>
          <a:off x="0" y="0"/>
          <a:ext cx="0" cy="0"/>
          <a:chOff x="0" y="0"/>
          <a:chExt cx="0" cy="0"/>
        </a:xfrm>
      </p:grpSpPr>
      <p:sp>
        <p:nvSpPr>
          <p:cNvPr id="2" name="Shape 0"/>
          <p:cNvSpPr/>
          <p:nvPr/>
        </p:nvSpPr>
        <p:spPr>
          <a:xfrm>
            <a:off x="548640" y="502920"/>
            <a:ext cx="868680" cy="868680"/>
          </a:xfrm>
          <a:prstGeom prst="ellipse">
            <a:avLst/>
          </a:prstGeom>
          <a:solidFill>
            <a:srgbClr val="A13D63"/>
          </a:solidFill>
          <a:ln/>
        </p:spPr>
      </p:sp>
      <p:pic>
        <p:nvPicPr>
          <p:cNvPr id="3" name="Image 0" descr="/home/claude/protarona/icon_book_FFFFFF.png"/>
          <p:cNvPicPr>
            <a:picLocks noChangeAspect="1"/>
          </p:cNvPicPr>
          <p:nvPr/>
        </p:nvPicPr>
        <p:blipFill>
          <a:blip r:embed="rId3"/>
          <a:stretch>
            <a:fillRect/>
          </a:stretch>
        </p:blipFill>
        <p:spPr>
          <a:xfrm>
            <a:off x="744093" y="698373"/>
            <a:ext cx="477774" cy="477774"/>
          </a:xfrm>
          <a:prstGeom prst="rect">
            <a:avLst/>
          </a:prstGeom>
        </p:spPr>
      </p:pic>
      <p:sp>
        <p:nvSpPr>
          <p:cNvPr id="4" name="Text 1"/>
          <p:cNvSpPr/>
          <p:nvPr/>
        </p:nvSpPr>
        <p:spPr>
          <a:xfrm>
            <a:off x="1600200" y="502920"/>
            <a:ext cx="9601200" cy="868680"/>
          </a:xfrm>
          <a:prstGeom prst="rect">
            <a:avLst/>
          </a:prstGeom>
          <a:noFill/>
          <a:ln/>
        </p:spPr>
        <p:txBody>
          <a:bodyPr wrap="square" lIns="0" tIns="0" rIns="0" bIns="0" rtlCol="0" anchor="ctr"/>
          <a:lstStyle/>
          <a:p>
            <a:pPr marL="0" indent="0">
              <a:buNone/>
            </a:pPr>
            <a:r>
              <a:rPr lang="en-US" sz="4800" b="1" dirty="0">
                <a:solidFill>
                  <a:srgbClr val="92D050"/>
                </a:solidFill>
                <a:latin typeface="SutonnyMJ" pitchFamily="2" charset="0"/>
                <a:ea typeface="Vrinda" pitchFamily="34" charset="-122"/>
                <a:cs typeface="SutonnyMJ" pitchFamily="2" charset="0"/>
              </a:rPr>
              <a:t>হাদিসের আলোকে</a:t>
            </a:r>
            <a:endParaRPr lang="en-US" sz="4800" dirty="0">
              <a:solidFill>
                <a:srgbClr val="92D050"/>
              </a:solidFill>
              <a:latin typeface="SutonnyMJ" pitchFamily="2" charset="0"/>
              <a:cs typeface="SutonnyMJ" pitchFamily="2" charset="0"/>
            </a:endParaRPr>
          </a:p>
        </p:txBody>
      </p:sp>
      <p:sp>
        <p:nvSpPr>
          <p:cNvPr id="5" name="Shape 2"/>
          <p:cNvSpPr/>
          <p:nvPr/>
        </p:nvSpPr>
        <p:spPr>
          <a:xfrm>
            <a:off x="1371600" y="1965960"/>
            <a:ext cx="9418320" cy="1965960"/>
          </a:xfrm>
          <a:prstGeom prst="roundRect">
            <a:avLst>
              <a:gd name="adj" fmla="val 5581"/>
            </a:avLst>
          </a:prstGeom>
          <a:solidFill>
            <a:srgbClr val="FFFFFF"/>
          </a:solidFill>
          <a:ln/>
        </p:spPr>
      </p:sp>
      <p:sp>
        <p:nvSpPr>
          <p:cNvPr id="6" name="Text 3"/>
          <p:cNvSpPr/>
          <p:nvPr/>
        </p:nvSpPr>
        <p:spPr>
          <a:xfrm>
            <a:off x="1737360" y="2148840"/>
            <a:ext cx="8686800" cy="1600200"/>
          </a:xfrm>
          <a:prstGeom prst="rect">
            <a:avLst/>
          </a:prstGeom>
          <a:noFill/>
          <a:ln/>
        </p:spPr>
        <p:txBody>
          <a:bodyPr wrap="square" lIns="0" tIns="0" rIns="0" bIns="0" rtlCol="0" anchor="ctr"/>
          <a:lstStyle/>
          <a:p>
            <a:pPr marL="0" indent="0" algn="ctr">
              <a:lnSpc>
                <a:spcPct val="125000"/>
              </a:lnSpc>
              <a:buNone/>
            </a:pPr>
            <a:r>
              <a:rPr lang="en-US" sz="2800" dirty="0">
                <a:solidFill>
                  <a:schemeClr val="tx1">
                    <a:lumMod val="95000"/>
                    <a:lumOff val="5000"/>
                  </a:schemeClr>
                </a:solidFill>
                <a:latin typeface="SutonnyMJ" pitchFamily="2" charset="0"/>
                <a:ea typeface="Vrinda" pitchFamily="34" charset="-122"/>
                <a:cs typeface="SutonnyMJ" pitchFamily="2" charset="0"/>
              </a:rPr>
              <a:t>রাসূলুল্লাহ (সা.) একবার এক খাদ্যের স্তূপে হাত দিয়ে ভেতরে ভেজা অনুভব করলেন। বিক্রেতাকে কারণ জিজ্ঞেস করলে সে বলল বৃষ্টির পানি লেগেছে। তিনি বললেন, তবে কেন তা উপরে রাখলে না, যাতে মানুষ দেখতে পায়? যে প্রতারণা করে, সে আমাদের অন্তর্ভুক্ত নয়।</a:t>
            </a:r>
            <a:endParaRPr lang="en-US" sz="2800" dirty="0">
              <a:solidFill>
                <a:schemeClr val="tx1">
                  <a:lumMod val="95000"/>
                  <a:lumOff val="5000"/>
                </a:schemeClr>
              </a:solidFill>
              <a:latin typeface="SutonnyMJ" pitchFamily="2" charset="0"/>
              <a:cs typeface="SutonnyMJ" pitchFamily="2" charset="0"/>
            </a:endParaRPr>
          </a:p>
        </p:txBody>
      </p:sp>
      <p:sp>
        <p:nvSpPr>
          <p:cNvPr id="7" name="Shape 4"/>
          <p:cNvSpPr/>
          <p:nvPr/>
        </p:nvSpPr>
        <p:spPr>
          <a:xfrm>
            <a:off x="1371600" y="4251960"/>
            <a:ext cx="9418320" cy="1783080"/>
          </a:xfrm>
          <a:prstGeom prst="roundRect">
            <a:avLst>
              <a:gd name="adj" fmla="val 6154"/>
            </a:avLst>
          </a:prstGeom>
          <a:solidFill>
            <a:srgbClr val="A13D63"/>
          </a:solidFill>
          <a:ln/>
        </p:spPr>
      </p:sp>
      <p:sp>
        <p:nvSpPr>
          <p:cNvPr id="8" name="Text 5"/>
          <p:cNvSpPr/>
          <p:nvPr/>
        </p:nvSpPr>
        <p:spPr>
          <a:xfrm>
            <a:off x="1737360" y="4480560"/>
            <a:ext cx="8686800" cy="1325880"/>
          </a:xfrm>
          <a:prstGeom prst="rect">
            <a:avLst/>
          </a:prstGeom>
          <a:noFill/>
          <a:ln/>
        </p:spPr>
        <p:txBody>
          <a:bodyPr wrap="square" lIns="0" tIns="0" rIns="0" bIns="0" rtlCol="0" anchor="ctr"/>
          <a:lstStyle/>
          <a:p>
            <a:pPr marL="0" indent="0" algn="ctr">
              <a:lnSpc>
                <a:spcPct val="130000"/>
              </a:lnSpc>
              <a:buNone/>
            </a:pPr>
            <a:r>
              <a:rPr lang="en-US" sz="3200" dirty="0">
                <a:solidFill>
                  <a:srgbClr val="FFFF00"/>
                </a:solidFill>
                <a:latin typeface="SutonnyMJ" pitchFamily="2" charset="0"/>
                <a:ea typeface="Vrinda" pitchFamily="34" charset="-122"/>
                <a:cs typeface="SutonnyMJ" pitchFamily="2" charset="0"/>
              </a:rPr>
              <a:t>মুনাফিকের নিদর্শন হিসেবে হাদিসে বলা হয়েছে—মিথ্যা বলা, প্রতিশ্রুতি ভঙ্গ করা এবং আমানতের খেয়ানত করা।</a:t>
            </a:r>
            <a:endParaRPr lang="en-US" sz="3200" dirty="0">
              <a:solidFill>
                <a:srgbClr val="FFFF00"/>
              </a:solidFill>
              <a:latin typeface="SutonnyMJ" pitchFamily="2" charset="0"/>
              <a:cs typeface="SutonnyMJ" pitchFamily="2" charset="0"/>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advClick="0" advTm="3000">
        <p15:prstTrans prst="airplane"/>
      </p:transition>
    </mc:Choice>
    <mc:Fallback>
      <p:transition spd="slow" advClick="0" advTm="3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8">
                                            <p:txEl>
                                              <p:pRg st="0" end="0"/>
                                            </p:txEl>
                                          </p:spTgt>
                                        </p:tgtEl>
                                        <p:attrNameLst>
                                          <p:attrName>style.visibility</p:attrName>
                                        </p:attrNameLst>
                                      </p:cBhvr>
                                      <p:to>
                                        <p:strVal val="visible"/>
                                      </p:to>
                                    </p:set>
                                    <p:anim calcmode="lin" valueType="num">
                                      <p:cBhvr>
                                        <p:cTn id="14" dur="500" fill="hold"/>
                                        <p:tgtEl>
                                          <p:spTgt spid="8">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8">
                                            <p:txEl>
                                              <p:pRg st="0" end="0"/>
                                            </p:txEl>
                                          </p:spTgt>
                                        </p:tgtEl>
                                        <p:attrNameLst>
                                          <p:attrName>ppt_h</p:attrName>
                                        </p:attrNameLst>
                                      </p:cBhvr>
                                      <p:tavLst>
                                        <p:tav tm="0">
                                          <p:val>
                                            <p:fltVal val="0"/>
                                          </p:val>
                                        </p:tav>
                                        <p:tav tm="100000">
                                          <p:val>
                                            <p:strVal val="#ppt_h"/>
                                          </p:val>
                                        </p:tav>
                                      </p:tavLst>
                                    </p:anim>
                                    <p:animEffect transition="in" filter="fade">
                                      <p:cBhvr>
                                        <p:cTn id="16"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name="Slide 5">
    <p:bg>
      <p:bgPr>
        <a:solidFill>
          <a:srgbClr val="FAF6F8"/>
        </a:solidFill>
        <a:effectLst/>
      </p:bgPr>
    </p:bg>
    <p:spTree>
      <p:nvGrpSpPr>
        <p:cNvPr id="1" name=""/>
        <p:cNvGrpSpPr/>
        <p:nvPr/>
      </p:nvGrpSpPr>
      <p:grpSpPr>
        <a:xfrm>
          <a:off x="0" y="0"/>
          <a:ext cx="0" cy="0"/>
          <a:chOff x="0" y="0"/>
          <a:chExt cx="0" cy="0"/>
        </a:xfrm>
      </p:grpSpPr>
      <p:sp>
        <p:nvSpPr>
          <p:cNvPr id="25" name="TextBox 24"/>
          <p:cNvSpPr txBox="1"/>
          <p:nvPr/>
        </p:nvSpPr>
        <p:spPr>
          <a:xfrm>
            <a:off x="0" y="0"/>
            <a:ext cx="12192000" cy="584775"/>
          </a:xfrm>
          <a:prstGeom prst="rect">
            <a:avLst/>
          </a:prstGeom>
          <a:solidFill>
            <a:schemeClr val="accent6">
              <a:lumMod val="75000"/>
            </a:schemeClr>
          </a:solidFill>
        </p:spPr>
        <p:txBody>
          <a:bodyPr wrap="square" rtlCol="0">
            <a:spAutoFit/>
          </a:bodyPr>
          <a:lstStyle/>
          <a:p>
            <a:endParaRPr lang="en-US" sz="3200">
              <a:solidFill>
                <a:srgbClr val="7030A0"/>
              </a:solidFill>
              <a:latin typeface="SutonnyMJ" pitchFamily="2" charset="0"/>
              <a:cs typeface="SutonnyMJ" pitchFamily="2" charset="0"/>
            </a:endParaRPr>
          </a:p>
        </p:txBody>
      </p:sp>
      <p:sp>
        <p:nvSpPr>
          <p:cNvPr id="2" name="Shape 0"/>
          <p:cNvSpPr/>
          <p:nvPr/>
        </p:nvSpPr>
        <p:spPr>
          <a:xfrm>
            <a:off x="548640" y="502920"/>
            <a:ext cx="868680" cy="868680"/>
          </a:xfrm>
          <a:prstGeom prst="ellipse">
            <a:avLst/>
          </a:prstGeom>
          <a:solidFill>
            <a:srgbClr val="F0A202"/>
          </a:solidFill>
          <a:ln/>
        </p:spPr>
      </p:sp>
      <p:pic>
        <p:nvPicPr>
          <p:cNvPr id="3" name="Image 0" descr="/home/claude/protarona/icon_ban_5C1A33.png"/>
          <p:cNvPicPr>
            <a:picLocks noChangeAspect="1"/>
          </p:cNvPicPr>
          <p:nvPr/>
        </p:nvPicPr>
        <p:blipFill>
          <a:blip r:embed="rId3"/>
          <a:stretch>
            <a:fillRect/>
          </a:stretch>
        </p:blipFill>
        <p:spPr>
          <a:xfrm>
            <a:off x="744093" y="698373"/>
            <a:ext cx="477774" cy="477774"/>
          </a:xfrm>
          <a:prstGeom prst="rect">
            <a:avLst/>
          </a:prstGeom>
        </p:spPr>
      </p:pic>
      <p:sp>
        <p:nvSpPr>
          <p:cNvPr id="29" name="TextBox 28"/>
          <p:cNvSpPr txBox="1"/>
          <p:nvPr/>
        </p:nvSpPr>
        <p:spPr>
          <a:xfrm>
            <a:off x="0" y="584775"/>
            <a:ext cx="12192000" cy="5711522"/>
          </a:xfrm>
          <a:prstGeom prst="rect">
            <a:avLst/>
          </a:prstGeom>
          <a:solidFill>
            <a:schemeClr val="tx1">
              <a:lumMod val="85000"/>
              <a:lumOff val="15000"/>
            </a:schemeClr>
          </a:solidFill>
        </p:spPr>
        <p:txBody>
          <a:bodyPr wrap="square" rtlCol="0">
            <a:spAutoFit/>
          </a:bodyPr>
          <a:lstStyle/>
          <a:p>
            <a:endParaRPr lang="en-US"/>
          </a:p>
        </p:txBody>
      </p:sp>
      <p:sp>
        <p:nvSpPr>
          <p:cNvPr id="4" name="Text 1"/>
          <p:cNvSpPr/>
          <p:nvPr/>
        </p:nvSpPr>
        <p:spPr>
          <a:xfrm>
            <a:off x="1600200" y="502920"/>
            <a:ext cx="8686800" cy="868680"/>
          </a:xfrm>
          <a:prstGeom prst="rect">
            <a:avLst/>
          </a:prstGeom>
          <a:noFill/>
          <a:ln/>
        </p:spPr>
        <p:txBody>
          <a:bodyPr wrap="square" lIns="0" tIns="0" rIns="0" bIns="0" rtlCol="0" anchor="ctr"/>
          <a:lstStyle/>
          <a:p>
            <a:pPr marL="0" indent="0">
              <a:buNone/>
            </a:pPr>
            <a:r>
              <a:rPr lang="en-US" sz="4800" b="1" dirty="0">
                <a:solidFill>
                  <a:srgbClr val="FFFF00"/>
                </a:solidFill>
                <a:latin typeface="SutonnyMJ" pitchFamily="2" charset="0"/>
                <a:ea typeface="Vrinda" pitchFamily="34" charset="-122"/>
                <a:cs typeface="SutonnyMJ" pitchFamily="2" charset="0"/>
              </a:rPr>
              <a:t>প্রতারণার প্রকারভেদ</a:t>
            </a:r>
            <a:endParaRPr lang="en-US" sz="4800" dirty="0">
              <a:solidFill>
                <a:srgbClr val="FFFF00"/>
              </a:solidFill>
              <a:latin typeface="SutonnyMJ" pitchFamily="2" charset="0"/>
              <a:cs typeface="SutonnyMJ" pitchFamily="2" charset="0"/>
            </a:endParaRPr>
          </a:p>
        </p:txBody>
      </p:sp>
      <p:sp>
        <p:nvSpPr>
          <p:cNvPr id="5" name="Shape 2"/>
          <p:cNvSpPr/>
          <p:nvPr/>
        </p:nvSpPr>
        <p:spPr>
          <a:xfrm>
            <a:off x="640080" y="1874520"/>
            <a:ext cx="5074920" cy="1965960"/>
          </a:xfrm>
          <a:prstGeom prst="roundRect">
            <a:avLst>
              <a:gd name="adj" fmla="val 5581"/>
            </a:avLst>
          </a:prstGeom>
          <a:solidFill>
            <a:srgbClr val="FFFFFF"/>
          </a:solidFill>
          <a:ln/>
          <a:effectLst>
            <a:outerShdw blurRad="88900" dist="38100" dir="5400000" algn="bl" rotWithShape="0">
              <a:srgbClr val="271620">
                <a:alpha val="15000"/>
              </a:srgbClr>
            </a:outerShdw>
          </a:effectLst>
        </p:spPr>
      </p:sp>
      <p:sp>
        <p:nvSpPr>
          <p:cNvPr id="6" name="Shape 3"/>
          <p:cNvSpPr/>
          <p:nvPr/>
        </p:nvSpPr>
        <p:spPr>
          <a:xfrm>
            <a:off x="914400" y="2258568"/>
            <a:ext cx="1188720" cy="1188720"/>
          </a:xfrm>
          <a:prstGeom prst="ellipse">
            <a:avLst/>
          </a:prstGeom>
          <a:solidFill>
            <a:srgbClr val="5C1A33"/>
          </a:solidFill>
          <a:ln/>
        </p:spPr>
      </p:sp>
      <p:pic>
        <p:nvPicPr>
          <p:cNvPr id="7" name="Image 1" descr="/home/claude/protarona/icon_weight_FFFFFF.png"/>
          <p:cNvPicPr>
            <a:picLocks noChangeAspect="1"/>
          </p:cNvPicPr>
          <p:nvPr/>
        </p:nvPicPr>
        <p:blipFill>
          <a:blip r:embed="rId4"/>
          <a:stretch>
            <a:fillRect/>
          </a:stretch>
        </p:blipFill>
        <p:spPr>
          <a:xfrm>
            <a:off x="1181862" y="2526030"/>
            <a:ext cx="653796" cy="653796"/>
          </a:xfrm>
          <a:prstGeom prst="rect">
            <a:avLst/>
          </a:prstGeom>
        </p:spPr>
      </p:pic>
      <p:sp>
        <p:nvSpPr>
          <p:cNvPr id="8" name="Text 4"/>
          <p:cNvSpPr/>
          <p:nvPr/>
        </p:nvSpPr>
        <p:spPr>
          <a:xfrm>
            <a:off x="2331720" y="2148840"/>
            <a:ext cx="3154680" cy="502920"/>
          </a:xfrm>
          <a:prstGeom prst="rect">
            <a:avLst/>
          </a:prstGeom>
          <a:noFill/>
          <a:ln/>
        </p:spPr>
        <p:txBody>
          <a:bodyPr wrap="square" lIns="0" tIns="0" rIns="0" bIns="0" rtlCol="0" anchor="ctr"/>
          <a:lstStyle/>
          <a:p>
            <a:pPr marL="0" indent="0">
              <a:buNone/>
            </a:pPr>
            <a:r>
              <a:rPr lang="en-US" sz="2800" b="1" dirty="0">
                <a:solidFill>
                  <a:srgbClr val="7030A0"/>
                </a:solidFill>
                <a:latin typeface="SutonnyMJ" pitchFamily="2" charset="0"/>
                <a:ea typeface="Vrinda" pitchFamily="34" charset="-122"/>
                <a:cs typeface="SutonnyMJ" pitchFamily="2" charset="0"/>
              </a:rPr>
              <a:t>ব্যবসায়ে ভেজাল ও মাপে কম</a:t>
            </a:r>
            <a:endParaRPr lang="en-US" sz="2800" dirty="0">
              <a:solidFill>
                <a:srgbClr val="7030A0"/>
              </a:solidFill>
              <a:latin typeface="SutonnyMJ" pitchFamily="2" charset="0"/>
              <a:cs typeface="SutonnyMJ" pitchFamily="2" charset="0"/>
            </a:endParaRPr>
          </a:p>
        </p:txBody>
      </p:sp>
      <p:sp>
        <p:nvSpPr>
          <p:cNvPr id="9" name="Text 5"/>
          <p:cNvSpPr/>
          <p:nvPr/>
        </p:nvSpPr>
        <p:spPr>
          <a:xfrm>
            <a:off x="2331720" y="2697480"/>
            <a:ext cx="3154680" cy="960120"/>
          </a:xfrm>
          <a:prstGeom prst="rect">
            <a:avLst/>
          </a:prstGeom>
          <a:noFill/>
          <a:ln/>
        </p:spPr>
        <p:txBody>
          <a:bodyPr wrap="square" lIns="0" tIns="0" rIns="0" bIns="0" rtlCol="0" anchor="t"/>
          <a:lstStyle/>
          <a:p>
            <a:pPr marL="0" indent="0">
              <a:lnSpc>
                <a:spcPct val="125000"/>
              </a:lnSpc>
              <a:buNone/>
            </a:pPr>
            <a:r>
              <a:rPr lang="en-US" sz="2400" dirty="0">
                <a:solidFill>
                  <a:srgbClr val="7030A0"/>
                </a:solidFill>
                <a:latin typeface="SutonnyMJ" pitchFamily="2" charset="0"/>
                <a:ea typeface="Vrinda" pitchFamily="34" charset="-122"/>
                <a:cs typeface="SutonnyMJ" pitchFamily="2" charset="0"/>
              </a:rPr>
              <a:t>পণ্যে ভেজাল মেশানো বা মাপ-ওজনে কম দেওয়া</a:t>
            </a:r>
            <a:endParaRPr lang="en-US" sz="2400" dirty="0">
              <a:solidFill>
                <a:srgbClr val="7030A0"/>
              </a:solidFill>
              <a:latin typeface="SutonnyMJ" pitchFamily="2" charset="0"/>
              <a:cs typeface="SutonnyMJ" pitchFamily="2" charset="0"/>
            </a:endParaRPr>
          </a:p>
        </p:txBody>
      </p:sp>
      <p:sp>
        <p:nvSpPr>
          <p:cNvPr id="10" name="Shape 6"/>
          <p:cNvSpPr/>
          <p:nvPr/>
        </p:nvSpPr>
        <p:spPr>
          <a:xfrm>
            <a:off x="6172200" y="1874520"/>
            <a:ext cx="5074920" cy="1965960"/>
          </a:xfrm>
          <a:prstGeom prst="roundRect">
            <a:avLst>
              <a:gd name="adj" fmla="val 5581"/>
            </a:avLst>
          </a:prstGeom>
          <a:solidFill>
            <a:srgbClr val="FFFFFF"/>
          </a:solidFill>
          <a:ln/>
          <a:effectLst>
            <a:outerShdw blurRad="88900" dist="38100" dir="5400000" algn="bl" rotWithShape="0">
              <a:srgbClr val="271620">
                <a:alpha val="15000"/>
              </a:srgbClr>
            </a:outerShdw>
          </a:effectLst>
        </p:spPr>
      </p:sp>
      <p:sp>
        <p:nvSpPr>
          <p:cNvPr id="11" name="Shape 7"/>
          <p:cNvSpPr/>
          <p:nvPr/>
        </p:nvSpPr>
        <p:spPr>
          <a:xfrm>
            <a:off x="6446520" y="2258568"/>
            <a:ext cx="1188720" cy="1188720"/>
          </a:xfrm>
          <a:prstGeom prst="ellipse">
            <a:avLst/>
          </a:prstGeom>
          <a:solidFill>
            <a:srgbClr val="A13D63"/>
          </a:solidFill>
          <a:ln/>
        </p:spPr>
      </p:sp>
      <p:pic>
        <p:nvPicPr>
          <p:cNvPr id="12" name="Image 2" descr="/home/claude/protarona/icon_handusd_FFFFFF.png"/>
          <p:cNvPicPr>
            <a:picLocks noChangeAspect="1"/>
          </p:cNvPicPr>
          <p:nvPr/>
        </p:nvPicPr>
        <p:blipFill>
          <a:blip r:embed="rId5"/>
          <a:stretch>
            <a:fillRect/>
          </a:stretch>
        </p:blipFill>
        <p:spPr>
          <a:xfrm>
            <a:off x="6713982" y="2526030"/>
            <a:ext cx="653796" cy="653796"/>
          </a:xfrm>
          <a:prstGeom prst="rect">
            <a:avLst/>
          </a:prstGeom>
        </p:spPr>
      </p:pic>
      <p:sp>
        <p:nvSpPr>
          <p:cNvPr id="13" name="Text 8"/>
          <p:cNvSpPr/>
          <p:nvPr/>
        </p:nvSpPr>
        <p:spPr>
          <a:xfrm>
            <a:off x="7863840" y="2148840"/>
            <a:ext cx="3154680" cy="502920"/>
          </a:xfrm>
          <a:prstGeom prst="rect">
            <a:avLst/>
          </a:prstGeom>
          <a:noFill/>
          <a:ln/>
        </p:spPr>
        <p:txBody>
          <a:bodyPr wrap="square" lIns="0" tIns="0" rIns="0" bIns="0" rtlCol="0" anchor="ctr"/>
          <a:lstStyle/>
          <a:p>
            <a:pPr marL="0" indent="0">
              <a:buNone/>
            </a:pPr>
            <a:r>
              <a:rPr lang="en-US" sz="2800" b="1" dirty="0">
                <a:solidFill>
                  <a:srgbClr val="7030A0"/>
                </a:solidFill>
                <a:latin typeface="SutonnyMJ" pitchFamily="2" charset="0"/>
                <a:ea typeface="Vrinda" pitchFamily="34" charset="-122"/>
                <a:cs typeface="SutonnyMJ" pitchFamily="2" charset="0"/>
              </a:rPr>
              <a:t>মিথ্যা প্রতিশ্রুতি</a:t>
            </a:r>
            <a:endParaRPr lang="en-US" sz="2800" dirty="0">
              <a:solidFill>
                <a:srgbClr val="7030A0"/>
              </a:solidFill>
              <a:latin typeface="SutonnyMJ" pitchFamily="2" charset="0"/>
              <a:cs typeface="SutonnyMJ" pitchFamily="2" charset="0"/>
            </a:endParaRPr>
          </a:p>
        </p:txBody>
      </p:sp>
      <p:sp>
        <p:nvSpPr>
          <p:cNvPr id="14" name="Text 9"/>
          <p:cNvSpPr/>
          <p:nvPr/>
        </p:nvSpPr>
        <p:spPr>
          <a:xfrm>
            <a:off x="7863840" y="2697480"/>
            <a:ext cx="3154680" cy="960120"/>
          </a:xfrm>
          <a:prstGeom prst="rect">
            <a:avLst/>
          </a:prstGeom>
          <a:noFill/>
          <a:ln/>
        </p:spPr>
        <p:txBody>
          <a:bodyPr wrap="square" lIns="0" tIns="0" rIns="0" bIns="0" rtlCol="0" anchor="t"/>
          <a:lstStyle/>
          <a:p>
            <a:pPr marL="0" indent="0">
              <a:lnSpc>
                <a:spcPct val="125000"/>
              </a:lnSpc>
              <a:buNone/>
            </a:pPr>
            <a:r>
              <a:rPr lang="en-US" sz="2400" dirty="0">
                <a:solidFill>
                  <a:srgbClr val="7030A0"/>
                </a:solidFill>
                <a:latin typeface="SutonnyMJ" pitchFamily="2" charset="0"/>
                <a:ea typeface="Vrinda" pitchFamily="34" charset="-122"/>
                <a:cs typeface="SutonnyMJ" pitchFamily="2" charset="0"/>
              </a:rPr>
              <a:t>প্রতিশ্রুতি দিয়ে তা পালন না করা</a:t>
            </a:r>
            <a:endParaRPr lang="en-US" sz="2400" dirty="0">
              <a:solidFill>
                <a:srgbClr val="7030A0"/>
              </a:solidFill>
              <a:latin typeface="SutonnyMJ" pitchFamily="2" charset="0"/>
              <a:cs typeface="SutonnyMJ" pitchFamily="2" charset="0"/>
            </a:endParaRPr>
          </a:p>
        </p:txBody>
      </p:sp>
      <p:sp>
        <p:nvSpPr>
          <p:cNvPr id="15" name="Shape 10"/>
          <p:cNvSpPr/>
          <p:nvPr/>
        </p:nvSpPr>
        <p:spPr>
          <a:xfrm>
            <a:off x="640080" y="4206240"/>
            <a:ext cx="5074920" cy="1965960"/>
          </a:xfrm>
          <a:prstGeom prst="roundRect">
            <a:avLst>
              <a:gd name="adj" fmla="val 5581"/>
            </a:avLst>
          </a:prstGeom>
          <a:solidFill>
            <a:srgbClr val="FFFFFF"/>
          </a:solidFill>
          <a:ln/>
          <a:effectLst>
            <a:outerShdw blurRad="88900" dist="38100" dir="5400000" algn="bl" rotWithShape="0">
              <a:srgbClr val="271620">
                <a:alpha val="15000"/>
              </a:srgbClr>
            </a:outerShdw>
          </a:effectLst>
        </p:spPr>
      </p:sp>
      <p:sp>
        <p:nvSpPr>
          <p:cNvPr id="16" name="Shape 11"/>
          <p:cNvSpPr/>
          <p:nvPr/>
        </p:nvSpPr>
        <p:spPr>
          <a:xfrm>
            <a:off x="914400" y="4590288"/>
            <a:ext cx="1188720" cy="1188720"/>
          </a:xfrm>
          <a:prstGeom prst="ellipse">
            <a:avLst/>
          </a:prstGeom>
          <a:solidFill>
            <a:srgbClr val="F0A202"/>
          </a:solidFill>
          <a:ln/>
        </p:spPr>
      </p:sp>
      <p:pic>
        <p:nvPicPr>
          <p:cNvPr id="17" name="Image 3" descr="/home/claude/protarona/icon_ban_5C1A33.png"/>
          <p:cNvPicPr>
            <a:picLocks noChangeAspect="1"/>
          </p:cNvPicPr>
          <p:nvPr/>
        </p:nvPicPr>
        <p:blipFill>
          <a:blip r:embed="rId3"/>
          <a:stretch>
            <a:fillRect/>
          </a:stretch>
        </p:blipFill>
        <p:spPr>
          <a:xfrm>
            <a:off x="1181862" y="4857750"/>
            <a:ext cx="653796" cy="653796"/>
          </a:xfrm>
          <a:prstGeom prst="rect">
            <a:avLst/>
          </a:prstGeom>
        </p:spPr>
      </p:pic>
      <p:sp>
        <p:nvSpPr>
          <p:cNvPr id="18" name="Text 12"/>
          <p:cNvSpPr/>
          <p:nvPr/>
        </p:nvSpPr>
        <p:spPr>
          <a:xfrm>
            <a:off x="2331720" y="4480560"/>
            <a:ext cx="3154680" cy="502920"/>
          </a:xfrm>
          <a:prstGeom prst="rect">
            <a:avLst/>
          </a:prstGeom>
          <a:noFill/>
          <a:ln/>
        </p:spPr>
        <p:txBody>
          <a:bodyPr wrap="square" lIns="0" tIns="0" rIns="0" bIns="0" rtlCol="0" anchor="ctr"/>
          <a:lstStyle/>
          <a:p>
            <a:pPr marL="0" indent="0">
              <a:buNone/>
            </a:pPr>
            <a:r>
              <a:rPr lang="en-US" sz="2800" b="1" dirty="0">
                <a:solidFill>
                  <a:srgbClr val="7030A0"/>
                </a:solidFill>
                <a:latin typeface="SutonnyMJ" pitchFamily="2" charset="0"/>
                <a:ea typeface="Vrinda" pitchFamily="34" charset="-122"/>
                <a:cs typeface="SutonnyMJ" pitchFamily="2" charset="0"/>
              </a:rPr>
              <a:t>আমানতের খেয়ানত</a:t>
            </a:r>
            <a:endParaRPr lang="en-US" sz="2800" dirty="0">
              <a:solidFill>
                <a:srgbClr val="7030A0"/>
              </a:solidFill>
              <a:latin typeface="SutonnyMJ" pitchFamily="2" charset="0"/>
              <a:cs typeface="SutonnyMJ" pitchFamily="2" charset="0"/>
            </a:endParaRPr>
          </a:p>
        </p:txBody>
      </p:sp>
      <p:sp>
        <p:nvSpPr>
          <p:cNvPr id="19" name="Text 13"/>
          <p:cNvSpPr/>
          <p:nvPr/>
        </p:nvSpPr>
        <p:spPr>
          <a:xfrm>
            <a:off x="2331720" y="5029200"/>
            <a:ext cx="3154680" cy="960120"/>
          </a:xfrm>
          <a:prstGeom prst="rect">
            <a:avLst/>
          </a:prstGeom>
          <a:noFill/>
          <a:ln/>
        </p:spPr>
        <p:txBody>
          <a:bodyPr wrap="square" lIns="0" tIns="0" rIns="0" bIns="0" rtlCol="0" anchor="t"/>
          <a:lstStyle/>
          <a:p>
            <a:pPr marL="0" indent="0">
              <a:lnSpc>
                <a:spcPct val="125000"/>
              </a:lnSpc>
              <a:buNone/>
            </a:pPr>
            <a:r>
              <a:rPr lang="en-US" sz="2400" dirty="0">
                <a:solidFill>
                  <a:srgbClr val="7030A0"/>
                </a:solidFill>
                <a:latin typeface="SutonnyMJ" pitchFamily="2" charset="0"/>
                <a:ea typeface="Vrinda" pitchFamily="34" charset="-122"/>
                <a:cs typeface="SutonnyMJ" pitchFamily="2" charset="0"/>
              </a:rPr>
              <a:t>বিশ্বাস করে রাখা জিনিস বা তথ্যের অপব্যবহার</a:t>
            </a:r>
            <a:endParaRPr lang="en-US" sz="2400" dirty="0">
              <a:solidFill>
                <a:srgbClr val="7030A0"/>
              </a:solidFill>
              <a:latin typeface="SutonnyMJ" pitchFamily="2" charset="0"/>
              <a:cs typeface="SutonnyMJ" pitchFamily="2" charset="0"/>
            </a:endParaRPr>
          </a:p>
        </p:txBody>
      </p:sp>
      <p:sp>
        <p:nvSpPr>
          <p:cNvPr id="20" name="Shape 14"/>
          <p:cNvSpPr/>
          <p:nvPr/>
        </p:nvSpPr>
        <p:spPr>
          <a:xfrm>
            <a:off x="6172200" y="4206240"/>
            <a:ext cx="5074920" cy="1965960"/>
          </a:xfrm>
          <a:prstGeom prst="roundRect">
            <a:avLst>
              <a:gd name="adj" fmla="val 5581"/>
            </a:avLst>
          </a:prstGeom>
          <a:solidFill>
            <a:srgbClr val="FFFFFF"/>
          </a:solidFill>
          <a:ln/>
          <a:effectLst>
            <a:outerShdw blurRad="88900" dist="38100" dir="5400000" algn="bl" rotWithShape="0">
              <a:srgbClr val="271620">
                <a:alpha val="15000"/>
              </a:srgbClr>
            </a:outerShdw>
          </a:effectLst>
        </p:spPr>
      </p:sp>
      <p:sp>
        <p:nvSpPr>
          <p:cNvPr id="21" name="Shape 15"/>
          <p:cNvSpPr/>
          <p:nvPr/>
        </p:nvSpPr>
        <p:spPr>
          <a:xfrm>
            <a:off x="6446520" y="4590288"/>
            <a:ext cx="1188720" cy="1188720"/>
          </a:xfrm>
          <a:prstGeom prst="ellipse">
            <a:avLst/>
          </a:prstGeom>
          <a:solidFill>
            <a:srgbClr val="5C1A33"/>
          </a:solidFill>
          <a:ln/>
        </p:spPr>
      </p:sp>
      <p:pic>
        <p:nvPicPr>
          <p:cNvPr id="22" name="Image 4" descr="/home/claude/protarona/icon_usersecret_FFFFFF.png"/>
          <p:cNvPicPr>
            <a:picLocks noChangeAspect="1"/>
          </p:cNvPicPr>
          <p:nvPr/>
        </p:nvPicPr>
        <p:blipFill>
          <a:blip r:embed="rId6"/>
          <a:stretch>
            <a:fillRect/>
          </a:stretch>
        </p:blipFill>
        <p:spPr>
          <a:xfrm>
            <a:off x="6713982" y="4857750"/>
            <a:ext cx="653796" cy="653796"/>
          </a:xfrm>
          <a:prstGeom prst="rect">
            <a:avLst/>
          </a:prstGeom>
        </p:spPr>
      </p:pic>
      <p:sp>
        <p:nvSpPr>
          <p:cNvPr id="23" name="Text 16"/>
          <p:cNvSpPr/>
          <p:nvPr/>
        </p:nvSpPr>
        <p:spPr>
          <a:xfrm>
            <a:off x="7863840" y="4480560"/>
            <a:ext cx="3154680" cy="502920"/>
          </a:xfrm>
          <a:prstGeom prst="rect">
            <a:avLst/>
          </a:prstGeom>
          <a:noFill/>
          <a:ln/>
        </p:spPr>
        <p:txBody>
          <a:bodyPr wrap="square" lIns="0" tIns="0" rIns="0" bIns="0" rtlCol="0" anchor="ctr"/>
          <a:lstStyle/>
          <a:p>
            <a:pPr marL="0" indent="0">
              <a:buNone/>
            </a:pPr>
            <a:r>
              <a:rPr lang="en-US" sz="2800" b="1" dirty="0">
                <a:solidFill>
                  <a:srgbClr val="7030A0"/>
                </a:solidFill>
                <a:latin typeface="SutonnyMJ" pitchFamily="2" charset="0"/>
                <a:ea typeface="Vrinda" pitchFamily="34" charset="-122"/>
                <a:cs typeface="SutonnyMJ" pitchFamily="2" charset="0"/>
              </a:rPr>
              <a:t>অসাধু উপায় অবলম্বন</a:t>
            </a:r>
            <a:endParaRPr lang="en-US" sz="2800" dirty="0">
              <a:solidFill>
                <a:srgbClr val="7030A0"/>
              </a:solidFill>
              <a:latin typeface="SutonnyMJ" pitchFamily="2" charset="0"/>
              <a:cs typeface="SutonnyMJ" pitchFamily="2" charset="0"/>
            </a:endParaRPr>
          </a:p>
        </p:txBody>
      </p:sp>
      <p:sp>
        <p:nvSpPr>
          <p:cNvPr id="24" name="Text 17"/>
          <p:cNvSpPr/>
          <p:nvPr/>
        </p:nvSpPr>
        <p:spPr>
          <a:xfrm>
            <a:off x="7863840" y="5029200"/>
            <a:ext cx="3154680" cy="960120"/>
          </a:xfrm>
          <a:prstGeom prst="rect">
            <a:avLst/>
          </a:prstGeom>
          <a:noFill/>
          <a:ln/>
        </p:spPr>
        <p:txBody>
          <a:bodyPr wrap="square" lIns="0" tIns="0" rIns="0" bIns="0" rtlCol="0" anchor="t"/>
          <a:lstStyle/>
          <a:p>
            <a:pPr marL="0" indent="0">
              <a:lnSpc>
                <a:spcPct val="125000"/>
              </a:lnSpc>
              <a:buNone/>
            </a:pPr>
            <a:r>
              <a:rPr lang="en-US" sz="2400" dirty="0">
                <a:solidFill>
                  <a:srgbClr val="7030A0"/>
                </a:solidFill>
                <a:latin typeface="SutonnyMJ" pitchFamily="2" charset="0"/>
                <a:ea typeface="Vrinda" pitchFamily="34" charset="-122"/>
                <a:cs typeface="SutonnyMJ" pitchFamily="2" charset="0"/>
              </a:rPr>
              <a:t>পরীক্ষা বা কাজে নকল ও জালিয়াতি করা</a:t>
            </a:r>
            <a:endParaRPr lang="en-US" sz="2400" dirty="0">
              <a:solidFill>
                <a:srgbClr val="7030A0"/>
              </a:solidFill>
              <a:latin typeface="SutonnyMJ" pitchFamily="2" charset="0"/>
              <a:cs typeface="SutonnyMJ" pitchFamily="2" charset="0"/>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advClick="0" advTm="3000">
        <p15:prstTrans prst="airplane"/>
      </p:transition>
    </mc:Choice>
    <mc:Fallback>
      <p:transition spd="slow" advClick="0" advTm="3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9">
                                            <p:txEl>
                                              <p:pRg st="0" end="0"/>
                                            </p:txEl>
                                          </p:spTgt>
                                        </p:tgtEl>
                                        <p:attrNameLst>
                                          <p:attrName>style.visibility</p:attrName>
                                        </p:attrNameLst>
                                      </p:cBhvr>
                                      <p:to>
                                        <p:strVal val="visible"/>
                                      </p:to>
                                    </p:set>
                                    <p:anim calcmode="lin" valueType="num">
                                      <p:cBhvr additive="base">
                                        <p:cTn id="19"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4"/>
                                        </p:tgtEl>
                                        <p:attrNameLst>
                                          <p:attrName>style.visibility</p:attrName>
                                        </p:attrNameLst>
                                      </p:cBhvr>
                                      <p:to>
                                        <p:strVal val="visible"/>
                                      </p:to>
                                    </p:set>
                                    <p:anim calcmode="lin" valueType="num">
                                      <p:cBhvr additive="base">
                                        <p:cTn id="25" dur="500" fill="hold"/>
                                        <p:tgtEl>
                                          <p:spTgt spid="24"/>
                                        </p:tgtEl>
                                        <p:attrNameLst>
                                          <p:attrName>ppt_x</p:attrName>
                                        </p:attrNameLst>
                                      </p:cBhvr>
                                      <p:tavLst>
                                        <p:tav tm="0">
                                          <p:val>
                                            <p:strVal val="#ppt_x"/>
                                          </p:val>
                                        </p:tav>
                                        <p:tav tm="100000">
                                          <p:val>
                                            <p:strVal val="#ppt_x"/>
                                          </p:val>
                                        </p:tav>
                                      </p:tavLst>
                                    </p:anim>
                                    <p:anim calcmode="lin" valueType="num">
                                      <p:cBhvr additive="base">
                                        <p:cTn id="26"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4" grpId="0" animBg="1"/>
      <p:bldP spid="2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name="Slide 6">
    <p:bg>
      <p:bgPr>
        <a:solidFill>
          <a:srgbClr val="FAF6F8"/>
        </a:solidFill>
        <a:effectLst/>
      </p:bgPr>
    </p:bg>
    <p:spTree>
      <p:nvGrpSpPr>
        <p:cNvPr id="1" name=""/>
        <p:cNvGrpSpPr/>
        <p:nvPr/>
      </p:nvGrpSpPr>
      <p:grpSpPr>
        <a:xfrm>
          <a:off x="0" y="0"/>
          <a:ext cx="0" cy="0"/>
          <a:chOff x="0" y="0"/>
          <a:chExt cx="0" cy="0"/>
        </a:xfrm>
      </p:grpSpPr>
      <p:sp>
        <p:nvSpPr>
          <p:cNvPr id="29" name="TextBox 28"/>
          <p:cNvSpPr txBox="1"/>
          <p:nvPr/>
        </p:nvSpPr>
        <p:spPr>
          <a:xfrm>
            <a:off x="0" y="-71705"/>
            <a:ext cx="12192000" cy="646331"/>
          </a:xfrm>
          <a:prstGeom prst="rect">
            <a:avLst/>
          </a:prstGeom>
          <a:solidFill>
            <a:schemeClr val="accent4">
              <a:lumMod val="60000"/>
              <a:lumOff val="40000"/>
            </a:schemeClr>
          </a:solidFill>
        </p:spPr>
        <p:txBody>
          <a:bodyPr wrap="square" rtlCol="0">
            <a:spAutoFit/>
          </a:bodyPr>
          <a:lstStyle/>
          <a:p>
            <a:endParaRPr lang="en-US" sz="3600">
              <a:solidFill>
                <a:srgbClr val="7030A0"/>
              </a:solidFill>
              <a:latin typeface="SutonnyMJ" pitchFamily="2" charset="0"/>
              <a:cs typeface="SutonnyMJ" pitchFamily="2" charset="0"/>
            </a:endParaRPr>
          </a:p>
        </p:txBody>
      </p:sp>
      <p:sp>
        <p:nvSpPr>
          <p:cNvPr id="30" name="TextBox 29"/>
          <p:cNvSpPr txBox="1"/>
          <p:nvPr/>
        </p:nvSpPr>
        <p:spPr>
          <a:xfrm>
            <a:off x="0" y="502920"/>
            <a:ext cx="12192000" cy="461665"/>
          </a:xfrm>
          <a:prstGeom prst="rect">
            <a:avLst/>
          </a:prstGeom>
          <a:solidFill>
            <a:schemeClr val="accent6">
              <a:lumMod val="75000"/>
            </a:schemeClr>
          </a:solidFill>
        </p:spPr>
        <p:txBody>
          <a:bodyPr wrap="square" rtlCol="0">
            <a:spAutoFit/>
          </a:bodyPr>
          <a:lstStyle/>
          <a:p>
            <a:endParaRPr lang="en-US" sz="2400">
              <a:solidFill>
                <a:srgbClr val="7030A0"/>
              </a:solidFill>
            </a:endParaRPr>
          </a:p>
        </p:txBody>
      </p:sp>
      <p:sp>
        <p:nvSpPr>
          <p:cNvPr id="2" name="Shape 0"/>
          <p:cNvSpPr/>
          <p:nvPr/>
        </p:nvSpPr>
        <p:spPr>
          <a:xfrm>
            <a:off x="592483" y="1033165"/>
            <a:ext cx="868680" cy="868680"/>
          </a:xfrm>
          <a:prstGeom prst="ellipse">
            <a:avLst/>
          </a:prstGeom>
          <a:solidFill>
            <a:srgbClr val="B23A1E"/>
          </a:solidFill>
          <a:ln/>
        </p:spPr>
      </p:sp>
      <p:pic>
        <p:nvPicPr>
          <p:cNvPr id="3" name="Image 0" descr="/home/claude/protarona/icon_warning_FFFFFF.png"/>
          <p:cNvPicPr>
            <a:picLocks noChangeAspect="1"/>
          </p:cNvPicPr>
          <p:nvPr/>
        </p:nvPicPr>
        <p:blipFill>
          <a:blip r:embed="rId3"/>
          <a:stretch>
            <a:fillRect/>
          </a:stretch>
        </p:blipFill>
        <p:spPr>
          <a:xfrm>
            <a:off x="792099" y="1195438"/>
            <a:ext cx="477774" cy="477774"/>
          </a:xfrm>
          <a:prstGeom prst="rect">
            <a:avLst/>
          </a:prstGeom>
        </p:spPr>
      </p:pic>
      <p:sp>
        <p:nvSpPr>
          <p:cNvPr id="4" name="Text 1"/>
          <p:cNvSpPr/>
          <p:nvPr/>
        </p:nvSpPr>
        <p:spPr>
          <a:xfrm>
            <a:off x="2147901" y="1224573"/>
            <a:ext cx="8686800" cy="294054"/>
          </a:xfrm>
          <a:prstGeom prst="rect">
            <a:avLst/>
          </a:prstGeom>
          <a:noFill/>
          <a:ln/>
        </p:spPr>
        <p:txBody>
          <a:bodyPr wrap="square" lIns="0" tIns="0" rIns="0" bIns="0" rtlCol="0" anchor="ctr"/>
          <a:lstStyle/>
          <a:p>
            <a:pPr marL="0" indent="0">
              <a:buNone/>
            </a:pPr>
            <a:r>
              <a:rPr lang="en-US" sz="5400" b="1" dirty="0">
                <a:solidFill>
                  <a:srgbClr val="FFC000"/>
                </a:solidFill>
                <a:latin typeface="SutonnyMJ" pitchFamily="2" charset="0"/>
                <a:ea typeface="Vrinda" pitchFamily="34" charset="-122"/>
                <a:cs typeface="SutonnyMJ" pitchFamily="2" charset="0"/>
              </a:rPr>
              <a:t>প্রতারণার কুফল</a:t>
            </a:r>
            <a:endParaRPr lang="en-US" sz="5400" dirty="0">
              <a:solidFill>
                <a:srgbClr val="FFC000"/>
              </a:solidFill>
              <a:latin typeface="SutonnyMJ" pitchFamily="2" charset="0"/>
              <a:cs typeface="SutonnyMJ" pitchFamily="2" charset="0"/>
            </a:endParaRPr>
          </a:p>
        </p:txBody>
      </p:sp>
      <p:sp>
        <p:nvSpPr>
          <p:cNvPr id="5" name="Shape 2"/>
          <p:cNvSpPr/>
          <p:nvPr/>
        </p:nvSpPr>
        <p:spPr>
          <a:xfrm>
            <a:off x="640080" y="1874520"/>
            <a:ext cx="10881360" cy="1024128"/>
          </a:xfrm>
          <a:prstGeom prst="roundRect">
            <a:avLst>
              <a:gd name="adj" fmla="val 8929"/>
            </a:avLst>
          </a:prstGeom>
          <a:solidFill>
            <a:srgbClr val="FFFFFF"/>
          </a:solidFill>
          <a:ln/>
          <a:effectLst>
            <a:outerShdw blurRad="76200" dist="25400" dir="5400000" algn="bl" rotWithShape="0">
              <a:srgbClr val="271620">
                <a:alpha val="13000"/>
              </a:srgbClr>
            </a:outerShdw>
          </a:effectLst>
        </p:spPr>
      </p:sp>
      <p:sp>
        <p:nvSpPr>
          <p:cNvPr id="6" name="Shape 3"/>
          <p:cNvSpPr/>
          <p:nvPr/>
        </p:nvSpPr>
        <p:spPr>
          <a:xfrm>
            <a:off x="914400" y="2066544"/>
            <a:ext cx="640080" cy="640080"/>
          </a:xfrm>
          <a:prstGeom prst="ellipse">
            <a:avLst/>
          </a:prstGeom>
          <a:solidFill>
            <a:srgbClr val="B23A1E"/>
          </a:solidFill>
          <a:ln/>
        </p:spPr>
      </p:sp>
      <p:pic>
        <p:nvPicPr>
          <p:cNvPr id="7" name="Image 1" descr="/home/claude/protarona/icon_warning_FFFFFF.png"/>
          <p:cNvPicPr>
            <a:picLocks noChangeAspect="1"/>
          </p:cNvPicPr>
          <p:nvPr/>
        </p:nvPicPr>
        <p:blipFill>
          <a:blip r:embed="rId3"/>
          <a:stretch>
            <a:fillRect/>
          </a:stretch>
        </p:blipFill>
        <p:spPr>
          <a:xfrm>
            <a:off x="1058418" y="2210562"/>
            <a:ext cx="352044" cy="352044"/>
          </a:xfrm>
          <a:prstGeom prst="rect">
            <a:avLst/>
          </a:prstGeom>
        </p:spPr>
      </p:pic>
      <p:sp>
        <p:nvSpPr>
          <p:cNvPr id="8" name="Text 4"/>
          <p:cNvSpPr/>
          <p:nvPr/>
        </p:nvSpPr>
        <p:spPr>
          <a:xfrm>
            <a:off x="1828800" y="1947672"/>
            <a:ext cx="3108960" cy="877824"/>
          </a:xfrm>
          <a:prstGeom prst="rect">
            <a:avLst/>
          </a:prstGeom>
          <a:noFill/>
          <a:ln/>
        </p:spPr>
        <p:txBody>
          <a:bodyPr wrap="square" lIns="0" tIns="0" rIns="0" bIns="0" rtlCol="0" anchor="ctr"/>
          <a:lstStyle/>
          <a:p>
            <a:pPr marL="0" indent="0">
              <a:buNone/>
            </a:pPr>
            <a:r>
              <a:rPr lang="en-US" sz="3200" b="1" dirty="0">
                <a:solidFill>
                  <a:srgbClr val="7030A0"/>
                </a:solidFill>
                <a:latin typeface="SutonnyMJ" pitchFamily="2" charset="0"/>
                <a:ea typeface="Vrinda" pitchFamily="34" charset="-122"/>
                <a:cs typeface="SutonnyMJ" pitchFamily="2" charset="0"/>
              </a:rPr>
              <a:t>আল্লাহর অসন্তুষ্টি</a:t>
            </a:r>
            <a:endParaRPr lang="en-US" sz="3200" dirty="0">
              <a:solidFill>
                <a:srgbClr val="7030A0"/>
              </a:solidFill>
              <a:latin typeface="SutonnyMJ" pitchFamily="2" charset="0"/>
              <a:cs typeface="SutonnyMJ" pitchFamily="2" charset="0"/>
            </a:endParaRPr>
          </a:p>
        </p:txBody>
      </p:sp>
      <p:sp>
        <p:nvSpPr>
          <p:cNvPr id="9" name="Shape 5"/>
          <p:cNvSpPr/>
          <p:nvPr/>
        </p:nvSpPr>
        <p:spPr>
          <a:xfrm>
            <a:off x="5074920" y="2057400"/>
            <a:ext cx="18288" cy="658368"/>
          </a:xfrm>
          <a:prstGeom prst="rect">
            <a:avLst/>
          </a:prstGeom>
          <a:solidFill>
            <a:srgbClr val="EAD9E1"/>
          </a:solidFill>
          <a:ln/>
        </p:spPr>
      </p:sp>
      <p:sp>
        <p:nvSpPr>
          <p:cNvPr id="10" name="Text 6"/>
          <p:cNvSpPr/>
          <p:nvPr/>
        </p:nvSpPr>
        <p:spPr>
          <a:xfrm>
            <a:off x="5349240" y="1947672"/>
            <a:ext cx="5989320" cy="877824"/>
          </a:xfrm>
          <a:prstGeom prst="rect">
            <a:avLst/>
          </a:prstGeom>
          <a:noFill/>
          <a:ln/>
        </p:spPr>
        <p:txBody>
          <a:bodyPr wrap="square" lIns="0" tIns="0" rIns="0" bIns="0" rtlCol="0" anchor="ctr"/>
          <a:lstStyle/>
          <a:p>
            <a:pPr marL="0" indent="0">
              <a:buNone/>
            </a:pPr>
            <a:r>
              <a:rPr lang="en-US" sz="2800" dirty="0">
                <a:solidFill>
                  <a:srgbClr val="7030A0"/>
                </a:solidFill>
                <a:latin typeface="SutonnyMJ" pitchFamily="2" charset="0"/>
                <a:ea typeface="Vrinda" pitchFamily="34" charset="-122"/>
                <a:cs typeface="SutonnyMJ" pitchFamily="2" charset="0"/>
              </a:rPr>
              <a:t>প্রতারণাকারী কুরআন-হাদিসে নিন্দিত ও গুনাহগার বিবেচিত</a:t>
            </a:r>
            <a:endParaRPr lang="en-US" sz="2800" dirty="0">
              <a:solidFill>
                <a:srgbClr val="7030A0"/>
              </a:solidFill>
              <a:latin typeface="SutonnyMJ" pitchFamily="2" charset="0"/>
              <a:cs typeface="SutonnyMJ" pitchFamily="2" charset="0"/>
            </a:endParaRPr>
          </a:p>
        </p:txBody>
      </p:sp>
      <p:sp>
        <p:nvSpPr>
          <p:cNvPr id="11" name="Shape 7"/>
          <p:cNvSpPr/>
          <p:nvPr/>
        </p:nvSpPr>
        <p:spPr>
          <a:xfrm>
            <a:off x="640080" y="3026664"/>
            <a:ext cx="10881360" cy="1024128"/>
          </a:xfrm>
          <a:prstGeom prst="roundRect">
            <a:avLst>
              <a:gd name="adj" fmla="val 8929"/>
            </a:avLst>
          </a:prstGeom>
          <a:solidFill>
            <a:srgbClr val="FFFFFF"/>
          </a:solidFill>
          <a:ln/>
          <a:effectLst>
            <a:outerShdw blurRad="76200" dist="25400" dir="5400000" algn="bl" rotWithShape="0">
              <a:srgbClr val="271620">
                <a:alpha val="13000"/>
              </a:srgbClr>
            </a:outerShdw>
          </a:effectLst>
        </p:spPr>
      </p:sp>
      <p:sp>
        <p:nvSpPr>
          <p:cNvPr id="12" name="Shape 8"/>
          <p:cNvSpPr/>
          <p:nvPr/>
        </p:nvSpPr>
        <p:spPr>
          <a:xfrm>
            <a:off x="914400" y="3218688"/>
            <a:ext cx="640080" cy="640080"/>
          </a:xfrm>
          <a:prstGeom prst="ellipse">
            <a:avLst/>
          </a:prstGeom>
          <a:solidFill>
            <a:srgbClr val="B23A1E"/>
          </a:solidFill>
          <a:ln/>
        </p:spPr>
      </p:sp>
      <p:pic>
        <p:nvPicPr>
          <p:cNvPr id="13" name="Image 2" descr="/home/claude/protarona/icon_warning_FFFFFF.png"/>
          <p:cNvPicPr>
            <a:picLocks noChangeAspect="1"/>
          </p:cNvPicPr>
          <p:nvPr/>
        </p:nvPicPr>
        <p:blipFill>
          <a:blip r:embed="rId3"/>
          <a:stretch>
            <a:fillRect/>
          </a:stretch>
        </p:blipFill>
        <p:spPr>
          <a:xfrm>
            <a:off x="1058418" y="3362706"/>
            <a:ext cx="352044" cy="352044"/>
          </a:xfrm>
          <a:prstGeom prst="rect">
            <a:avLst/>
          </a:prstGeom>
        </p:spPr>
      </p:pic>
      <p:sp>
        <p:nvSpPr>
          <p:cNvPr id="14" name="Text 9"/>
          <p:cNvSpPr/>
          <p:nvPr/>
        </p:nvSpPr>
        <p:spPr>
          <a:xfrm>
            <a:off x="1828800" y="3099816"/>
            <a:ext cx="3108960" cy="877824"/>
          </a:xfrm>
          <a:prstGeom prst="rect">
            <a:avLst/>
          </a:prstGeom>
          <a:noFill/>
          <a:ln/>
        </p:spPr>
        <p:txBody>
          <a:bodyPr wrap="square" lIns="0" tIns="0" rIns="0" bIns="0" rtlCol="0" anchor="ctr"/>
          <a:lstStyle/>
          <a:p>
            <a:pPr marL="0" indent="0">
              <a:buNone/>
            </a:pPr>
            <a:r>
              <a:rPr lang="en-US" sz="3200" b="1" dirty="0">
                <a:solidFill>
                  <a:srgbClr val="7030A0"/>
                </a:solidFill>
                <a:latin typeface="SutonnyMJ" pitchFamily="2" charset="0"/>
                <a:ea typeface="Vrinda" pitchFamily="34" charset="-122"/>
                <a:cs typeface="SutonnyMJ" pitchFamily="2" charset="0"/>
              </a:rPr>
              <a:t>বিশ্বাসের সংকট</a:t>
            </a:r>
            <a:endParaRPr lang="en-US" sz="3200" dirty="0">
              <a:solidFill>
                <a:srgbClr val="7030A0"/>
              </a:solidFill>
              <a:latin typeface="SutonnyMJ" pitchFamily="2" charset="0"/>
              <a:cs typeface="SutonnyMJ" pitchFamily="2" charset="0"/>
            </a:endParaRPr>
          </a:p>
        </p:txBody>
      </p:sp>
      <p:sp>
        <p:nvSpPr>
          <p:cNvPr id="15" name="Shape 10"/>
          <p:cNvSpPr/>
          <p:nvPr/>
        </p:nvSpPr>
        <p:spPr>
          <a:xfrm>
            <a:off x="5074920" y="3209544"/>
            <a:ext cx="18288" cy="658368"/>
          </a:xfrm>
          <a:prstGeom prst="rect">
            <a:avLst/>
          </a:prstGeom>
          <a:solidFill>
            <a:srgbClr val="EAD9E1"/>
          </a:solidFill>
          <a:ln/>
        </p:spPr>
      </p:sp>
      <p:sp>
        <p:nvSpPr>
          <p:cNvPr id="16" name="Text 11"/>
          <p:cNvSpPr/>
          <p:nvPr/>
        </p:nvSpPr>
        <p:spPr>
          <a:xfrm>
            <a:off x="5349240" y="3099816"/>
            <a:ext cx="5989320" cy="877824"/>
          </a:xfrm>
          <a:prstGeom prst="rect">
            <a:avLst/>
          </a:prstGeom>
          <a:noFill/>
          <a:ln/>
        </p:spPr>
        <p:txBody>
          <a:bodyPr wrap="square" lIns="0" tIns="0" rIns="0" bIns="0" rtlCol="0" anchor="ctr"/>
          <a:lstStyle/>
          <a:p>
            <a:pPr marL="0" indent="0">
              <a:buNone/>
            </a:pPr>
            <a:r>
              <a:rPr lang="en-US" sz="2800" dirty="0">
                <a:solidFill>
                  <a:srgbClr val="7030A0"/>
                </a:solidFill>
                <a:latin typeface="SutonnyMJ" pitchFamily="2" charset="0"/>
                <a:ea typeface="Vrinda" pitchFamily="34" charset="-122"/>
                <a:cs typeface="SutonnyMJ" pitchFamily="2" charset="0"/>
              </a:rPr>
              <a:t>সমাজে পারস্পরিক আস্থা ও বিশ্বাস নষ্ট হয়ে যায়</a:t>
            </a:r>
            <a:endParaRPr lang="en-US" sz="2800" dirty="0">
              <a:solidFill>
                <a:srgbClr val="7030A0"/>
              </a:solidFill>
              <a:latin typeface="SutonnyMJ" pitchFamily="2" charset="0"/>
              <a:cs typeface="SutonnyMJ" pitchFamily="2" charset="0"/>
            </a:endParaRPr>
          </a:p>
        </p:txBody>
      </p:sp>
      <p:sp>
        <p:nvSpPr>
          <p:cNvPr id="17" name="Shape 12"/>
          <p:cNvSpPr/>
          <p:nvPr/>
        </p:nvSpPr>
        <p:spPr>
          <a:xfrm>
            <a:off x="640080" y="4178808"/>
            <a:ext cx="10881360" cy="1024128"/>
          </a:xfrm>
          <a:prstGeom prst="roundRect">
            <a:avLst>
              <a:gd name="adj" fmla="val 8929"/>
            </a:avLst>
          </a:prstGeom>
          <a:solidFill>
            <a:srgbClr val="FFFFFF"/>
          </a:solidFill>
          <a:ln/>
          <a:effectLst>
            <a:outerShdw blurRad="76200" dist="25400" dir="5400000" algn="bl" rotWithShape="0">
              <a:srgbClr val="271620">
                <a:alpha val="13000"/>
              </a:srgbClr>
            </a:outerShdw>
          </a:effectLst>
        </p:spPr>
      </p:sp>
      <p:sp>
        <p:nvSpPr>
          <p:cNvPr id="18" name="Shape 13"/>
          <p:cNvSpPr/>
          <p:nvPr/>
        </p:nvSpPr>
        <p:spPr>
          <a:xfrm>
            <a:off x="914400" y="4370832"/>
            <a:ext cx="640080" cy="640080"/>
          </a:xfrm>
          <a:prstGeom prst="ellipse">
            <a:avLst/>
          </a:prstGeom>
          <a:solidFill>
            <a:srgbClr val="B23A1E"/>
          </a:solidFill>
          <a:ln/>
        </p:spPr>
      </p:sp>
      <p:pic>
        <p:nvPicPr>
          <p:cNvPr id="19" name="Image 3" descr="/home/claude/protarona/icon_warning_FFFFFF.png"/>
          <p:cNvPicPr>
            <a:picLocks noChangeAspect="1"/>
          </p:cNvPicPr>
          <p:nvPr/>
        </p:nvPicPr>
        <p:blipFill>
          <a:blip r:embed="rId3"/>
          <a:stretch>
            <a:fillRect/>
          </a:stretch>
        </p:blipFill>
        <p:spPr>
          <a:xfrm>
            <a:off x="1058418" y="4514850"/>
            <a:ext cx="352044" cy="352044"/>
          </a:xfrm>
          <a:prstGeom prst="rect">
            <a:avLst/>
          </a:prstGeom>
        </p:spPr>
      </p:pic>
      <p:sp>
        <p:nvSpPr>
          <p:cNvPr id="20" name="Text 14"/>
          <p:cNvSpPr/>
          <p:nvPr/>
        </p:nvSpPr>
        <p:spPr>
          <a:xfrm>
            <a:off x="1828800" y="4251960"/>
            <a:ext cx="3108960" cy="877824"/>
          </a:xfrm>
          <a:prstGeom prst="rect">
            <a:avLst/>
          </a:prstGeom>
          <a:noFill/>
          <a:ln/>
        </p:spPr>
        <p:txBody>
          <a:bodyPr wrap="square" lIns="0" tIns="0" rIns="0" bIns="0" rtlCol="0" anchor="ctr"/>
          <a:lstStyle/>
          <a:p>
            <a:pPr marL="0" indent="0">
              <a:buNone/>
            </a:pPr>
            <a:r>
              <a:rPr lang="en-US" sz="3200" b="1" dirty="0">
                <a:solidFill>
                  <a:srgbClr val="7030A0"/>
                </a:solidFill>
                <a:latin typeface="SutonnyMJ" pitchFamily="2" charset="0"/>
                <a:ea typeface="Vrinda" pitchFamily="34" charset="-122"/>
                <a:cs typeface="SutonnyMJ" pitchFamily="2" charset="0"/>
              </a:rPr>
              <a:t>সম্মান ও মর্যাদাহানি</a:t>
            </a:r>
            <a:endParaRPr lang="en-US" sz="3200" dirty="0">
              <a:solidFill>
                <a:srgbClr val="7030A0"/>
              </a:solidFill>
              <a:latin typeface="SutonnyMJ" pitchFamily="2" charset="0"/>
              <a:cs typeface="SutonnyMJ" pitchFamily="2" charset="0"/>
            </a:endParaRPr>
          </a:p>
        </p:txBody>
      </p:sp>
      <p:sp>
        <p:nvSpPr>
          <p:cNvPr id="21" name="Shape 15"/>
          <p:cNvSpPr/>
          <p:nvPr/>
        </p:nvSpPr>
        <p:spPr>
          <a:xfrm>
            <a:off x="5074920" y="4361688"/>
            <a:ext cx="18288" cy="658368"/>
          </a:xfrm>
          <a:prstGeom prst="rect">
            <a:avLst/>
          </a:prstGeom>
          <a:solidFill>
            <a:srgbClr val="EAD9E1"/>
          </a:solidFill>
          <a:ln/>
        </p:spPr>
      </p:sp>
      <p:sp>
        <p:nvSpPr>
          <p:cNvPr id="22" name="Text 16"/>
          <p:cNvSpPr/>
          <p:nvPr/>
        </p:nvSpPr>
        <p:spPr>
          <a:xfrm>
            <a:off x="5349240" y="4251960"/>
            <a:ext cx="5989320" cy="877824"/>
          </a:xfrm>
          <a:prstGeom prst="rect">
            <a:avLst/>
          </a:prstGeom>
          <a:noFill/>
          <a:ln/>
        </p:spPr>
        <p:txBody>
          <a:bodyPr wrap="square" lIns="0" tIns="0" rIns="0" bIns="0" rtlCol="0" anchor="ctr"/>
          <a:lstStyle/>
          <a:p>
            <a:pPr marL="0" indent="0">
              <a:buNone/>
            </a:pPr>
            <a:r>
              <a:rPr lang="en-US" sz="2800" dirty="0">
                <a:solidFill>
                  <a:srgbClr val="7030A0"/>
                </a:solidFill>
                <a:latin typeface="SutonnyMJ" pitchFamily="2" charset="0"/>
                <a:ea typeface="Vrinda" pitchFamily="34" charset="-122"/>
                <a:cs typeface="SutonnyMJ" pitchFamily="2" charset="0"/>
              </a:rPr>
              <a:t>প্রতারক ব্যক্তি সমাজে সম্মান ও গ্রহণযোগ্যতা হারায়</a:t>
            </a:r>
            <a:endParaRPr lang="en-US" sz="2800" dirty="0">
              <a:solidFill>
                <a:srgbClr val="7030A0"/>
              </a:solidFill>
              <a:latin typeface="SutonnyMJ" pitchFamily="2" charset="0"/>
              <a:cs typeface="SutonnyMJ" pitchFamily="2" charset="0"/>
            </a:endParaRPr>
          </a:p>
        </p:txBody>
      </p:sp>
      <p:sp>
        <p:nvSpPr>
          <p:cNvPr id="23" name="Shape 17"/>
          <p:cNvSpPr/>
          <p:nvPr/>
        </p:nvSpPr>
        <p:spPr>
          <a:xfrm>
            <a:off x="640080" y="5330952"/>
            <a:ext cx="10881360" cy="1024128"/>
          </a:xfrm>
          <a:prstGeom prst="roundRect">
            <a:avLst>
              <a:gd name="adj" fmla="val 8929"/>
            </a:avLst>
          </a:prstGeom>
          <a:solidFill>
            <a:srgbClr val="FFFFFF"/>
          </a:solidFill>
          <a:ln/>
          <a:effectLst>
            <a:outerShdw blurRad="76200" dist="25400" dir="5400000" algn="bl" rotWithShape="0">
              <a:srgbClr val="271620">
                <a:alpha val="13000"/>
              </a:srgbClr>
            </a:outerShdw>
          </a:effectLst>
        </p:spPr>
      </p:sp>
      <p:sp>
        <p:nvSpPr>
          <p:cNvPr id="24" name="Shape 18"/>
          <p:cNvSpPr/>
          <p:nvPr/>
        </p:nvSpPr>
        <p:spPr>
          <a:xfrm>
            <a:off x="914400" y="5522976"/>
            <a:ext cx="640080" cy="640080"/>
          </a:xfrm>
          <a:prstGeom prst="ellipse">
            <a:avLst/>
          </a:prstGeom>
          <a:solidFill>
            <a:srgbClr val="B23A1E"/>
          </a:solidFill>
          <a:ln/>
        </p:spPr>
      </p:sp>
      <p:pic>
        <p:nvPicPr>
          <p:cNvPr id="25" name="Image 4" descr="/home/claude/protarona/icon_warning_FFFFFF.png"/>
          <p:cNvPicPr>
            <a:picLocks noChangeAspect="1"/>
          </p:cNvPicPr>
          <p:nvPr/>
        </p:nvPicPr>
        <p:blipFill>
          <a:blip r:embed="rId3"/>
          <a:stretch>
            <a:fillRect/>
          </a:stretch>
        </p:blipFill>
        <p:spPr>
          <a:xfrm>
            <a:off x="1058418" y="5666994"/>
            <a:ext cx="352044" cy="352044"/>
          </a:xfrm>
          <a:prstGeom prst="rect">
            <a:avLst/>
          </a:prstGeom>
        </p:spPr>
      </p:pic>
      <p:sp>
        <p:nvSpPr>
          <p:cNvPr id="26" name="Text 19"/>
          <p:cNvSpPr/>
          <p:nvPr/>
        </p:nvSpPr>
        <p:spPr>
          <a:xfrm>
            <a:off x="1828800" y="5404104"/>
            <a:ext cx="3108960" cy="877824"/>
          </a:xfrm>
          <a:prstGeom prst="rect">
            <a:avLst/>
          </a:prstGeom>
          <a:noFill/>
          <a:ln/>
        </p:spPr>
        <p:txBody>
          <a:bodyPr wrap="square" lIns="0" tIns="0" rIns="0" bIns="0" rtlCol="0" anchor="ctr"/>
          <a:lstStyle/>
          <a:p>
            <a:pPr marL="0" indent="0">
              <a:buNone/>
            </a:pPr>
            <a:r>
              <a:rPr lang="en-US" sz="3200" b="1" dirty="0">
                <a:solidFill>
                  <a:srgbClr val="7030A0"/>
                </a:solidFill>
                <a:latin typeface="SutonnyMJ" pitchFamily="2" charset="0"/>
                <a:ea typeface="Vrinda" pitchFamily="34" charset="-122"/>
                <a:cs typeface="SutonnyMJ" pitchFamily="2" charset="0"/>
              </a:rPr>
              <a:t>আইনি ও সামাজিক শাস্তি</a:t>
            </a:r>
            <a:endParaRPr lang="en-US" sz="3200" dirty="0">
              <a:solidFill>
                <a:srgbClr val="7030A0"/>
              </a:solidFill>
              <a:latin typeface="SutonnyMJ" pitchFamily="2" charset="0"/>
              <a:cs typeface="SutonnyMJ" pitchFamily="2" charset="0"/>
            </a:endParaRPr>
          </a:p>
        </p:txBody>
      </p:sp>
      <p:sp>
        <p:nvSpPr>
          <p:cNvPr id="27" name="Shape 20"/>
          <p:cNvSpPr/>
          <p:nvPr/>
        </p:nvSpPr>
        <p:spPr>
          <a:xfrm>
            <a:off x="5074920" y="5513832"/>
            <a:ext cx="18288" cy="658368"/>
          </a:xfrm>
          <a:prstGeom prst="rect">
            <a:avLst/>
          </a:prstGeom>
          <a:solidFill>
            <a:srgbClr val="EAD9E1"/>
          </a:solidFill>
          <a:ln/>
        </p:spPr>
      </p:sp>
      <p:sp>
        <p:nvSpPr>
          <p:cNvPr id="28" name="Text 21"/>
          <p:cNvSpPr/>
          <p:nvPr/>
        </p:nvSpPr>
        <p:spPr>
          <a:xfrm>
            <a:off x="5349240" y="5404104"/>
            <a:ext cx="5989320" cy="877824"/>
          </a:xfrm>
          <a:prstGeom prst="rect">
            <a:avLst/>
          </a:prstGeom>
          <a:noFill/>
          <a:ln/>
        </p:spPr>
        <p:txBody>
          <a:bodyPr wrap="square" lIns="0" tIns="0" rIns="0" bIns="0" rtlCol="0" anchor="ctr"/>
          <a:lstStyle/>
          <a:p>
            <a:pPr marL="0" indent="0">
              <a:buNone/>
            </a:pPr>
            <a:r>
              <a:rPr lang="en-US" sz="2800" dirty="0">
                <a:solidFill>
                  <a:srgbClr val="7030A0"/>
                </a:solidFill>
                <a:latin typeface="SutonnyMJ" pitchFamily="2" charset="0"/>
                <a:ea typeface="Vrinda" pitchFamily="34" charset="-122"/>
                <a:cs typeface="SutonnyMJ" pitchFamily="2" charset="0"/>
              </a:rPr>
              <a:t>প্রতারণার কারণে শাস্তি বা ক্ষতিপূরণের সম্মুখীন হতে হয়</a:t>
            </a:r>
            <a:endParaRPr lang="en-US" sz="2800" dirty="0">
              <a:solidFill>
                <a:srgbClr val="7030A0"/>
              </a:solidFill>
              <a:latin typeface="SutonnyMJ" pitchFamily="2" charset="0"/>
              <a:cs typeface="SutonnyMJ" pitchFamily="2" charset="0"/>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advClick="0" advTm="3000">
        <p15:prstTrans prst="airplane"/>
      </p:transition>
    </mc:Choice>
    <mc:Fallback>
      <p:transition spd="slow" advClick="0" advTm="3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4" presetClass="emph" presetSubtype="0" fill="hold" grpId="0" nodeType="clickEffect">
                                  <p:stCondLst>
                                    <p:cond delay="0"/>
                                  </p:stCondLst>
                                  <p:iterate type="lt">
                                    <p:tmPct val="10000"/>
                                  </p:iterate>
                                  <p:childTnLst>
                                    <p:animMotion origin="layout" path="M 0.0 0.0 L 0.0 -0.07213" pathEditMode="relative" ptsTypes="">
                                      <p:cBhvr>
                                        <p:cTn id="12" dur="250" accel="50000" decel="50000" autoRev="1" fill="hold">
                                          <p:stCondLst>
                                            <p:cond delay="0"/>
                                          </p:stCondLst>
                                        </p:cTn>
                                        <p:tgtEl>
                                          <p:spTgt spid="10"/>
                                        </p:tgtEl>
                                        <p:attrNameLst>
                                          <p:attrName>ppt_x</p:attrName>
                                          <p:attrName>ppt_y</p:attrName>
                                        </p:attrNameLst>
                                      </p:cBhvr>
                                    </p:animMotion>
                                    <p:animRot by="1500000">
                                      <p:cBhvr>
                                        <p:cTn id="13" dur="125" fill="hold">
                                          <p:stCondLst>
                                            <p:cond delay="0"/>
                                          </p:stCondLst>
                                        </p:cTn>
                                        <p:tgtEl>
                                          <p:spTgt spid="10"/>
                                        </p:tgtEl>
                                        <p:attrNameLst>
                                          <p:attrName>r</p:attrName>
                                        </p:attrNameLst>
                                      </p:cBhvr>
                                    </p:animRot>
                                    <p:animRot by="-1500000">
                                      <p:cBhvr>
                                        <p:cTn id="14" dur="125" fill="hold">
                                          <p:stCondLst>
                                            <p:cond delay="125"/>
                                          </p:stCondLst>
                                        </p:cTn>
                                        <p:tgtEl>
                                          <p:spTgt spid="10"/>
                                        </p:tgtEl>
                                        <p:attrNameLst>
                                          <p:attrName>r</p:attrName>
                                        </p:attrNameLst>
                                      </p:cBhvr>
                                    </p:animRot>
                                    <p:animRot by="-1500000">
                                      <p:cBhvr>
                                        <p:cTn id="15" dur="125" fill="hold">
                                          <p:stCondLst>
                                            <p:cond delay="250"/>
                                          </p:stCondLst>
                                        </p:cTn>
                                        <p:tgtEl>
                                          <p:spTgt spid="10"/>
                                        </p:tgtEl>
                                        <p:attrNameLst>
                                          <p:attrName>r</p:attrName>
                                        </p:attrNameLst>
                                      </p:cBhvr>
                                    </p:animRot>
                                    <p:animRot by="1500000">
                                      <p:cBhvr>
                                        <p:cTn id="16" dur="125" fill="hold">
                                          <p:stCondLst>
                                            <p:cond delay="375"/>
                                          </p:stCondLst>
                                        </p:cTn>
                                        <p:tgtEl>
                                          <p:spTgt spid="10"/>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14">
                                            <p:txEl>
                                              <p:pRg st="0" end="0"/>
                                            </p:txEl>
                                          </p:spTgt>
                                        </p:tgtEl>
                                        <p:attrNameLst>
                                          <p:attrName>style.visibility</p:attrName>
                                        </p:attrNameLst>
                                      </p:cBhvr>
                                      <p:to>
                                        <p:strVal val="visible"/>
                                      </p:to>
                                    </p:set>
                                    <p:anim calcmode="lin" valueType="num">
                                      <p:cBhvr additive="base">
                                        <p:cTn id="21"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1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34" presetClass="emph" presetSubtype="0" fill="hold" nodeType="clickEffect">
                                  <p:stCondLst>
                                    <p:cond delay="0"/>
                                  </p:stCondLst>
                                  <p:iterate type="lt">
                                    <p:tmPct val="10000"/>
                                  </p:iterate>
                                  <p:childTnLst>
                                    <p:animMotion origin="layout" path="M 0.0 0.0 L 0.0 -0.07213" pathEditMode="relative" ptsTypes="">
                                      <p:cBhvr>
                                        <p:cTn id="26" dur="250" accel="50000" decel="50000" autoRev="1" fill="hold">
                                          <p:stCondLst>
                                            <p:cond delay="0"/>
                                          </p:stCondLst>
                                        </p:cTn>
                                        <p:tgtEl>
                                          <p:spTgt spid="16">
                                            <p:txEl>
                                              <p:pRg st="0" end="0"/>
                                            </p:txEl>
                                          </p:spTgt>
                                        </p:tgtEl>
                                        <p:attrNameLst>
                                          <p:attrName>ppt_x</p:attrName>
                                          <p:attrName>ppt_y</p:attrName>
                                        </p:attrNameLst>
                                      </p:cBhvr>
                                    </p:animMotion>
                                    <p:animRot by="1500000">
                                      <p:cBhvr>
                                        <p:cTn id="27" dur="125" fill="hold">
                                          <p:stCondLst>
                                            <p:cond delay="0"/>
                                          </p:stCondLst>
                                        </p:cTn>
                                        <p:tgtEl>
                                          <p:spTgt spid="16">
                                            <p:txEl>
                                              <p:pRg st="0" end="0"/>
                                            </p:txEl>
                                          </p:spTgt>
                                        </p:tgtEl>
                                        <p:attrNameLst>
                                          <p:attrName>r</p:attrName>
                                        </p:attrNameLst>
                                      </p:cBhvr>
                                    </p:animRot>
                                    <p:animRot by="-1500000">
                                      <p:cBhvr>
                                        <p:cTn id="28" dur="125" fill="hold">
                                          <p:stCondLst>
                                            <p:cond delay="125"/>
                                          </p:stCondLst>
                                        </p:cTn>
                                        <p:tgtEl>
                                          <p:spTgt spid="16">
                                            <p:txEl>
                                              <p:pRg st="0" end="0"/>
                                            </p:txEl>
                                          </p:spTgt>
                                        </p:tgtEl>
                                        <p:attrNameLst>
                                          <p:attrName>r</p:attrName>
                                        </p:attrNameLst>
                                      </p:cBhvr>
                                    </p:animRot>
                                    <p:animRot by="-1500000">
                                      <p:cBhvr>
                                        <p:cTn id="29" dur="125" fill="hold">
                                          <p:stCondLst>
                                            <p:cond delay="250"/>
                                          </p:stCondLst>
                                        </p:cTn>
                                        <p:tgtEl>
                                          <p:spTgt spid="16">
                                            <p:txEl>
                                              <p:pRg st="0" end="0"/>
                                            </p:txEl>
                                          </p:spTgt>
                                        </p:tgtEl>
                                        <p:attrNameLst>
                                          <p:attrName>r</p:attrName>
                                        </p:attrNameLst>
                                      </p:cBhvr>
                                    </p:animRot>
                                    <p:animRot by="1500000">
                                      <p:cBhvr>
                                        <p:cTn id="30" dur="125" fill="hold">
                                          <p:stCondLst>
                                            <p:cond delay="375"/>
                                          </p:stCondLst>
                                        </p:cTn>
                                        <p:tgtEl>
                                          <p:spTgt spid="16">
                                            <p:txEl>
                                              <p:pRg st="0" end="0"/>
                                            </p:txEl>
                                          </p:spTgt>
                                        </p:tgtEl>
                                        <p:attrNameLst>
                                          <p:attrName>r</p:attrName>
                                        </p:attrNameLst>
                                      </p:cBhvr>
                                    </p:animRo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20"/>
                                        </p:tgtEl>
                                        <p:attrNameLst>
                                          <p:attrName>style.visibility</p:attrName>
                                        </p:attrNameLst>
                                      </p:cBhvr>
                                      <p:to>
                                        <p:strVal val="visible"/>
                                      </p:to>
                                    </p:set>
                                    <p:anim calcmode="lin" valueType="num">
                                      <p:cBhvr additive="base">
                                        <p:cTn id="35" dur="500" fill="hold"/>
                                        <p:tgtEl>
                                          <p:spTgt spid="20"/>
                                        </p:tgtEl>
                                        <p:attrNameLst>
                                          <p:attrName>ppt_x</p:attrName>
                                        </p:attrNameLst>
                                      </p:cBhvr>
                                      <p:tavLst>
                                        <p:tav tm="0">
                                          <p:val>
                                            <p:strVal val="#ppt_x"/>
                                          </p:val>
                                        </p:tav>
                                        <p:tav tm="100000">
                                          <p:val>
                                            <p:strVal val="#ppt_x"/>
                                          </p:val>
                                        </p:tav>
                                      </p:tavLst>
                                    </p:anim>
                                    <p:anim calcmode="lin" valueType="num">
                                      <p:cBhvr additive="base">
                                        <p:cTn id="36"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34" presetClass="emph" presetSubtype="0" fill="hold" grpId="0" nodeType="clickEffect">
                                  <p:stCondLst>
                                    <p:cond delay="0"/>
                                  </p:stCondLst>
                                  <p:iterate type="lt">
                                    <p:tmPct val="10000"/>
                                  </p:iterate>
                                  <p:childTnLst>
                                    <p:animMotion origin="layout" path="M 0.0 0.0 L 0.0 -0.07213" pathEditMode="relative" ptsTypes="">
                                      <p:cBhvr>
                                        <p:cTn id="40" dur="250" accel="50000" decel="50000" autoRev="1" fill="hold">
                                          <p:stCondLst>
                                            <p:cond delay="0"/>
                                          </p:stCondLst>
                                        </p:cTn>
                                        <p:tgtEl>
                                          <p:spTgt spid="22"/>
                                        </p:tgtEl>
                                        <p:attrNameLst>
                                          <p:attrName>ppt_x</p:attrName>
                                          <p:attrName>ppt_y</p:attrName>
                                        </p:attrNameLst>
                                      </p:cBhvr>
                                    </p:animMotion>
                                    <p:animRot by="1500000">
                                      <p:cBhvr>
                                        <p:cTn id="41" dur="125" fill="hold">
                                          <p:stCondLst>
                                            <p:cond delay="0"/>
                                          </p:stCondLst>
                                        </p:cTn>
                                        <p:tgtEl>
                                          <p:spTgt spid="22"/>
                                        </p:tgtEl>
                                        <p:attrNameLst>
                                          <p:attrName>r</p:attrName>
                                        </p:attrNameLst>
                                      </p:cBhvr>
                                    </p:animRot>
                                    <p:animRot by="-1500000">
                                      <p:cBhvr>
                                        <p:cTn id="42" dur="125" fill="hold">
                                          <p:stCondLst>
                                            <p:cond delay="125"/>
                                          </p:stCondLst>
                                        </p:cTn>
                                        <p:tgtEl>
                                          <p:spTgt spid="22"/>
                                        </p:tgtEl>
                                        <p:attrNameLst>
                                          <p:attrName>r</p:attrName>
                                        </p:attrNameLst>
                                      </p:cBhvr>
                                    </p:animRot>
                                    <p:animRot by="-1500000">
                                      <p:cBhvr>
                                        <p:cTn id="43" dur="125" fill="hold">
                                          <p:stCondLst>
                                            <p:cond delay="250"/>
                                          </p:stCondLst>
                                        </p:cTn>
                                        <p:tgtEl>
                                          <p:spTgt spid="22"/>
                                        </p:tgtEl>
                                        <p:attrNameLst>
                                          <p:attrName>r</p:attrName>
                                        </p:attrNameLst>
                                      </p:cBhvr>
                                    </p:animRot>
                                    <p:animRot by="1500000">
                                      <p:cBhvr>
                                        <p:cTn id="44" dur="125" fill="hold">
                                          <p:stCondLst>
                                            <p:cond delay="375"/>
                                          </p:stCondLst>
                                        </p:cTn>
                                        <p:tgtEl>
                                          <p:spTgt spid="22"/>
                                        </p:tgtEl>
                                        <p:attrNameLst>
                                          <p:attrName>r</p:attrName>
                                        </p:attrNameLst>
                                      </p:cBhvr>
                                    </p:animRot>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26">
                                            <p:txEl>
                                              <p:pRg st="0" end="0"/>
                                            </p:txEl>
                                          </p:spTgt>
                                        </p:tgtEl>
                                        <p:attrNameLst>
                                          <p:attrName>style.visibility</p:attrName>
                                        </p:attrNameLst>
                                      </p:cBhvr>
                                      <p:to>
                                        <p:strVal val="visible"/>
                                      </p:to>
                                    </p:set>
                                    <p:anim calcmode="lin" valueType="num">
                                      <p:cBhvr additive="base">
                                        <p:cTn id="49" dur="500" fill="hold"/>
                                        <p:tgtEl>
                                          <p:spTgt spid="26">
                                            <p:txEl>
                                              <p:pRg st="0" end="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2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34" presetClass="emph" presetSubtype="0" fill="hold" grpId="0" nodeType="clickEffect">
                                  <p:stCondLst>
                                    <p:cond delay="0"/>
                                  </p:stCondLst>
                                  <p:iterate type="lt">
                                    <p:tmPct val="10000"/>
                                  </p:iterate>
                                  <p:childTnLst>
                                    <p:animMotion origin="layout" path="M 0.0 0.0 L 0.0 -0.07213" pathEditMode="relative" ptsTypes="">
                                      <p:cBhvr>
                                        <p:cTn id="54" dur="250" accel="50000" decel="50000" autoRev="1" fill="hold">
                                          <p:stCondLst>
                                            <p:cond delay="0"/>
                                          </p:stCondLst>
                                        </p:cTn>
                                        <p:tgtEl>
                                          <p:spTgt spid="28"/>
                                        </p:tgtEl>
                                        <p:attrNameLst>
                                          <p:attrName>ppt_x</p:attrName>
                                          <p:attrName>ppt_y</p:attrName>
                                        </p:attrNameLst>
                                      </p:cBhvr>
                                    </p:animMotion>
                                    <p:animRot by="1500000">
                                      <p:cBhvr>
                                        <p:cTn id="55" dur="125" fill="hold">
                                          <p:stCondLst>
                                            <p:cond delay="0"/>
                                          </p:stCondLst>
                                        </p:cTn>
                                        <p:tgtEl>
                                          <p:spTgt spid="28"/>
                                        </p:tgtEl>
                                        <p:attrNameLst>
                                          <p:attrName>r</p:attrName>
                                        </p:attrNameLst>
                                      </p:cBhvr>
                                    </p:animRot>
                                    <p:animRot by="-1500000">
                                      <p:cBhvr>
                                        <p:cTn id="56" dur="125" fill="hold">
                                          <p:stCondLst>
                                            <p:cond delay="125"/>
                                          </p:stCondLst>
                                        </p:cTn>
                                        <p:tgtEl>
                                          <p:spTgt spid="28"/>
                                        </p:tgtEl>
                                        <p:attrNameLst>
                                          <p:attrName>r</p:attrName>
                                        </p:attrNameLst>
                                      </p:cBhvr>
                                    </p:animRot>
                                    <p:animRot by="-1500000">
                                      <p:cBhvr>
                                        <p:cTn id="57" dur="125" fill="hold">
                                          <p:stCondLst>
                                            <p:cond delay="250"/>
                                          </p:stCondLst>
                                        </p:cTn>
                                        <p:tgtEl>
                                          <p:spTgt spid="28"/>
                                        </p:tgtEl>
                                        <p:attrNameLst>
                                          <p:attrName>r</p:attrName>
                                        </p:attrNameLst>
                                      </p:cBhvr>
                                    </p:animRot>
                                    <p:animRot by="1500000">
                                      <p:cBhvr>
                                        <p:cTn id="58" dur="125" fill="hold">
                                          <p:stCondLst>
                                            <p:cond delay="375"/>
                                          </p:stCondLst>
                                        </p:cTn>
                                        <p:tgtEl>
                                          <p:spTgt spid="2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20" grpId="0" animBg="1"/>
      <p:bldP spid="22" grpId="0" animBg="1"/>
      <p:bldP spid="2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name="Slide 7">
    <p:bg>
      <p:bgPr>
        <a:solidFill>
          <a:srgbClr val="5C1A33"/>
        </a:solidFill>
        <a:effectLst/>
      </p:bgPr>
    </p:bg>
    <p:spTree>
      <p:nvGrpSpPr>
        <p:cNvPr id="1" name=""/>
        <p:cNvGrpSpPr/>
        <p:nvPr/>
      </p:nvGrpSpPr>
      <p:grpSpPr>
        <a:xfrm>
          <a:off x="0" y="0"/>
          <a:ext cx="0" cy="0"/>
          <a:chOff x="0" y="0"/>
          <a:chExt cx="0" cy="0"/>
        </a:xfrm>
      </p:grpSpPr>
      <p:sp>
        <p:nvSpPr>
          <p:cNvPr id="2" name="Shape 0"/>
          <p:cNvSpPr/>
          <p:nvPr/>
        </p:nvSpPr>
        <p:spPr>
          <a:xfrm>
            <a:off x="-1645920" y="-1645920"/>
            <a:ext cx="3657600" cy="3657600"/>
          </a:xfrm>
          <a:prstGeom prst="ellipse">
            <a:avLst/>
          </a:prstGeom>
          <a:solidFill>
            <a:srgbClr val="A13D63">
              <a:alpha val="45000"/>
            </a:srgbClr>
          </a:solidFill>
          <a:ln/>
        </p:spPr>
      </p:sp>
      <p:sp>
        <p:nvSpPr>
          <p:cNvPr id="3" name="Shape 1"/>
          <p:cNvSpPr/>
          <p:nvPr/>
        </p:nvSpPr>
        <p:spPr>
          <a:xfrm>
            <a:off x="10058400" y="4572000"/>
            <a:ext cx="3474720" cy="3474720"/>
          </a:xfrm>
          <a:prstGeom prst="ellipse">
            <a:avLst/>
          </a:prstGeom>
          <a:solidFill>
            <a:srgbClr val="F0A202">
              <a:alpha val="30000"/>
            </a:srgbClr>
          </a:solidFill>
          <a:ln/>
        </p:spPr>
      </p:sp>
      <p:sp>
        <p:nvSpPr>
          <p:cNvPr id="4" name="Shape 2"/>
          <p:cNvSpPr/>
          <p:nvPr/>
        </p:nvSpPr>
        <p:spPr>
          <a:xfrm>
            <a:off x="5349240" y="777240"/>
            <a:ext cx="1371600" cy="1371600"/>
          </a:xfrm>
          <a:prstGeom prst="ellipse">
            <a:avLst/>
          </a:prstGeom>
          <a:solidFill>
            <a:srgbClr val="F0A202"/>
          </a:solidFill>
          <a:ln/>
        </p:spPr>
      </p:sp>
      <p:pic>
        <p:nvPicPr>
          <p:cNvPr id="5" name="Image 0" descr="/home/claude/protarona/icon_check_5C1A33.png"/>
          <p:cNvPicPr>
            <a:picLocks noChangeAspect="1"/>
          </p:cNvPicPr>
          <p:nvPr/>
        </p:nvPicPr>
        <p:blipFill>
          <a:blip r:embed="rId3"/>
          <a:stretch>
            <a:fillRect/>
          </a:stretch>
        </p:blipFill>
        <p:spPr>
          <a:xfrm>
            <a:off x="5657850" y="1085850"/>
            <a:ext cx="754380" cy="754380"/>
          </a:xfrm>
          <a:prstGeom prst="rect">
            <a:avLst/>
          </a:prstGeom>
        </p:spPr>
      </p:pic>
      <p:sp>
        <p:nvSpPr>
          <p:cNvPr id="6" name="Text 3"/>
          <p:cNvSpPr/>
          <p:nvPr/>
        </p:nvSpPr>
        <p:spPr>
          <a:xfrm>
            <a:off x="457200" y="2331720"/>
            <a:ext cx="11247120" cy="777240"/>
          </a:xfrm>
          <a:prstGeom prst="rect">
            <a:avLst/>
          </a:prstGeom>
          <a:noFill/>
          <a:ln/>
        </p:spPr>
        <p:txBody>
          <a:bodyPr wrap="square" lIns="0" tIns="0" rIns="0" bIns="0" rtlCol="0" anchor="ctr"/>
          <a:lstStyle/>
          <a:p>
            <a:pPr marL="0" indent="0" algn="ctr">
              <a:buNone/>
            </a:pPr>
            <a:r>
              <a:rPr lang="en-US" sz="4800" b="1" dirty="0">
                <a:solidFill>
                  <a:srgbClr val="92D050"/>
                </a:solidFill>
                <a:latin typeface="SutonnyMJ" pitchFamily="2" charset="0"/>
                <a:ea typeface="Vrinda" pitchFamily="34" charset="-122"/>
                <a:cs typeface="SutonnyMJ" pitchFamily="2" charset="0"/>
              </a:rPr>
              <a:t>শিক্ষণীয় বিষয়</a:t>
            </a:r>
            <a:endParaRPr lang="en-US" sz="4800" dirty="0">
              <a:solidFill>
                <a:srgbClr val="92D050"/>
              </a:solidFill>
              <a:latin typeface="SutonnyMJ" pitchFamily="2" charset="0"/>
              <a:cs typeface="SutonnyMJ" pitchFamily="2" charset="0"/>
            </a:endParaRPr>
          </a:p>
        </p:txBody>
      </p:sp>
      <p:sp>
        <p:nvSpPr>
          <p:cNvPr id="7" name="Text 4"/>
          <p:cNvSpPr/>
          <p:nvPr/>
        </p:nvSpPr>
        <p:spPr>
          <a:xfrm>
            <a:off x="1371600" y="3291840"/>
            <a:ext cx="9418320" cy="1737360"/>
          </a:xfrm>
          <a:prstGeom prst="rect">
            <a:avLst/>
          </a:prstGeom>
          <a:solidFill>
            <a:srgbClr val="FFFF00"/>
          </a:solidFill>
          <a:ln/>
        </p:spPr>
        <p:txBody>
          <a:bodyPr wrap="square" lIns="0" tIns="0" rIns="0" bIns="0" rtlCol="0" anchor="t"/>
          <a:lstStyle/>
          <a:p>
            <a:pPr marL="0" indent="0" algn="ctr">
              <a:lnSpc>
                <a:spcPct val="135000"/>
              </a:lnSpc>
              <a:buNone/>
            </a:pPr>
            <a:r>
              <a:rPr lang="en-US" sz="2800" b="1" dirty="0">
                <a:solidFill>
                  <a:srgbClr val="0070C0"/>
                </a:solidFill>
                <a:latin typeface="SutonnyMJ" pitchFamily="2" charset="0"/>
                <a:ea typeface="Vrinda" pitchFamily="34" charset="-122"/>
                <a:cs typeface="SutonnyMJ" pitchFamily="2" charset="0"/>
              </a:rPr>
              <a:t>প্রতারণা একটি জঘন্য চারিত্রিক দোষ যা সমাজের বিশ্বাস ও শান্তি নষ্ট করে দেয়। </a:t>
            </a:r>
            <a:r>
              <a:rPr lang="en-US" sz="2800" dirty="0">
                <a:solidFill>
                  <a:srgbClr val="0070C0"/>
                </a:solidFill>
                <a:latin typeface="SutonnyMJ" pitchFamily="2" charset="0"/>
                <a:ea typeface="Vrinda" pitchFamily="34" charset="-122"/>
                <a:cs typeface="SutonnyMJ" pitchFamily="2" charset="0"/>
              </a:rPr>
              <a:t>আমাদের প্রতিদিনের জীবনে সততা, স্বচ্ছতা ও বিশ্বস্ততা বজায় রেখে প্রতারণা থেকে সম্পূর্ণ বিরত থাকা একজন মুমিনের কর্তব্য।</a:t>
            </a:r>
            <a:endParaRPr lang="en-US" sz="2800" dirty="0">
              <a:solidFill>
                <a:srgbClr val="0070C0"/>
              </a:solidFill>
              <a:latin typeface="SutonnyMJ" pitchFamily="2" charset="0"/>
              <a:cs typeface="SutonnyMJ" pitchFamily="2" charset="0"/>
            </a:endParaRPr>
          </a:p>
        </p:txBody>
      </p:sp>
      <p:sp>
        <p:nvSpPr>
          <p:cNvPr id="8" name="Shape 5"/>
          <p:cNvSpPr/>
          <p:nvPr/>
        </p:nvSpPr>
        <p:spPr>
          <a:xfrm flipV="1">
            <a:off x="3324971" y="5166361"/>
            <a:ext cx="5420138" cy="45719"/>
          </a:xfrm>
          <a:prstGeom prst="rect">
            <a:avLst/>
          </a:prstGeom>
          <a:solidFill>
            <a:srgbClr val="F0A202"/>
          </a:solidFill>
          <a:ln/>
        </p:spPr>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advClick="0" advTm="3000">
        <p15:prstTrans prst="airplane"/>
      </p:transition>
    </mc:Choice>
    <mc:Fallback>
      <p:transition spd="slow" advClick="0" advTm="3000">
        <p:fade/>
      </p:transition>
    </mc:Fallback>
  </mc:AlternateContent>
  <p:timing>
    <p:tnLst>
      <p:par>
        <p:cTn id="1" dur="indefinite" restart="never" nodeType="tmRoot"/>
      </p:par>
    </p:tnLst>
  </p:timing>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111</TotalTime>
  <Words>525</Words>
  <Application>Microsoft Office PowerPoint</Application>
  <PresentationFormat>Widescreen</PresentationFormat>
  <Paragraphs>90</Paragraphs>
  <Slides>11</Slides>
  <Notes>9</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11</vt:i4>
      </vt:variant>
    </vt:vector>
  </HeadingPairs>
  <TitlesOfParts>
    <vt:vector size="20" baseType="lpstr">
      <vt:lpstr>Arial</vt:lpstr>
      <vt:lpstr>Calibri</vt:lpstr>
      <vt:lpstr>Calibri Light</vt:lpstr>
      <vt:lpstr>Lohit Bengali</vt:lpstr>
      <vt:lpstr>NikoshBAN</vt:lpstr>
      <vt:lpstr>SutonnyMJ</vt:lpstr>
      <vt:lpstr>Vrinda</vt:lpstr>
      <vt:lpstr>Retrospect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Microsoft account</cp:lastModifiedBy>
  <cp:revision>35</cp:revision>
  <dcterms:created xsi:type="dcterms:W3CDTF">2026-08-01T12:55:33Z</dcterms:created>
  <dcterms:modified xsi:type="dcterms:W3CDTF">2026-08-07T03:53:56Z</dcterms:modified>
</cp:coreProperties>
</file>