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3"/>
  </p:notesMasterIdLst>
  <p:sldIdLst>
    <p:sldId id="256" r:id="rId2"/>
    <p:sldId id="263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547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0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66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592075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79203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78756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670429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01174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863436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68454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92125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18173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21305"/>
      </p:ext>
    </p:extLst>
  </p:cSld>
  <p:clrMapOvr>
    <a:masterClrMapping/>
  </p:clrMapOvr>
  <p:transition spd="slow" advClick="0" advTm="3000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64240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78389"/>
      </p:ext>
    </p:extLst>
  </p:cSld>
  <p:clrMapOvr>
    <a:masterClrMapping/>
  </p:clrMapOvr>
  <p:transition spd="slow" advClick="0" advTm="3000">
    <p:wheel spokes="1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40A5779-7399-46C3-8C1A-55DBBDD8C48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10D5DE-FD66-4538-9B72-B3224355BC1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13862"/>
            <a:ext cx="6923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1394052"/>
            <a:ext cx="3709851" cy="45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9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ransition spd="slow" advClick="0" advTm="3000">
    <p:wheel spokes="1"/>
  </p:transition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3E7CB1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F2A93B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914400"/>
            <a:ext cx="1463040" cy="146304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5" name="Image 0" descr="/home/claude/sotkaj/icon_balance_1B3A5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28016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514600"/>
            <a:ext cx="11247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72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 ও</a:t>
            </a:r>
            <a:endParaRPr lang="en-US" sz="7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72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অসৎ কাজে নিষেধ</a:t>
            </a:r>
            <a:endParaRPr lang="en-US" sz="7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51560" y="416052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আমর বিল মা'রুফ ওয়া নাহি আনিল মুনকার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4846320"/>
            <a:ext cx="2286000" cy="27432"/>
          </a:xfrm>
          <a:prstGeom prst="rect">
            <a:avLst/>
          </a:prstGeom>
          <a:solidFill>
            <a:srgbClr val="F2A93B"/>
          </a:solidFill>
          <a:ln/>
        </p:spPr>
      </p:sp>
      <p:sp>
        <p:nvSpPr>
          <p:cNvPr id="9" name="Text 6"/>
          <p:cNvSpPr/>
          <p:nvPr/>
        </p:nvSpPr>
        <p:spPr>
          <a:xfrm>
            <a:off x="1051560" y="512064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>
                    <a:lumMod val="9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নবম </a:t>
            </a:r>
            <a:r>
              <a:rPr lang="en-US" sz="3200" b="1" smtClean="0">
                <a:solidFill>
                  <a:schemeClr val="bg1">
                    <a:lumMod val="9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শ্রেণি, আখলাক</a:t>
            </a:r>
            <a:r>
              <a:rPr lang="en-US" sz="3200" b="1">
                <a:solidFill>
                  <a:schemeClr val="bg1">
                    <a:lumMod val="9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 </a:t>
            </a:r>
            <a:r>
              <a:rPr lang="en-US" sz="3200" b="1" smtClean="0">
                <a:solidFill>
                  <a:schemeClr val="bg1">
                    <a:lumMod val="9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অধ্যায়-৪,পাঠ-১৫</a:t>
            </a:r>
            <a:endParaRPr lang="en-US" sz="3200" dirty="0">
              <a:solidFill>
                <a:schemeClr val="bg1">
                  <a:lumMod val="9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371600"/>
            <a:ext cx="3474720" cy="3474720"/>
          </a:xfrm>
          <a:prstGeom prst="ellipse">
            <a:avLst/>
          </a:prstGeom>
          <a:solidFill>
            <a:srgbClr val="4B7FC2">
              <a:alpha val="7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212080"/>
            <a:ext cx="2926080" cy="2926080"/>
          </a:xfrm>
          <a:prstGeom prst="ellipse">
            <a:avLst/>
          </a:prstGeom>
          <a:solidFill>
            <a:srgbClr val="9AAFCE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2B6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শ্রেণি, আখলাক, অধ্যায়-৪, পাঠ-১৫ ❖ সৎকাজের আদেশ ও অসৎ কাজে নিষেধ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133D7D"/>
          </a:solidFill>
          <a:ln w="12700">
            <a:solidFill>
              <a:srgbClr val="6FA8DC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"আমর বিল মারুফ ওয়া নাহি আনিল মুনকার"-এর অর্থ লিখে আনবে।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আদেশ ও অসৎ কাজে নিষেধের যেকোনো তিনটি গুরুত্ব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এ বিষয়ে সংশ্লিষ্ট একটি আয়াত ও একটি হাদিস অনুবাদসহ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প্রচার ও অসৎ কাজ প্রতিরোধে করণীয় উল্লেখ করে একটি অনুচ্ছেদ (কমপক্ষে ২০০ শব্দ)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A8DC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নিজের দৈনন্দিন জীবনে এই নীতি প্রয়োগের পাঁচটি উপায়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i="1" dirty="0">
                <a:solidFill>
                  <a:srgbClr val="F2B6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58726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98940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304" y="2847853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72" y="782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4739" y="5802271"/>
            <a:ext cx="4822532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 ও</a:t>
            </a:r>
            <a:endParaRPr lang="en-US" sz="320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অসৎ কাজে নিষেধ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781" y="5155003"/>
            <a:ext cx="427366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09340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371600"/>
            <a:ext cx="3474720" cy="3474720"/>
          </a:xfrm>
          <a:prstGeom prst="ellipse">
            <a:avLst/>
          </a:prstGeom>
          <a:solidFill>
            <a:srgbClr val="4B7FC2">
              <a:alpha val="7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212080"/>
            <a:ext cx="2926080" cy="2926080"/>
          </a:xfrm>
          <a:prstGeom prst="ellipse">
            <a:avLst/>
          </a:prstGeom>
          <a:solidFill>
            <a:srgbClr val="9AAFCE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2B6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শ্রেণি, আখলাক, অধ্যায়-৪, পাঠ-১৫ ❖ সৎকাজের আদেশ ও অসৎ কাজে নিষেধ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133D7D"/>
          </a:solidFill>
          <a:ln w="12700">
            <a:solidFill>
              <a:srgbClr val="F2B62A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 ও অসৎ কাজের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আমর বিল মারুফ ওয়া নাহি আনিল মুনকারের অর্থ ও তাৎপর্য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আদেশ ও অসৎ কাজে নিষেধের গুরুত্ব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এ বিষয়ে ইসলামের দৃষ্টিভঙ্গি কুরআন ও হাদিসের আলোকে তুলে ধরতে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2B62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D2B5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5F8FC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সৎকাজের প্রচার ও অসৎ কাজ প্রতিরোধে নিজ দায়িত্ব পালনে সচেতন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42583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1B3A5C"/>
          </a:solidFill>
          <a:ln/>
        </p:spPr>
      </p:sp>
      <p:pic>
        <p:nvPicPr>
          <p:cNvPr id="3" name="Image 0" descr="/home/claude/sotkaj/icon_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এর অর্থ কী?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1B3A5C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 (আমর বিল মা'রুফ) </a:t>
            </a:r>
            <a:r>
              <a:rPr lang="en-US" sz="2800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হলো ভালো ও কল্যাণকর কাজ করতে মানুষকে উৎসাহিত করা এবং তার নির্দেশ দেওয়া।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b="1" smtClean="0">
                <a:solidFill>
                  <a:srgbClr val="3E7CB1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অসৎ </a:t>
            </a:r>
            <a:r>
              <a:rPr lang="en-US" sz="2800" b="1" dirty="0">
                <a:solidFill>
                  <a:srgbClr val="3E7CB1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কাজে নিষেধ (নাহি আনিল মুনকার) 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হলো মন্দ, ক্ষতিকর ও অন্যায় কাজ থেকে মানুষকে বিরত রাখা।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2800" smtClean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এই </a:t>
            </a:r>
            <a:r>
              <a:rPr lang="en-US" sz="2800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দুই দায়িত্ব একসাথে পালন করাই একজন মুমিনের অন্যতম গুরুত্বপূর্ণ কর্তব্য।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1B3A5C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148840"/>
            <a:ext cx="1234440" cy="123444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8" name="Image 1" descr="/home/claude/sotkaj/icon_bullhorn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349" y="2426589"/>
            <a:ext cx="678942" cy="67894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738360" y="2148840"/>
            <a:ext cx="1234440" cy="1234440"/>
          </a:xfrm>
          <a:prstGeom prst="ellipse">
            <a:avLst/>
          </a:prstGeom>
          <a:solidFill>
            <a:srgbClr val="B23A1E"/>
          </a:solidFill>
          <a:ln/>
        </p:spPr>
      </p:sp>
      <p:pic>
        <p:nvPicPr>
          <p:cNvPr id="10" name="Image 2" descr="/home/claude/sotkaj/icon_handpaper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6109" y="2426589"/>
            <a:ext cx="678942" cy="678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818120" y="3520440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CFE1E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326880" y="352044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F2A93B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অসৎ কাজে নিষেধ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9052560" y="3611880"/>
            <a:ext cx="27432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9"/>
          <p:cNvSpPr/>
          <p:nvPr/>
        </p:nvSpPr>
        <p:spPr>
          <a:xfrm>
            <a:off x="7818120" y="5074920"/>
            <a:ext cx="3657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i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দুইয়ে মিলে সমাজে ন্যায় ও কল্যাণ প্রতিষ্ঠিত হয়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3" name="Image 0" descr="/home/claude/sotkaj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</a:t>
            </a:r>
            <a:endParaRPr lang="en-US" sz="4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2733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০১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আলে-ইমরান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১০৪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তোমাদের মধ্যে এমন একটি দল থাকা উচিত, যারা কল্যাণের দিকে আহ্বান জানাবে, সৎকাজের আদেশ দেবে এবং অসৎ কাজে বাধা দেবে। তারাই প্রকৃত সফলকাম।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2733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3E7CB1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০২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আলে-ইমরান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১১০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তোমরাই মানবজাতির জন্য সৃষ্ট সর্বোত্তম উম্মত, কারণ তোমরা সৎকাজের আদেশ দাও, অসৎ কাজে নিষেধ কর এবং আল্লাহর প্রতি ঈমান রাখ।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3" name="Image 0" descr="/home/claude/sotkaj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</a:t>
            </a:r>
            <a:endParaRPr lang="en-US" sz="48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রাসূলুল্লাহ (সা.) বলেছেন, তোমাদের কেউ অন্যায় কিছু দেখলে তা হাত দিয়ে প্রতিরোধ করুক; সামর্থ্য না থাকলে মুখে বলুক; তাও না পারলে অন্তরে ঘৃণা করুক—আর এটিই ঈমানের সর্বনিম্ন স্তর।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431574"/>
            <a:ext cx="9418320" cy="1783080"/>
          </a:xfrm>
          <a:prstGeom prst="roundRect">
            <a:avLst>
              <a:gd name="adj" fmla="val 6154"/>
            </a:avLst>
          </a:prstGeom>
          <a:solidFill>
            <a:srgbClr val="3E7CB1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480560"/>
            <a:ext cx="8686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 ও অসৎ কাজে নিষেধ বন্ধ হয়ে গেলে সমাজে অন্যায় ও ফিতনা ছড়িয়ে পড়ে এবং তা সবার জন্যই ক্ষতিকর হয়ে ওঠে বলে হাদিসে সতর্ক করা হয়েছে।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3" name="Image 0" descr="/home/claude/sotkaj/icon_bulb_1B3A5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পালনের পদ্ধতি</a:t>
            </a:r>
            <a:endParaRPr lang="en-US" sz="54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733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1B3A5C"/>
          </a:solidFill>
          <a:ln/>
        </p:spPr>
      </p:sp>
      <p:pic>
        <p:nvPicPr>
          <p:cNvPr id="7" name="Image 1" descr="/home/claude/sotkaj/icon_bulb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জ্ঞান ও প্রজ্ঞার সাথে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সঠিক বিষয় জেনে বুদ্ধিমত্তার সাথে বলা</a:t>
            </a: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733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12" name="Image 2" descr="/home/claude/sotkaj/icon_help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নম্র ও ভদ্র ভাষা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কঠোরতা পরিহার করে সদয় ভাষায় বোঝানো</a:t>
            </a: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733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7" name="Image 3" descr="/home/claude/sotkaj/icon_check_1B3A5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নিজে আদর্শ স্থাপন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যা বলি তা আগে নিজের জীবনে মেনে চলা</a:t>
            </a: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733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1B3A5C"/>
          </a:solidFill>
          <a:ln/>
        </p:spPr>
      </p:sp>
      <p:pic>
        <p:nvPicPr>
          <p:cNvPr id="22" name="Image 4" descr="/home/claude/sotkaj/icon_users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733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ধৈর্য সহকারে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ধাপে ধাপে ও সময় নিয়ে বোঝানো</a:t>
            </a:r>
            <a:endParaRPr lang="en-US" sz="28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3E7CB1"/>
          </a:solidFill>
          <a:ln/>
        </p:spPr>
      </p:sp>
      <p:sp>
        <p:nvSpPr>
          <p:cNvPr id="29" name="TextBox 28"/>
          <p:cNvSpPr txBox="1"/>
          <p:nvPr/>
        </p:nvSpPr>
        <p:spPr>
          <a:xfrm>
            <a:off x="0" y="0"/>
            <a:ext cx="12192000" cy="6281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Image 0" descr="/home/claude/sotkaj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গুরুত্ব ও ফলাফল</a:t>
            </a:r>
            <a:endParaRPr lang="en-US" sz="5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733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7" name="Image 1" descr="/home/claude/sotkaj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ন্যায় প্রতিষ্ঠা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074920" y="2057400"/>
            <a:ext cx="18288" cy="658368"/>
          </a:xfrm>
          <a:prstGeom prst="rect">
            <a:avLst/>
          </a:prstGeom>
          <a:solidFill>
            <a:srgbClr val="DDE6EC"/>
          </a:solidFill>
          <a:ln/>
        </p:spPr>
      </p:sp>
      <p:sp>
        <p:nvSpPr>
          <p:cNvPr id="10" name="Text 6"/>
          <p:cNvSpPr/>
          <p:nvPr/>
        </p:nvSpPr>
        <p:spPr>
          <a:xfrm>
            <a:off x="5349240" y="1947672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সততা ও ন্যায়বিচারের পরিবেশ গড়ে ওঠে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733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13" name="Image 2" descr="/home/claude/sotkaj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মন্দ কাজের বিস্তার রোধ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074920" y="3209544"/>
            <a:ext cx="18288" cy="658368"/>
          </a:xfrm>
          <a:prstGeom prst="rect">
            <a:avLst/>
          </a:prstGeom>
          <a:solidFill>
            <a:srgbClr val="DDE6EC"/>
          </a:solidFill>
          <a:ln/>
        </p:spPr>
      </p:sp>
      <p:sp>
        <p:nvSpPr>
          <p:cNvPr id="16" name="Text 11"/>
          <p:cNvSpPr/>
          <p:nvPr/>
        </p:nvSpPr>
        <p:spPr>
          <a:xfrm>
            <a:off x="5349240" y="3099816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অন্যায় ও পাপ ছড়িয়ে পড়া থেকে সমাজ রক্ষা পায়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733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19" name="Image 3" descr="/home/claude/sotkaj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উত্তম উম্মতের বৈশিষ্ট্য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074920" y="4361688"/>
            <a:ext cx="18288" cy="658368"/>
          </a:xfrm>
          <a:prstGeom prst="rect">
            <a:avLst/>
          </a:prstGeom>
          <a:solidFill>
            <a:srgbClr val="DDE6EC"/>
          </a:solidFill>
          <a:ln/>
        </p:spPr>
      </p:sp>
      <p:sp>
        <p:nvSpPr>
          <p:cNvPr id="22" name="Text 16"/>
          <p:cNvSpPr/>
          <p:nvPr/>
        </p:nvSpPr>
        <p:spPr>
          <a:xfrm>
            <a:off x="5349240" y="4251960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 বর্ণিত সর্বোত্তম জাতির গুণ অর্জিত হয়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733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3E7CB1"/>
          </a:solidFill>
          <a:ln/>
        </p:spPr>
      </p:sp>
      <p:pic>
        <p:nvPicPr>
          <p:cNvPr id="25" name="Image 4" descr="/home/claude/sotkaj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পারস্পরিক কল্যাণকামিতা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074920" y="5513832"/>
            <a:ext cx="18288" cy="658368"/>
          </a:xfrm>
          <a:prstGeom prst="rect">
            <a:avLst/>
          </a:prstGeom>
          <a:solidFill>
            <a:srgbClr val="DDE6EC"/>
          </a:solidFill>
          <a:ln/>
        </p:spPr>
      </p:sp>
      <p:sp>
        <p:nvSpPr>
          <p:cNvPr id="28" name="Text 21"/>
          <p:cNvSpPr/>
          <p:nvPr/>
        </p:nvSpPr>
        <p:spPr>
          <a:xfrm>
            <a:off x="5349240" y="5404104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একে অপরের প্রতি দায়িত্ববোধ ও সহমর্মিতা বাড়ে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  <p:bldP spid="20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3E7CB1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F2A93B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5" name="Image 0" descr="/home/claude/sotkaj/icon_check_1B3A5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54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32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সৎকাজের আদেশ ও অসৎ কাজে নিষেধ একজন মুমিনের গুরুত্বপূর্ণ দায়িত্ব। </a:t>
            </a:r>
            <a:r>
              <a:rPr lang="en-US" sz="3200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প্রজ্ঞা, ধৈর্য ও নিজের আদর্শ দিয়ে এই দায়িত্ব পালন করলে সমাজে ন্যায় ও কল্যাণ প্রতিষ্ঠিত হয় এবং আমরা প্রকৃত উত্তম উম্মতে পরিণত হতে পারি।</a:t>
            </a:r>
            <a:endParaRPr lang="en-US" sz="32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5257800"/>
            <a:ext cx="2286000" cy="27432"/>
          </a:xfrm>
          <a:prstGeom prst="rect">
            <a:avLst/>
          </a:prstGeom>
          <a:solidFill>
            <a:srgbClr val="F2A93B"/>
          </a:solidFill>
          <a:ln/>
        </p:spPr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547</Words>
  <Application>Microsoft Office PowerPoint</Application>
  <PresentationFormat>Widescreen</PresentationFormat>
  <Paragraphs>87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Calibri Light</vt:lpstr>
      <vt:lpstr>Lohit Bengali</vt:lpstr>
      <vt:lpstr>Nikosh</vt:lpstr>
      <vt:lpstr>NikoshBAN</vt:lpstr>
      <vt:lpstr>SutonnyMJ</vt:lpstr>
      <vt:lpstr>Vrinda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31</cp:revision>
  <dcterms:created xsi:type="dcterms:W3CDTF">2026-08-01T11:56:00Z</dcterms:created>
  <dcterms:modified xsi:type="dcterms:W3CDTF">2026-08-07T04:17:05Z</dcterms:modified>
</cp:coreProperties>
</file>