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9"/>
  </p:notesMasterIdLst>
  <p:sldIdLst>
    <p:sldId id="333" r:id="rId2"/>
    <p:sldId id="321" r:id="rId3"/>
    <p:sldId id="262" r:id="rId4"/>
    <p:sldId id="341" r:id="rId5"/>
    <p:sldId id="334" r:id="rId6"/>
    <p:sldId id="347" r:id="rId7"/>
    <p:sldId id="348" r:id="rId8"/>
    <p:sldId id="357" r:id="rId9"/>
    <p:sldId id="352" r:id="rId10"/>
    <p:sldId id="358" r:id="rId11"/>
    <p:sldId id="367" r:id="rId12"/>
    <p:sldId id="368" r:id="rId13"/>
    <p:sldId id="369" r:id="rId14"/>
    <p:sldId id="336" r:id="rId15"/>
    <p:sldId id="363" r:id="rId16"/>
    <p:sldId id="338" r:id="rId17"/>
    <p:sldId id="32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1BA60"/>
    <a:srgbClr val="E6F2E4"/>
    <a:srgbClr val="709828"/>
    <a:srgbClr val="008000"/>
    <a:srgbClr val="3EC4F5"/>
    <a:srgbClr val="000099"/>
    <a:srgbClr val="00CC00"/>
    <a:srgbClr val="FF66FF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86745" autoAdjust="0"/>
  </p:normalViewPr>
  <p:slideViewPr>
    <p:cSldViewPr snapToGrid="0">
      <p:cViewPr varScale="1">
        <p:scale>
          <a:sx n="81" d="100"/>
          <a:sy n="81" d="100"/>
        </p:scale>
        <p:origin x="754" y="2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3226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5C6F19-B345-417D-B597-EEAB3848F351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0A7AE9-FDCC-4359-9BE9-D8D344FF8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798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A7AE9-FDCC-4359-9BE9-D8D344FF817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593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7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emf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3.svg"/><Relationship Id="rId7" Type="http://schemas.openxmlformats.org/officeDocument/2006/relationships/image" Target="../../theme/media/image17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../theme/media/image15.svg"/><Relationship Id="rId4" Type="http://schemas.openxmlformats.org/officeDocument/2006/relationships/image" Target="../media/image1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D18D2A45-21A1-34B6-2A67-8B86F1D6F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07" y="83976"/>
            <a:ext cx="12008498" cy="66900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Rectangle: Rounded Corners 2">
            <a:extLst>
              <a:ext uri="{FF2B5EF4-FFF2-40B4-BE49-F238E27FC236}">
                <a16:creationId xmlns="" xmlns:a16="http://schemas.microsoft.com/office/drawing/2014/main" id="{7A26D00E-3B98-20A7-2F19-530B9544A039}"/>
              </a:ext>
            </a:extLst>
          </p:cNvPr>
          <p:cNvSpPr/>
          <p:nvPr/>
        </p:nvSpPr>
        <p:spPr>
          <a:xfrm>
            <a:off x="3433666" y="1156470"/>
            <a:ext cx="6260840" cy="3876541"/>
          </a:xfrm>
          <a:prstGeom prst="ellips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139700" dist="165100" dir="3900000" sx="99000" sy="99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83D5597B-7B11-E20A-F84A-61EEEC2F7F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421"/>
            <a:ext cx="870801" cy="8342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A4F4496-4915-9CAE-A99E-55A3B0B587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769" y="1842076"/>
            <a:ext cx="2165041" cy="2193300"/>
          </a:xfrm>
          <a:prstGeom prst="rect">
            <a:avLst/>
          </a:prstGeom>
        </p:spPr>
      </p:pic>
      <p:grpSp>
        <p:nvGrpSpPr>
          <p:cNvPr id="8" name="Group 7"/>
          <p:cNvGrpSpPr/>
          <p:nvPr userDrawn="1"/>
        </p:nvGrpSpPr>
        <p:grpSpPr>
          <a:xfrm>
            <a:off x="10397179" y="6247973"/>
            <a:ext cx="1704626" cy="610027"/>
            <a:chOff x="10106043" y="6228968"/>
            <a:chExt cx="1704626" cy="610027"/>
          </a:xfrm>
        </p:grpSpPr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12" name="Rectangle 11"/>
          <p:cNvSpPr/>
          <p:nvPr userDrawn="1"/>
        </p:nvSpPr>
        <p:spPr>
          <a:xfrm>
            <a:off x="3853310" y="6623978"/>
            <a:ext cx="65438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607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7 -0.03912 L 0.64987 0.8664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18" y="4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3528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 userDrawn="1"/>
        </p:nvSpPr>
        <p:spPr>
          <a:xfrm>
            <a:off x="1873204" y="721707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 userDrawn="1"/>
        </p:nvSpPr>
        <p:spPr>
          <a:xfrm rot="10800000">
            <a:off x="686006" y="14222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2">
            <a:extLst>
              <a:ext uri="{FF2B5EF4-FFF2-40B4-BE49-F238E27FC236}">
                <a16:creationId xmlns:a16="http://schemas.microsoft.com/office/drawing/2014/main" xmlns="" id="{579B8868-7EC4-E706-E9B4-6740293321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2046" y="512563"/>
            <a:ext cx="837994" cy="837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344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4731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156C0E0-AEBD-A6AD-7336-39B075885C8B}"/>
              </a:ext>
            </a:extLst>
          </p:cNvPr>
          <p:cNvSpPr txBox="1"/>
          <p:nvPr/>
        </p:nvSpPr>
        <p:spPr>
          <a:xfrm>
            <a:off x="5171693" y="462296"/>
            <a:ext cx="2895923" cy="76944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BA42758E-9EA4-428E-9F78-BBDF42125B0F}"/>
              </a:ext>
            </a:extLst>
          </p:cNvPr>
          <p:cNvSpPr/>
          <p:nvPr/>
        </p:nvSpPr>
        <p:spPr>
          <a:xfrm flipV="1">
            <a:off x="363415" y="1341715"/>
            <a:ext cx="11083512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A3F07E6-1309-37C6-3309-E58345E229EB}"/>
              </a:ext>
            </a:extLst>
          </p:cNvPr>
          <p:cNvSpPr/>
          <p:nvPr/>
        </p:nvSpPr>
        <p:spPr>
          <a:xfrm flipV="1">
            <a:off x="4072776" y="1257138"/>
            <a:ext cx="773519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4EB28EDD-F09C-1E93-4043-58BCAC4B3F8E}"/>
              </a:ext>
            </a:extLst>
          </p:cNvPr>
          <p:cNvSpPr/>
          <p:nvPr/>
        </p:nvSpPr>
        <p:spPr>
          <a:xfrm rot="5400000" flipV="1">
            <a:off x="4270531" y="3909144"/>
            <a:ext cx="393006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="" xmlns:a16="http://schemas.microsoft.com/office/drawing/2014/main" id="{355BEEE2-C372-7224-CB6F-0079CE40E0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52729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="" xmlns:a16="http://schemas.microsoft.com/office/drawing/2014/main" id="{AEC83A02-EA9B-F924-11E8-5D5D82A5F0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67616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53B9FA6-4A0F-4E2B-6CEA-704829109C7D}"/>
              </a:ext>
            </a:extLst>
          </p:cNvPr>
          <p:cNvSpPr txBox="1"/>
          <p:nvPr/>
        </p:nvSpPr>
        <p:spPr>
          <a:xfrm>
            <a:off x="2201901" y="1553012"/>
            <a:ext cx="2969791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27B961E-3913-4CCF-9314-6D725B6D97D5}"/>
              </a:ext>
            </a:extLst>
          </p:cNvPr>
          <p:cNvSpPr txBox="1"/>
          <p:nvPr/>
        </p:nvSpPr>
        <p:spPr>
          <a:xfrm>
            <a:off x="7758523" y="1553012"/>
            <a:ext cx="2995336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485" y="5467546"/>
            <a:ext cx="880527" cy="99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72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365997" y="593246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43740" y="1356367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B7A97FF-4485-7CF1-D49C-6805D20D51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5173683" y="385729"/>
            <a:ext cx="1413729" cy="10163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44663F5-F511-4080-762D-BB7C01908D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7483496" y="389887"/>
            <a:ext cx="1445900" cy="1039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979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4328321" y="447842"/>
            <a:ext cx="2647564" cy="8194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en-US" sz="4400" b="0" dirty="0" err="1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06417" y="1156263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568275" y="1267297"/>
            <a:ext cx="62411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এই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পাঠ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শেষে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শিক্ষার্থীরা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.......... </a:t>
            </a:r>
            <a:endParaRPr lang="en-US" sz="2000" b="1" dirty="0">
              <a:solidFill>
                <a:schemeClr val="accent5">
                  <a:lumMod val="50000"/>
                </a:schemeClr>
              </a:solidFill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754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359824" y="541252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81062" y="1494521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="" xmlns:a16="http://schemas.microsoft.com/office/drawing/2014/main" id="{23C8203A-B144-71F9-629E-7AA1C5AF7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850423" y="466991"/>
            <a:ext cx="900003" cy="900003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="" xmlns:a16="http://schemas.microsoft.com/office/drawing/2014/main" id="{765FB252-1BCA-872A-1B93-6B1E14E5C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105053" y="342876"/>
            <a:ext cx="1024118" cy="1024118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="" xmlns:a16="http://schemas.microsoft.com/office/drawing/2014/main" id="{0931C303-E426-6793-EDC3-8EDF7AA4C5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436497" y="466991"/>
            <a:ext cx="910387" cy="910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164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1716885" y="635722"/>
            <a:ext cx="1402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684525" y="1399594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="" xmlns:a16="http://schemas.microsoft.com/office/drawing/2014/main" id="{9CE8DBAB-10C4-C698-FC7A-57D34C7D0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82764" y="409487"/>
            <a:ext cx="934121" cy="934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70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2007803" y="780090"/>
            <a:ext cx="19960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749835" y="1465116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FBFA1B8-A48D-255B-BB50-9E8F27EC0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35" y="392091"/>
            <a:ext cx="1257968" cy="109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81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026EC8AC-13C0-7804-74FD-0F9CC44E94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8" y="83976"/>
            <a:ext cx="12034296" cy="66807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4097423-3D74-84E9-2AD3-A45B310467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36" y="258288"/>
            <a:ext cx="11957157" cy="2950740"/>
          </a:xfrm>
          <a:prstGeom prst="rect">
            <a:avLst/>
          </a:prstGeom>
        </p:spPr>
      </p:pic>
      <p:grpSp>
        <p:nvGrpSpPr>
          <p:cNvPr id="4" name="Group 3"/>
          <p:cNvGrpSpPr/>
          <p:nvPr userDrawn="1"/>
        </p:nvGrpSpPr>
        <p:grpSpPr>
          <a:xfrm>
            <a:off x="10367938" y="6247973"/>
            <a:ext cx="1704626" cy="610027"/>
            <a:chOff x="10106043" y="6228968"/>
            <a:chExt cx="1704626" cy="610027"/>
          </a:xfrm>
        </p:grpSpPr>
        <p:pic>
          <p:nvPicPr>
            <p:cNvPr id="7" name="Picture 6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10" name="Rectangle 9"/>
          <p:cNvSpPr/>
          <p:nvPr userDrawn="1"/>
        </p:nvSpPr>
        <p:spPr>
          <a:xfrm>
            <a:off x="3824069" y="6623978"/>
            <a:ext cx="65438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8"/>
          <p:cNvSpPr txBox="1"/>
          <p:nvPr userDrawn="1"/>
        </p:nvSpPr>
        <p:spPr>
          <a:xfrm>
            <a:off x="3358404" y="4215726"/>
            <a:ext cx="7271494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IN" sz="8800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ভালো থেকো সবাই</a:t>
            </a:r>
            <a:endParaRPr lang="en-US" sz="88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326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="" xmlns:a16="http://schemas.microsoft.com/office/drawing/2014/main" id="{B8E7872C-1867-4538-1453-42919C14ACF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3"/>
            <a:srcRect/>
            <a:tile tx="0" ty="0" sx="100000" sy="100000" flip="none" algn="tl"/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10106043" y="6228968"/>
            <a:ext cx="1704626" cy="610027"/>
            <a:chOff x="10106043" y="6228968"/>
            <a:chExt cx="1704626" cy="610027"/>
          </a:xfrm>
        </p:grpSpPr>
        <p:pic>
          <p:nvPicPr>
            <p:cNvPr id="13" name="Picture 12"/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 userDrawn="1"/>
          </p:nvPicPr>
          <p:blipFill>
            <a:blip r:embed="rId15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16" name="Rectangle 15"/>
          <p:cNvSpPr/>
          <p:nvPr userDrawn="1"/>
        </p:nvSpPr>
        <p:spPr>
          <a:xfrm>
            <a:off x="3562174" y="6548987"/>
            <a:ext cx="65438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373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8" r:id="rId10"/>
    <p:sldLayoutId id="21474836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0.png"/><Relationship Id="rId3" Type="http://schemas.openxmlformats.org/officeDocument/2006/relationships/image" Target="../media/image160.png"/><Relationship Id="rId7" Type="http://schemas.openxmlformats.org/officeDocument/2006/relationships/image" Target="../media/image200.png"/><Relationship Id="rId1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0.png"/><Relationship Id="rId11" Type="http://schemas.openxmlformats.org/officeDocument/2006/relationships/image" Target="../media/image32.png"/><Relationship Id="rId5" Type="http://schemas.openxmlformats.org/officeDocument/2006/relationships/image" Target="../media/image180.png"/><Relationship Id="rId10" Type="http://schemas.openxmlformats.org/officeDocument/2006/relationships/image" Target="../media/image31.png"/><Relationship Id="rId4" Type="http://schemas.openxmlformats.org/officeDocument/2006/relationships/image" Target="../media/image170.png"/><Relationship Id="rId9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1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18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1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7" Type="http://schemas.openxmlformats.org/officeDocument/2006/relationships/image" Target="../media/image140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0.png"/><Relationship Id="rId5" Type="http://schemas.openxmlformats.org/officeDocument/2006/relationships/image" Target="../media/image120.png"/><Relationship Id="rId4" Type="http://schemas.openxmlformats.org/officeDocument/2006/relationships/image" Target="../media/image1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/>
        </p:nvSpPr>
        <p:spPr>
          <a:xfrm>
            <a:off x="4771729" y="2859355"/>
            <a:ext cx="302708" cy="255071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7472818" y="3578753"/>
            <a:ext cx="328156" cy="291912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7352117" y="1997830"/>
            <a:ext cx="328156" cy="342263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Block Arc 8"/>
          <p:cNvSpPr/>
          <p:nvPr/>
        </p:nvSpPr>
        <p:spPr>
          <a:xfrm>
            <a:off x="6353274" y="2917518"/>
            <a:ext cx="1274800" cy="988207"/>
          </a:xfrm>
          <a:prstGeom prst="blockArc">
            <a:avLst>
              <a:gd name="adj1" fmla="val 10800000"/>
              <a:gd name="adj2" fmla="val 166313"/>
              <a:gd name="adj3" fmla="val 668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Block Arc 9"/>
          <p:cNvSpPr/>
          <p:nvPr/>
        </p:nvSpPr>
        <p:spPr>
          <a:xfrm>
            <a:off x="4854104" y="2168961"/>
            <a:ext cx="1602546" cy="945465"/>
          </a:xfrm>
          <a:prstGeom prst="blockArc">
            <a:avLst>
              <a:gd name="adj1" fmla="val 10800000"/>
              <a:gd name="adj2" fmla="val 166313"/>
              <a:gd name="adj3" fmla="val 668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rapezoid 10"/>
          <p:cNvSpPr/>
          <p:nvPr/>
        </p:nvSpPr>
        <p:spPr>
          <a:xfrm>
            <a:off x="7124617" y="3360236"/>
            <a:ext cx="965486" cy="253528"/>
          </a:xfrm>
          <a:prstGeom prst="trapezoid">
            <a:avLst>
              <a:gd name="adj" fmla="val 67748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5818790" y="1301079"/>
            <a:ext cx="2103241" cy="3321692"/>
            <a:chOff x="6061512" y="1263371"/>
            <a:chExt cx="2087737" cy="3626695"/>
          </a:xfrm>
        </p:grpSpPr>
        <p:grpSp>
          <p:nvGrpSpPr>
            <p:cNvPr id="19" name="Group 18"/>
            <p:cNvGrpSpPr/>
            <p:nvPr/>
          </p:nvGrpSpPr>
          <p:grpSpPr>
            <a:xfrm>
              <a:off x="6061512" y="1263371"/>
              <a:ext cx="1716786" cy="3626695"/>
              <a:chOff x="6067509" y="1234865"/>
              <a:chExt cx="1716786" cy="3626695"/>
            </a:xfrm>
          </p:grpSpPr>
          <p:sp>
            <p:nvSpPr>
              <p:cNvPr id="6" name="Trapezoid 5"/>
              <p:cNvSpPr/>
              <p:nvPr/>
            </p:nvSpPr>
            <p:spPr>
              <a:xfrm>
                <a:off x="6067509" y="4337601"/>
                <a:ext cx="1139390" cy="523959"/>
              </a:xfrm>
              <a:prstGeom prst="trapezoid">
                <a:avLst>
                  <a:gd name="adj" fmla="val 46212"/>
                </a:avLst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6589229" y="1760061"/>
                <a:ext cx="95949" cy="257754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8" name="Block Arc 7"/>
              <p:cNvSpPr/>
              <p:nvPr/>
            </p:nvSpPr>
            <p:spPr>
              <a:xfrm>
                <a:off x="6598052" y="1234865"/>
                <a:ext cx="1186243" cy="1064820"/>
              </a:xfrm>
              <a:prstGeom prst="blockArc">
                <a:avLst>
                  <a:gd name="adj1" fmla="val 10800000"/>
                  <a:gd name="adj2" fmla="val 166313"/>
                  <a:gd name="adj3" fmla="val 6688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  <p:sp>
          <p:nvSpPr>
            <p:cNvPr id="12" name="Trapezoid 11"/>
            <p:cNvSpPr/>
            <p:nvPr/>
          </p:nvSpPr>
          <p:spPr>
            <a:xfrm>
              <a:off x="7183763" y="1767275"/>
              <a:ext cx="965486" cy="192848"/>
            </a:xfrm>
            <a:prstGeom prst="trapezoid">
              <a:avLst>
                <a:gd name="adj" fmla="val 67748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13" name="Trapezoid 12"/>
          <p:cNvSpPr/>
          <p:nvPr/>
        </p:nvSpPr>
        <p:spPr>
          <a:xfrm>
            <a:off x="4450901" y="2663989"/>
            <a:ext cx="965486" cy="253528"/>
          </a:xfrm>
          <a:prstGeom prst="trapezoid">
            <a:avLst>
              <a:gd name="adj" fmla="val 67748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rapezoid 13"/>
          <p:cNvSpPr/>
          <p:nvPr/>
        </p:nvSpPr>
        <p:spPr>
          <a:xfrm>
            <a:off x="6660541" y="3613764"/>
            <a:ext cx="1952709" cy="771855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36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solidFill>
                  <a:srgbClr val="00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</a:p>
        </p:txBody>
      </p:sp>
      <p:sp>
        <p:nvSpPr>
          <p:cNvPr id="15" name="Trapezoid 14"/>
          <p:cNvSpPr/>
          <p:nvPr/>
        </p:nvSpPr>
        <p:spPr>
          <a:xfrm>
            <a:off x="6619733" y="1997830"/>
            <a:ext cx="1952709" cy="771855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37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</a:t>
            </a:r>
            <a:endParaRPr lang="en-US" sz="8800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rapezoid 15"/>
          <p:cNvSpPr/>
          <p:nvPr/>
        </p:nvSpPr>
        <p:spPr>
          <a:xfrm>
            <a:off x="3957152" y="2963982"/>
            <a:ext cx="1861638" cy="1018380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72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solidFill>
                  <a:srgbClr val="00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</a:p>
        </p:txBody>
      </p:sp>
    </p:spTree>
    <p:extLst>
      <p:ext uri="{BB962C8B-B14F-4D97-AF65-F5344CB8AC3E}">
        <p14:creationId xmlns:p14="http://schemas.microsoft.com/office/powerpoint/2010/main" val="619194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1A21376-CCA7-43FD-A668-9028BE454A79}"/>
              </a:ext>
            </a:extLst>
          </p:cNvPr>
          <p:cNvSpPr txBox="1"/>
          <p:nvPr/>
        </p:nvSpPr>
        <p:spPr>
          <a:xfrm>
            <a:off x="2600229" y="-13592"/>
            <a:ext cx="6324898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আরও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সমস্যা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চিন্তা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9050430-5BDA-4EDA-9838-20F26BE5A062}"/>
              </a:ext>
            </a:extLst>
          </p:cNvPr>
          <p:cNvSpPr txBox="1"/>
          <p:nvPr/>
        </p:nvSpPr>
        <p:spPr>
          <a:xfrm>
            <a:off x="1370012" y="643373"/>
            <a:ext cx="1066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৫০০০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৬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বছরে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২৭০০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বার্ষিক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মুনাফার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56C6E284-876A-4B3F-85C7-E74AA6C208DF}"/>
              </a:ext>
            </a:extLst>
          </p:cNvPr>
          <p:cNvSpPr txBox="1"/>
          <p:nvPr/>
        </p:nvSpPr>
        <p:spPr>
          <a:xfrm>
            <a:off x="1997800" y="1208666"/>
            <a:ext cx="4381500" cy="181588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এখানে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আসল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   = ৫০০০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টাকা</a:t>
            </a:r>
            <a:endParaRPr lang="en-US" sz="28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  <a:sym typeface="MT Extra" panose="05050102010205020202" pitchFamily="18" charset="2"/>
            </a:endParaRPr>
          </a:p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সময়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            = ৬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বছর</a:t>
            </a:r>
            <a:endParaRPr lang="en-US" sz="28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  <a:sym typeface="MT Extra" panose="05050102010205020202" pitchFamily="18" charset="2"/>
            </a:endParaRPr>
          </a:p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এবং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মুনাফা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    = ২৭০০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টাকা</a:t>
            </a:r>
            <a:endParaRPr lang="en-US" sz="28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  <a:sym typeface="MT Extra" panose="05050102010205020202" pitchFamily="18" charset="2"/>
            </a:endParaRPr>
          </a:p>
          <a:p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মুনাফার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হার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     = 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xmlns="" id="{2F325949-E469-C00E-13C4-821B8FA908B2}"/>
                  </a:ext>
                </a:extLst>
              </p:cNvPr>
              <p:cNvSpPr txBox="1"/>
              <p:nvPr/>
            </p:nvSpPr>
            <p:spPr>
              <a:xfrm>
                <a:off x="2698908" y="3153062"/>
                <a:ext cx="6791008" cy="771493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MT Extra" panose="05050102010205020202" pitchFamily="18" charset="2"/>
                  </a:rPr>
                  <a:t>আমরা </a:t>
                </a:r>
                <a:r>
                  <a:rPr lang="en-US" sz="2800" b="1" dirty="0" err="1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MT Extra" panose="05050102010205020202" pitchFamily="18" charset="2"/>
                  </a:rPr>
                  <a:t>জানি</a:t>
                </a:r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MT Extra" panose="05050102010205020202" pitchFamily="18" charset="2"/>
                  </a:rPr>
                  <a:t>,  </a:t>
                </a:r>
                <a:r>
                  <a:rPr lang="en-US" sz="2800" b="1" dirty="0" err="1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MT Extra" panose="05050102010205020202" pitchFamily="18" charset="2"/>
                  </a:rPr>
                  <a:t>মুনাফার</a:t>
                </a:r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MT Extra" panose="05050102010205020202" pitchFamily="18" charset="2"/>
                  </a:rPr>
                  <a:t> </a:t>
                </a:r>
                <a:r>
                  <a:rPr lang="en-US" sz="2800" b="1" dirty="0" err="1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MT Extra" panose="05050102010205020202" pitchFamily="18" charset="2"/>
                  </a:rPr>
                  <a:t>হার</a:t>
                </a:r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MT Extra" panose="05050102010205020202" pitchFamily="18" charset="2"/>
                  </a:rPr>
                  <a:t>   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মুনাফা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আসল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সময়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MT Extra" panose="05050102010205020202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×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১০০</m:t>
                    </m:r>
                  </m:oMath>
                </a14:m>
                <a:endParaRPr lang="en-US" sz="28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  <a:sym typeface="MT Extra" panose="05050102010205020202" pitchFamily="18" charset="2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F325949-E469-C00E-13C4-821B8FA908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8908" y="3153062"/>
                <a:ext cx="6791008" cy="77149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xmlns="" id="{A05750F5-CAD6-4461-0901-21012D2CCC8F}"/>
                  </a:ext>
                </a:extLst>
              </p:cNvPr>
              <p:cNvSpPr txBox="1"/>
              <p:nvPr/>
            </p:nvSpPr>
            <p:spPr>
              <a:xfrm>
                <a:off x="5533765" y="4439874"/>
                <a:ext cx="3657600" cy="737125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MT Extra" panose="05050102010205020202" pitchFamily="18" charset="2"/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২৭০০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৫০০০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৬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MT Extra" panose="05050102010205020202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×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১০০</m:t>
                    </m:r>
                  </m:oMath>
                </a14:m>
                <a:endParaRPr lang="en-US" sz="28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  <a:sym typeface="MT Extra" panose="05050102010205020202" pitchFamily="18" charset="2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05750F5-CAD6-4461-0901-21012D2CCC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3765" y="4439874"/>
                <a:ext cx="3657600" cy="73712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4BACCD75-D9F1-16A5-48E8-4BEA53176A60}"/>
              </a:ext>
            </a:extLst>
          </p:cNvPr>
          <p:cNvCxnSpPr>
            <a:cxnSpLocks/>
          </p:cNvCxnSpPr>
          <p:nvPr/>
        </p:nvCxnSpPr>
        <p:spPr>
          <a:xfrm flipV="1">
            <a:off x="5990965" y="4470633"/>
            <a:ext cx="1219200" cy="33780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CF9AB6F0-591E-4D27-F3EC-35C941CD114C}"/>
              </a:ext>
            </a:extLst>
          </p:cNvPr>
          <p:cNvCxnSpPr>
            <a:cxnSpLocks/>
          </p:cNvCxnSpPr>
          <p:nvPr/>
        </p:nvCxnSpPr>
        <p:spPr>
          <a:xfrm flipV="1">
            <a:off x="5667273" y="4895976"/>
            <a:ext cx="1066800" cy="3810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xmlns="" id="{98A400ED-8DE9-76FD-074E-4B9075E1D9BE}"/>
                  </a:ext>
                </a:extLst>
              </p:cNvPr>
              <p:cNvSpPr/>
              <p:nvPr/>
            </p:nvSpPr>
            <p:spPr>
              <a:xfrm>
                <a:off x="5523445" y="4061838"/>
                <a:ext cx="1287373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২৭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98A400ED-8DE9-76FD-074E-4B9075E1D9B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3445" y="4061838"/>
                <a:ext cx="1287373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xmlns="" id="{DEFBD8F9-54BD-ED88-2F69-39AA72A94EC4}"/>
                  </a:ext>
                </a:extLst>
              </p:cNvPr>
              <p:cNvSpPr/>
              <p:nvPr/>
            </p:nvSpPr>
            <p:spPr>
              <a:xfrm>
                <a:off x="5556241" y="5149402"/>
                <a:ext cx="62869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৫০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EFBD8F9-54BD-ED88-2F69-39AA72A94E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6241" y="5149402"/>
                <a:ext cx="628698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xmlns="" id="{7C72A6AD-1FCE-E4E7-3234-BD6E19953DAC}"/>
              </a:ext>
            </a:extLst>
          </p:cNvPr>
          <p:cNvCxnSpPr>
            <a:cxnSpLocks/>
          </p:cNvCxnSpPr>
          <p:nvPr/>
        </p:nvCxnSpPr>
        <p:spPr>
          <a:xfrm flipV="1">
            <a:off x="5381365" y="5257175"/>
            <a:ext cx="1066800" cy="3810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xmlns="" id="{06F6C0AC-BD13-802C-6C3D-9AC8E986E7E6}"/>
                  </a:ext>
                </a:extLst>
              </p:cNvPr>
              <p:cNvSpPr/>
              <p:nvPr/>
            </p:nvSpPr>
            <p:spPr>
              <a:xfrm>
                <a:off x="5481217" y="5458001"/>
                <a:ext cx="43633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১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06F6C0AC-BD13-802C-6C3D-9AC8E986E7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1217" y="5458001"/>
                <a:ext cx="436337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xmlns="" id="{DA421658-3028-A4FE-45FB-FC475EEB943D}"/>
              </a:ext>
            </a:extLst>
          </p:cNvPr>
          <p:cNvCxnSpPr>
            <a:cxnSpLocks/>
          </p:cNvCxnSpPr>
          <p:nvPr/>
        </p:nvCxnSpPr>
        <p:spPr>
          <a:xfrm flipV="1">
            <a:off x="7286365" y="4623033"/>
            <a:ext cx="1219200" cy="33780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xmlns="" id="{3C97A62A-C2AC-EB6D-022C-D0FC4A7025C8}"/>
                  </a:ext>
                </a:extLst>
              </p:cNvPr>
              <p:cNvSpPr/>
              <p:nvPr/>
            </p:nvSpPr>
            <p:spPr>
              <a:xfrm>
                <a:off x="7363110" y="4214238"/>
                <a:ext cx="74310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২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C97A62A-C2AC-EB6D-022C-D0FC4A7025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3110" y="4214238"/>
                <a:ext cx="743108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xmlns="" id="{BD5B156C-54CA-8272-6D3E-72C35C6DE85F}"/>
              </a:ext>
            </a:extLst>
          </p:cNvPr>
          <p:cNvCxnSpPr>
            <a:cxnSpLocks/>
          </p:cNvCxnSpPr>
          <p:nvPr/>
        </p:nvCxnSpPr>
        <p:spPr>
          <a:xfrm flipV="1">
            <a:off x="6570470" y="4922134"/>
            <a:ext cx="780347" cy="25842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xmlns="" id="{4E93C5DD-F383-4957-D981-699CE0BDFD81}"/>
                  </a:ext>
                </a:extLst>
              </p:cNvPr>
              <p:cNvSpPr/>
              <p:nvPr/>
            </p:nvSpPr>
            <p:spPr>
              <a:xfrm>
                <a:off x="6590973" y="5022181"/>
                <a:ext cx="1287373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৩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4E93C5DD-F383-4957-D981-699CE0BDFD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0973" y="5022181"/>
                <a:ext cx="1287373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xmlns="" id="{4941A1F7-D4BB-029F-18B3-A82D1D75E444}"/>
              </a:ext>
            </a:extLst>
          </p:cNvPr>
          <p:cNvCxnSpPr>
            <a:cxnSpLocks/>
          </p:cNvCxnSpPr>
          <p:nvPr/>
        </p:nvCxnSpPr>
        <p:spPr>
          <a:xfrm flipV="1">
            <a:off x="7317230" y="4291313"/>
            <a:ext cx="1219200" cy="33780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xmlns="" id="{77583D23-8EF7-518C-B44C-4D9962AD54F8}"/>
                  </a:ext>
                </a:extLst>
              </p:cNvPr>
              <p:cNvSpPr/>
              <p:nvPr/>
            </p:nvSpPr>
            <p:spPr>
              <a:xfrm>
                <a:off x="7448730" y="3851535"/>
                <a:ext cx="764553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১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77583D23-8EF7-518C-B44C-4D9962AD54F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8730" y="3851535"/>
                <a:ext cx="764553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xmlns="" id="{C76EE74C-159C-D692-DB72-B81A5B51ED82}"/>
              </a:ext>
            </a:extLst>
          </p:cNvPr>
          <p:cNvCxnSpPr>
            <a:cxnSpLocks/>
          </p:cNvCxnSpPr>
          <p:nvPr/>
        </p:nvCxnSpPr>
        <p:spPr>
          <a:xfrm flipV="1">
            <a:off x="6745998" y="5174513"/>
            <a:ext cx="1219200" cy="33780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xmlns="" id="{CC65C7B5-ABB1-4CD6-C49D-DF9379BBA5FC}"/>
                  </a:ext>
                </a:extLst>
              </p:cNvPr>
              <p:cNvSpPr/>
              <p:nvPr/>
            </p:nvSpPr>
            <p:spPr>
              <a:xfrm>
                <a:off x="7140107" y="5188570"/>
                <a:ext cx="1287373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১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CC65C7B5-ABB1-4CD6-C49D-DF9379BBA5F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0107" y="5188570"/>
                <a:ext cx="1287373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xmlns="" id="{48F24707-8A71-0341-CAB2-14125930EF64}"/>
              </a:ext>
            </a:extLst>
          </p:cNvPr>
          <p:cNvCxnSpPr>
            <a:cxnSpLocks/>
          </p:cNvCxnSpPr>
          <p:nvPr/>
        </p:nvCxnSpPr>
        <p:spPr>
          <a:xfrm flipV="1">
            <a:off x="5779074" y="4145408"/>
            <a:ext cx="1219200" cy="33780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xmlns="" id="{7F6F8F10-A6CF-5020-4E0C-705CAEE429DB}"/>
                  </a:ext>
                </a:extLst>
              </p:cNvPr>
              <p:cNvSpPr/>
              <p:nvPr/>
            </p:nvSpPr>
            <p:spPr>
              <a:xfrm>
                <a:off x="5027612" y="3733800"/>
                <a:ext cx="1287373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৯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7F6F8F10-A6CF-5020-4E0C-705CAEE429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7612" y="3733800"/>
                <a:ext cx="1287373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6941B744-D8B4-3A46-8FD2-E0E7ECC8C92E}"/>
              </a:ext>
            </a:extLst>
          </p:cNvPr>
          <p:cNvSpPr txBox="1"/>
          <p:nvPr/>
        </p:nvSpPr>
        <p:spPr>
          <a:xfrm>
            <a:off x="9580525" y="4760571"/>
            <a:ext cx="2076488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= ৯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টাকা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।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9BEE32B5-B017-5B42-BA26-4AA19B256BFA}"/>
              </a:ext>
            </a:extLst>
          </p:cNvPr>
          <p:cNvSpPr txBox="1"/>
          <p:nvPr/>
        </p:nvSpPr>
        <p:spPr>
          <a:xfrm>
            <a:off x="4917198" y="6053556"/>
            <a:ext cx="365760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 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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মুনাফার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হার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 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৯% 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="" xmlns:a16="http://schemas.microsoft.com/office/drawing/2014/main" id="{9DBF9D71-DC02-4C6F-A7DC-3A6C3FE5F3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5092" y="1128605"/>
            <a:ext cx="3781875" cy="5370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0780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 animBg="1"/>
      <p:bldP spid="24" grpId="0" animBg="1"/>
      <p:bldP spid="25" grpId="0" animBg="1"/>
      <p:bldP spid="28" grpId="0"/>
      <p:bldP spid="29" grpId="0"/>
      <p:bldP spid="31" grpId="0"/>
      <p:bldP spid="33" grpId="0"/>
      <p:bldP spid="35" grpId="0"/>
      <p:bldP spid="37" grpId="0"/>
      <p:bldP spid="39" grpId="0"/>
      <p:bldP spid="41" grpId="0"/>
      <p:bldP spid="42" grpId="0" animBg="1"/>
      <p:bldP spid="4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3CC6757-675D-987B-8129-B850ED0408BF}"/>
              </a:ext>
            </a:extLst>
          </p:cNvPr>
          <p:cNvSpPr txBox="1"/>
          <p:nvPr/>
        </p:nvSpPr>
        <p:spPr>
          <a:xfrm>
            <a:off x="2513012" y="420957"/>
            <a:ext cx="7456583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সমস‌্যাটি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ঐকিক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নিয়মেও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পারি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xmlns="" id="{98213FCD-BE51-7E0A-809C-4AAF09CFEF1F}"/>
              </a:ext>
            </a:extLst>
          </p:cNvPr>
          <p:cNvCxnSpPr>
            <a:cxnSpLocks/>
          </p:cNvCxnSpPr>
          <p:nvPr/>
        </p:nvCxnSpPr>
        <p:spPr>
          <a:xfrm flipV="1">
            <a:off x="7282747" y="3340897"/>
            <a:ext cx="1219200" cy="33780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4AE18827-0837-48C6-6AE0-80A4AF0FCAF6}"/>
              </a:ext>
            </a:extLst>
          </p:cNvPr>
          <p:cNvCxnSpPr>
            <a:cxnSpLocks/>
          </p:cNvCxnSpPr>
          <p:nvPr/>
        </p:nvCxnSpPr>
        <p:spPr>
          <a:xfrm flipV="1">
            <a:off x="7466012" y="3899464"/>
            <a:ext cx="1066800" cy="3810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9BD77110-06CB-8993-0BA9-48A595F5F33A}"/>
                  </a:ext>
                </a:extLst>
              </p:cNvPr>
              <p:cNvSpPr/>
              <p:nvPr/>
            </p:nvSpPr>
            <p:spPr>
              <a:xfrm>
                <a:off x="6815227" y="2932102"/>
                <a:ext cx="1287373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২৭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9BD77110-06CB-8993-0BA9-48A595F5F33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5227" y="2932102"/>
                <a:ext cx="1287373" cy="58477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8EF443F5-28DC-66E5-7928-34AC0C80178F}"/>
                  </a:ext>
                </a:extLst>
              </p:cNvPr>
              <p:cNvSpPr/>
              <p:nvPr/>
            </p:nvSpPr>
            <p:spPr>
              <a:xfrm>
                <a:off x="6848023" y="4019666"/>
                <a:ext cx="62869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৫০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8EF443F5-28DC-66E5-7928-34AC0C8017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8023" y="4019666"/>
                <a:ext cx="628698" cy="58477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7EA0F3CE-6CEE-6AAD-61C2-7B5B2EE7B325}"/>
              </a:ext>
            </a:extLst>
          </p:cNvPr>
          <p:cNvCxnSpPr>
            <a:cxnSpLocks/>
          </p:cNvCxnSpPr>
          <p:nvPr/>
        </p:nvCxnSpPr>
        <p:spPr>
          <a:xfrm flipV="1">
            <a:off x="6441825" y="4262608"/>
            <a:ext cx="1066800" cy="3810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xmlns="" id="{4E4F713B-3D31-FDF5-F459-C55B406530E1}"/>
                  </a:ext>
                </a:extLst>
              </p:cNvPr>
              <p:cNvSpPr/>
              <p:nvPr/>
            </p:nvSpPr>
            <p:spPr>
              <a:xfrm>
                <a:off x="6726035" y="4427793"/>
                <a:ext cx="43633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১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4E4F713B-3D31-FDF5-F459-C55B406530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6035" y="4427793"/>
                <a:ext cx="436337" cy="58477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1B0B52F7-9457-7ACE-2F06-1F684A4D899A}"/>
              </a:ext>
            </a:extLst>
          </p:cNvPr>
          <p:cNvCxnSpPr>
            <a:cxnSpLocks/>
          </p:cNvCxnSpPr>
          <p:nvPr/>
        </p:nvCxnSpPr>
        <p:spPr>
          <a:xfrm flipV="1">
            <a:off x="8456612" y="3317659"/>
            <a:ext cx="1219200" cy="33780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="" id="{BD391257-48AE-DE5B-BDE0-C0359B18050B}"/>
                  </a:ext>
                </a:extLst>
              </p:cNvPr>
              <p:cNvSpPr/>
              <p:nvPr/>
            </p:nvSpPr>
            <p:spPr>
              <a:xfrm>
                <a:off x="8533357" y="2908864"/>
                <a:ext cx="74310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২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BD391257-48AE-DE5B-BDE0-C0359B1805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3357" y="2908864"/>
                <a:ext cx="743108" cy="58477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596E4DD1-67E4-B3AC-2479-219B75CCC95B}"/>
              </a:ext>
            </a:extLst>
          </p:cNvPr>
          <p:cNvCxnSpPr>
            <a:cxnSpLocks/>
          </p:cNvCxnSpPr>
          <p:nvPr/>
        </p:nvCxnSpPr>
        <p:spPr>
          <a:xfrm flipV="1">
            <a:off x="8514465" y="3823264"/>
            <a:ext cx="780347" cy="25842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81461EFE-24EF-B7E1-188D-80D86A42154D}"/>
                  </a:ext>
                </a:extLst>
              </p:cNvPr>
              <p:cNvSpPr/>
              <p:nvPr/>
            </p:nvSpPr>
            <p:spPr>
              <a:xfrm>
                <a:off x="8155921" y="3981711"/>
                <a:ext cx="1287373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৩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81461EFE-24EF-B7E1-188D-80D86A42154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5921" y="3981711"/>
                <a:ext cx="1287373" cy="58477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22059F0-9A1A-E1FA-A9CF-4EE26326424A}"/>
              </a:ext>
            </a:extLst>
          </p:cNvPr>
          <p:cNvCxnSpPr>
            <a:cxnSpLocks/>
          </p:cNvCxnSpPr>
          <p:nvPr/>
        </p:nvCxnSpPr>
        <p:spPr>
          <a:xfrm flipV="1">
            <a:off x="8487477" y="2985939"/>
            <a:ext cx="1219200" cy="33780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xmlns="" id="{E3567687-6DEC-6E57-3CF5-C5F85238E528}"/>
                  </a:ext>
                </a:extLst>
              </p:cNvPr>
              <p:cNvSpPr/>
              <p:nvPr/>
            </p:nvSpPr>
            <p:spPr>
              <a:xfrm>
                <a:off x="8727018" y="2560092"/>
                <a:ext cx="764553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১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E3567687-6DEC-6E57-3CF5-C5F85238E5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7018" y="2560092"/>
                <a:ext cx="764553" cy="58477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8A2D34D8-2A8E-65D7-0185-18865B5A2C4B}"/>
              </a:ext>
            </a:extLst>
          </p:cNvPr>
          <p:cNvCxnSpPr>
            <a:cxnSpLocks/>
          </p:cNvCxnSpPr>
          <p:nvPr/>
        </p:nvCxnSpPr>
        <p:spPr>
          <a:xfrm flipV="1">
            <a:off x="8117418" y="4171261"/>
            <a:ext cx="1219200" cy="33780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xmlns="" id="{F951A09B-6745-B87F-3A3D-1477E2633324}"/>
                  </a:ext>
                </a:extLst>
              </p:cNvPr>
              <p:cNvSpPr/>
              <p:nvPr/>
            </p:nvSpPr>
            <p:spPr>
              <a:xfrm>
                <a:off x="8431889" y="4058834"/>
                <a:ext cx="1287373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১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F951A09B-6745-B87F-3A3D-1477E263332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1889" y="4058834"/>
                <a:ext cx="1287373" cy="584775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36C03474-D59C-10FD-4A66-C8B974B8022C}"/>
              </a:ext>
            </a:extLst>
          </p:cNvPr>
          <p:cNvCxnSpPr>
            <a:cxnSpLocks/>
          </p:cNvCxnSpPr>
          <p:nvPr/>
        </p:nvCxnSpPr>
        <p:spPr>
          <a:xfrm flipV="1">
            <a:off x="7070856" y="3015672"/>
            <a:ext cx="1219200" cy="33780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xmlns="" id="{731C73E2-789E-62AC-BB92-4C55604EEC38}"/>
                  </a:ext>
                </a:extLst>
              </p:cNvPr>
              <p:cNvSpPr/>
              <p:nvPr/>
            </p:nvSpPr>
            <p:spPr>
              <a:xfrm>
                <a:off x="6442275" y="2724657"/>
                <a:ext cx="1287373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৯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731C73E2-789E-62AC-BB92-4C55604EEC3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2275" y="2724657"/>
                <a:ext cx="1287373" cy="584775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2998179A-EE87-4673-E1A0-F03CE38CCA6E}"/>
              </a:ext>
            </a:extLst>
          </p:cNvPr>
          <p:cNvSpPr txBox="1"/>
          <p:nvPr/>
        </p:nvSpPr>
        <p:spPr>
          <a:xfrm>
            <a:off x="6999087" y="5044219"/>
            <a:ext cx="2076488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= ৯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টাকা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।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87C7B8E-F64D-E3FD-07DC-29CC1BF50148}"/>
              </a:ext>
            </a:extLst>
          </p:cNvPr>
          <p:cNvSpPr txBox="1"/>
          <p:nvPr/>
        </p:nvSpPr>
        <p:spPr>
          <a:xfrm>
            <a:off x="5453947" y="5706439"/>
            <a:ext cx="365760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 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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মুনাফার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হার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 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৯%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7492E372-164C-48BF-5033-0124D6FC84C4}"/>
              </a:ext>
            </a:extLst>
          </p:cNvPr>
          <p:cNvSpPr txBox="1"/>
          <p:nvPr/>
        </p:nvSpPr>
        <p:spPr>
          <a:xfrm>
            <a:off x="2921966" y="1322113"/>
            <a:ext cx="81254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আসল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৫০০০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টাকায়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৬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বছরে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২৭০০     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xmlns="" id="{5162865F-169A-BECB-9427-760E2EDFC3A7}"/>
                  </a:ext>
                </a:extLst>
              </p:cNvPr>
              <p:cNvSpPr txBox="1"/>
              <p:nvPr/>
            </p:nvSpPr>
            <p:spPr>
              <a:xfrm>
                <a:off x="2976138" y="1845672"/>
                <a:ext cx="797700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        ১      ”        ১   ”        ”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</m:t>
                        </m:r>
                        <m:r>
                          <m:rPr>
                            <m:nor/>
                          </m:rPr>
                          <a:rPr lang="en-US" sz="32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৭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০০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৫০০০</m:t>
                        </m:r>
                        <m:r>
                          <a:rPr lang="as-IN" sz="3200" b="1" i="1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32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৬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”</a:t>
                </a: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5162865F-169A-BECB-9427-760E2EDFC3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6138" y="1845672"/>
                <a:ext cx="7977007" cy="830997"/>
              </a:xfrm>
              <a:prstGeom prst="rect">
                <a:avLst/>
              </a:prstGeom>
              <a:blipFill rotWithShape="0">
                <a:blip r:embed="rId10"/>
                <a:stretch>
                  <a:fillRect l="-1910" b="-139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xmlns="" id="{27E38DA0-EF08-F040-21A2-ABE2AF971A7E}"/>
                  </a:ext>
                </a:extLst>
              </p:cNvPr>
              <p:cNvSpPr txBox="1"/>
              <p:nvPr/>
            </p:nvSpPr>
            <p:spPr>
              <a:xfrm>
                <a:off x="2414128" y="3347433"/>
                <a:ext cx="863328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 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     ১০০     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”       ১  ”      ”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২৭০০</m:t>
                        </m:r>
                        <m:r>
                          <a:rPr lang="as-IN" sz="32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32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0" i="0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৫০০০</m:t>
                        </m:r>
                        <m:r>
                          <a:rPr lang="as-IN" sz="3200" b="1" i="1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32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৬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”</a:t>
                </a:r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27E38DA0-EF08-F040-21A2-ABE2AF971A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4128" y="3347433"/>
                <a:ext cx="8633283" cy="830997"/>
              </a:xfrm>
              <a:prstGeom prst="rect">
                <a:avLst/>
              </a:prstGeom>
              <a:blipFill rotWithShape="0">
                <a:blip r:embed="rId11"/>
                <a:stretch>
                  <a:fillRect l="-1766" b="-139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Picture 24">
            <a:extLst>
              <a:ext uri="{FF2B5EF4-FFF2-40B4-BE49-F238E27FC236}">
                <a16:creationId xmlns="" xmlns:a16="http://schemas.microsoft.com/office/drawing/2014/main" id="{9DBF9D71-DC02-4C6F-A7DC-3A6C3FE5F3E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7860" y="1138042"/>
            <a:ext cx="3781875" cy="5370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8208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7" grpId="0"/>
      <p:bldP spid="9" grpId="0"/>
      <p:bldP spid="11" grpId="0"/>
      <p:bldP spid="13" grpId="0"/>
      <p:bldP spid="15" grpId="0"/>
      <p:bldP spid="17" grpId="0"/>
      <p:bldP spid="19" grpId="0"/>
      <p:bldP spid="20" grpId="0" animBg="1"/>
      <p:bldP spid="21" grpId="0" animBg="1"/>
      <p:bldP spid="22" grpId="0"/>
      <p:bldP spid="23" grpId="0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12A9431-0DAC-4BEB-A759-256C3A2EEB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96" t="9119" r="15030" b="9118"/>
          <a:stretch/>
        </p:blipFill>
        <p:spPr>
          <a:xfrm flipH="1">
            <a:off x="210559" y="1528617"/>
            <a:ext cx="986118" cy="209346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16E5095-25CC-4EBC-8109-BA7C61781A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9" t="9147" r="50301" b="9090"/>
          <a:stretch/>
        </p:blipFill>
        <p:spPr>
          <a:xfrm flipH="1">
            <a:off x="10819597" y="1699136"/>
            <a:ext cx="1212630" cy="2676708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D1C10610-0664-430F-9DAE-9E6BB37F4C72}"/>
              </a:ext>
            </a:extLst>
          </p:cNvPr>
          <p:cNvGrpSpPr/>
          <p:nvPr/>
        </p:nvGrpSpPr>
        <p:grpSpPr>
          <a:xfrm>
            <a:off x="1608583" y="322083"/>
            <a:ext cx="4181813" cy="1859067"/>
            <a:chOff x="1643058" y="2122025"/>
            <a:chExt cx="4181813" cy="1859067"/>
          </a:xfrm>
        </p:grpSpPr>
        <p:sp>
          <p:nvSpPr>
            <p:cNvPr id="5" name="Speech Bubble: Oval 4">
              <a:extLst>
                <a:ext uri="{FF2B5EF4-FFF2-40B4-BE49-F238E27FC236}">
                  <a16:creationId xmlns:a16="http://schemas.microsoft.com/office/drawing/2014/main" xmlns="" id="{D21BDA02-F14B-4086-8288-42432E424197}"/>
                </a:ext>
              </a:extLst>
            </p:cNvPr>
            <p:cNvSpPr/>
            <p:nvPr/>
          </p:nvSpPr>
          <p:spPr>
            <a:xfrm rot="5031469" flipH="1">
              <a:off x="2804431" y="960652"/>
              <a:ext cx="1859067" cy="4181813"/>
            </a:xfrm>
            <a:prstGeom prst="wedgeEllipseCallou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A3C590ED-D104-419F-8434-2CEA0A9BE292}"/>
                </a:ext>
              </a:extLst>
            </p:cNvPr>
            <p:cNvSpPr/>
            <p:nvPr/>
          </p:nvSpPr>
          <p:spPr>
            <a:xfrm>
              <a:off x="2014872" y="2636061"/>
              <a:ext cx="351660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আমরা</a:t>
              </a:r>
              <a:r>
                <a:rPr lang="en-US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এক</a:t>
              </a:r>
              <a:r>
                <a:rPr lang="en-US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বা</a:t>
              </a:r>
              <a:r>
                <a:rPr lang="en-US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একাধিক</a:t>
              </a:r>
              <a:r>
                <a:rPr lang="en-US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বছরের</a:t>
              </a:r>
              <a:r>
                <a:rPr lang="en-US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মুনাফা</a:t>
              </a:r>
              <a:r>
                <a:rPr lang="en-US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  </a:t>
              </a:r>
              <a:r>
                <a:rPr lang="en-US" sz="24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বের</a:t>
              </a:r>
              <a:r>
                <a:rPr lang="en-US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করলাম</a:t>
              </a:r>
              <a:r>
                <a:rPr lang="en-US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378EA4CC-6BB9-4333-9F38-8EC68B0A9FF1}"/>
              </a:ext>
            </a:extLst>
          </p:cNvPr>
          <p:cNvGrpSpPr/>
          <p:nvPr/>
        </p:nvGrpSpPr>
        <p:grpSpPr>
          <a:xfrm flipH="1">
            <a:off x="5937892" y="506107"/>
            <a:ext cx="4356720" cy="2410270"/>
            <a:chOff x="1643059" y="2428182"/>
            <a:chExt cx="4181813" cy="1859067"/>
          </a:xfrm>
        </p:grpSpPr>
        <p:sp>
          <p:nvSpPr>
            <p:cNvPr id="8" name="Speech Bubble: Oval 7">
              <a:extLst>
                <a:ext uri="{FF2B5EF4-FFF2-40B4-BE49-F238E27FC236}">
                  <a16:creationId xmlns:a16="http://schemas.microsoft.com/office/drawing/2014/main" xmlns="" id="{58920BE8-FE9A-4DF0-BE7F-9F26B5ADE77F}"/>
                </a:ext>
              </a:extLst>
            </p:cNvPr>
            <p:cNvSpPr/>
            <p:nvPr/>
          </p:nvSpPr>
          <p:spPr>
            <a:xfrm rot="5031469" flipH="1">
              <a:off x="2804432" y="1266809"/>
              <a:ext cx="1859067" cy="4181813"/>
            </a:xfrm>
            <a:prstGeom prst="wedgeEllipseCallou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65552776-1A60-4614-87E0-CD2C13798FEF}"/>
                </a:ext>
              </a:extLst>
            </p:cNvPr>
            <p:cNvSpPr/>
            <p:nvPr/>
          </p:nvSpPr>
          <p:spPr>
            <a:xfrm>
              <a:off x="1808954" y="2849145"/>
              <a:ext cx="3673144" cy="106826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আমরা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এক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বা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একাধিক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মাসের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মুনাফা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কীভাবে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বের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করব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?।</a:t>
              </a:r>
            </a:p>
            <a:p>
              <a:pPr algn="ctr"/>
              <a:endParaRPr lang="en-US" sz="28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C332C15-CA42-1C2E-DA67-E32EB9BD5894}"/>
              </a:ext>
            </a:extLst>
          </p:cNvPr>
          <p:cNvSpPr txBox="1"/>
          <p:nvPr/>
        </p:nvSpPr>
        <p:spPr>
          <a:xfrm>
            <a:off x="2919752" y="3622081"/>
            <a:ext cx="7456583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চল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সেরকম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সমস‌্য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30A2865-81C1-D575-ACE6-3B2FEAF08FA7}"/>
              </a:ext>
            </a:extLst>
          </p:cNvPr>
          <p:cNvSpPr txBox="1"/>
          <p:nvPr/>
        </p:nvSpPr>
        <p:spPr>
          <a:xfrm>
            <a:off x="2437597" y="4474668"/>
            <a:ext cx="93893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বার্ষিক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৬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হারে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৯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মাসে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১০০০০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9DBF9D71-DC02-4C6F-A7DC-3A6C3FE5F3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291" y="2931777"/>
            <a:ext cx="2518724" cy="3576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5895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2991DC6-720E-DBCA-1401-EF98619E58EB}"/>
              </a:ext>
            </a:extLst>
          </p:cNvPr>
          <p:cNvSpPr txBox="1"/>
          <p:nvPr/>
        </p:nvSpPr>
        <p:spPr>
          <a:xfrm>
            <a:off x="2484731" y="298406"/>
            <a:ext cx="7456583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জানি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১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বছর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= ১২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মাস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xmlns="" id="{5DFD842A-6F11-D8DB-A5E4-52DAD45754A7}"/>
                  </a:ext>
                </a:extLst>
              </p:cNvPr>
              <p:cNvSpPr/>
              <p:nvPr/>
            </p:nvSpPr>
            <p:spPr>
              <a:xfrm>
                <a:off x="11540390" y="1784337"/>
                <a:ext cx="764553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১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5DFD842A-6F11-D8DB-A5E4-52DAD45754A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40390" y="1784337"/>
                <a:ext cx="764553" cy="58477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E5779CF-8514-CCC2-2D75-82053DC488B8}"/>
              </a:ext>
            </a:extLst>
          </p:cNvPr>
          <p:cNvSpPr txBox="1"/>
          <p:nvPr/>
        </p:nvSpPr>
        <p:spPr>
          <a:xfrm>
            <a:off x="7071615" y="4726730"/>
            <a:ext cx="2076488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= ৪৫০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টাকা</a:t>
            </a:r>
            <a:endParaRPr lang="en-US" sz="28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  <a:sym typeface="MT Extra" panose="05050102010205020202" pitchFamily="18" charset="2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BB917B5-FCB0-EFE8-B2D9-B8BDB023058F}"/>
              </a:ext>
            </a:extLst>
          </p:cNvPr>
          <p:cNvSpPr txBox="1"/>
          <p:nvPr/>
        </p:nvSpPr>
        <p:spPr>
          <a:xfrm>
            <a:off x="5515903" y="5509952"/>
            <a:ext cx="365760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 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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মুনাফার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 ৪৫০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টাকা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DB13D8E-1872-3467-4F0E-30B33321A5C3}"/>
              </a:ext>
            </a:extLst>
          </p:cNvPr>
          <p:cNvSpPr txBox="1"/>
          <p:nvPr/>
        </p:nvSpPr>
        <p:spPr>
          <a:xfrm>
            <a:off x="2893685" y="1199562"/>
            <a:ext cx="81254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আসল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১০০ 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টাকায়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১২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মাসে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৬     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212CE691-C567-C088-27FF-035D1104767E}"/>
                  </a:ext>
                </a:extLst>
              </p:cNvPr>
              <p:cNvSpPr txBox="1"/>
              <p:nvPr/>
            </p:nvSpPr>
            <p:spPr>
              <a:xfrm>
                <a:off x="2947857" y="1723121"/>
                <a:ext cx="7977007" cy="8494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        ১      ”        ১   ”        ”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৬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  <m:r>
                          <a:rPr lang="as-IN" sz="3200" b="1" i="1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32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১২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”</a:t>
                </a: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212CE691-C567-C088-27FF-035D110476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7857" y="1723121"/>
                <a:ext cx="7977007" cy="849463"/>
              </a:xfrm>
              <a:prstGeom prst="rect">
                <a:avLst/>
              </a:prstGeom>
              <a:blipFill rotWithShape="0">
                <a:blip r:embed="rId3"/>
                <a:stretch>
                  <a:fillRect l="-1988" b="-107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61F59C10-7E98-463C-600B-0E4BCB22C54A}"/>
                  </a:ext>
                </a:extLst>
              </p:cNvPr>
              <p:cNvSpPr txBox="1"/>
              <p:nvPr/>
            </p:nvSpPr>
            <p:spPr>
              <a:xfrm>
                <a:off x="2483924" y="3245042"/>
                <a:ext cx="8633283" cy="8586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 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     ১০০০০     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”       ৯  ”      ”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৬</m:t>
                        </m:r>
                        <m:r>
                          <a:rPr lang="as-IN" sz="32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32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১০০০০</m:t>
                        </m:r>
                        <m:r>
                          <a:rPr lang="en-US" sz="32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32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৯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0" i="0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  <m:r>
                          <a:rPr lang="as-IN" sz="3200" b="1" i="1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32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১২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”</a:t>
                </a: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61F59C10-7E98-463C-600B-0E4BCB22C5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924" y="3245042"/>
                <a:ext cx="8633283" cy="858697"/>
              </a:xfrm>
              <a:prstGeom prst="rect">
                <a:avLst/>
              </a:prstGeom>
              <a:blipFill rotWithShape="0">
                <a:blip r:embed="rId4"/>
                <a:stretch>
                  <a:fillRect l="-1764" b="-99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9F33F618-E765-C81B-B4A8-AEB16379D747}"/>
              </a:ext>
            </a:extLst>
          </p:cNvPr>
          <p:cNvCxnSpPr>
            <a:cxnSpLocks/>
          </p:cNvCxnSpPr>
          <p:nvPr/>
        </p:nvCxnSpPr>
        <p:spPr>
          <a:xfrm flipV="1">
            <a:off x="7971131" y="3714161"/>
            <a:ext cx="1066800" cy="3810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="" id="{1DA0009C-269E-36BE-8556-D6FBD8F70A70}"/>
                  </a:ext>
                </a:extLst>
              </p:cNvPr>
              <p:cNvSpPr/>
              <p:nvPr/>
            </p:nvSpPr>
            <p:spPr>
              <a:xfrm>
                <a:off x="8047331" y="3999666"/>
                <a:ext cx="43633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১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1DA0009C-269E-36BE-8556-D6FBD8F70A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7331" y="3999666"/>
                <a:ext cx="436337" cy="58477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223DC169-CF70-8321-2FD6-985B631FC08A}"/>
              </a:ext>
            </a:extLst>
          </p:cNvPr>
          <p:cNvCxnSpPr>
            <a:cxnSpLocks/>
          </p:cNvCxnSpPr>
          <p:nvPr/>
        </p:nvCxnSpPr>
        <p:spPr>
          <a:xfrm flipV="1">
            <a:off x="8263911" y="3282436"/>
            <a:ext cx="1066800" cy="3810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B492C38E-0E16-925A-9371-52A894936CBC}"/>
                  </a:ext>
                </a:extLst>
              </p:cNvPr>
              <p:cNvSpPr/>
              <p:nvPr/>
            </p:nvSpPr>
            <p:spPr>
              <a:xfrm>
                <a:off x="8324348" y="2852601"/>
                <a:ext cx="94592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১০০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B492C38E-0E16-925A-9371-52A894936CB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4348" y="2852601"/>
                <a:ext cx="945926" cy="58477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5F4D406F-A9AA-367A-3736-BCD496025DAC}"/>
              </a:ext>
            </a:extLst>
          </p:cNvPr>
          <p:cNvCxnSpPr>
            <a:cxnSpLocks/>
          </p:cNvCxnSpPr>
          <p:nvPr/>
        </p:nvCxnSpPr>
        <p:spPr>
          <a:xfrm flipV="1">
            <a:off x="8754500" y="3728770"/>
            <a:ext cx="1066800" cy="3810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xmlns="" id="{821B817C-2D0C-72A5-AF1F-CA6DB86B246A}"/>
                  </a:ext>
                </a:extLst>
              </p:cNvPr>
              <p:cNvSpPr/>
              <p:nvPr/>
            </p:nvSpPr>
            <p:spPr>
              <a:xfrm>
                <a:off x="9287900" y="3919270"/>
                <a:ext cx="44595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২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821B817C-2D0C-72A5-AF1F-CA6DB86B24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7900" y="3919270"/>
                <a:ext cx="445956" cy="58477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EC113B35-2373-EA39-87E6-25E5B2C04610}"/>
              </a:ext>
            </a:extLst>
          </p:cNvPr>
          <p:cNvCxnSpPr>
            <a:cxnSpLocks/>
          </p:cNvCxnSpPr>
          <p:nvPr/>
        </p:nvCxnSpPr>
        <p:spPr>
          <a:xfrm flipV="1">
            <a:off x="7513931" y="3307798"/>
            <a:ext cx="1066800" cy="3810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xmlns="" id="{CD4A3940-5A8E-E364-66C8-823DBA5FA6AF}"/>
                  </a:ext>
                </a:extLst>
              </p:cNvPr>
              <p:cNvSpPr/>
              <p:nvPr/>
            </p:nvSpPr>
            <p:spPr>
              <a:xfrm>
                <a:off x="7639624" y="2941141"/>
                <a:ext cx="43633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১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CD4A3940-5A8E-E364-66C8-823DBA5FA6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9624" y="2941141"/>
                <a:ext cx="436337" cy="584775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E860DEE1-AD64-597F-0AC7-E76263E26AF9}"/>
              </a:ext>
            </a:extLst>
          </p:cNvPr>
          <p:cNvCxnSpPr>
            <a:cxnSpLocks/>
          </p:cNvCxnSpPr>
          <p:nvPr/>
        </p:nvCxnSpPr>
        <p:spPr>
          <a:xfrm flipV="1">
            <a:off x="9114131" y="3986699"/>
            <a:ext cx="1066800" cy="3810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xmlns="" id="{802444C8-47A5-7D37-E308-2BC895E5D140}"/>
                  </a:ext>
                </a:extLst>
              </p:cNvPr>
              <p:cNvSpPr/>
              <p:nvPr/>
            </p:nvSpPr>
            <p:spPr>
              <a:xfrm>
                <a:off x="9190331" y="4272204"/>
                <a:ext cx="43633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১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802444C8-47A5-7D37-E308-2BC895E5D14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0331" y="4272204"/>
                <a:ext cx="436337" cy="584775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3D018A4E-ACE5-5B4C-DC59-F5C964AD9F5F}"/>
              </a:ext>
            </a:extLst>
          </p:cNvPr>
          <p:cNvCxnSpPr>
            <a:cxnSpLocks/>
          </p:cNvCxnSpPr>
          <p:nvPr/>
        </p:nvCxnSpPr>
        <p:spPr>
          <a:xfrm flipV="1">
            <a:off x="8424873" y="2908424"/>
            <a:ext cx="1066800" cy="3810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xmlns="" id="{3FFCC32F-2350-4B86-5B05-CFED1EA74689}"/>
                  </a:ext>
                </a:extLst>
              </p:cNvPr>
              <p:cNvSpPr/>
              <p:nvPr/>
            </p:nvSpPr>
            <p:spPr>
              <a:xfrm>
                <a:off x="8329575" y="2535228"/>
                <a:ext cx="62869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৫০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3FFCC32F-2350-4B86-5B05-CFED1EA746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9575" y="2535228"/>
                <a:ext cx="628698" cy="584775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9DBF9D71-DC02-4C6F-A7DC-3A6C3FE5F3E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2540" y="1146091"/>
            <a:ext cx="3781875" cy="5370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748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 animBg="1"/>
      <p:bldP spid="6" grpId="0" animBg="1"/>
      <p:bldP spid="7" grpId="0"/>
      <p:bldP spid="8" grpId="0"/>
      <p:bldP spid="9" grpId="0"/>
      <p:bldP spid="11" grpId="0"/>
      <p:bldP spid="13" grpId="0"/>
      <p:bldP spid="15" grpId="0"/>
      <p:bldP spid="17" grpId="0"/>
      <p:bldP spid="19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AAB7424-B524-4C2C-87A4-B9F229AD3939}"/>
              </a:ext>
            </a:extLst>
          </p:cNvPr>
          <p:cNvSpPr txBox="1"/>
          <p:nvPr/>
        </p:nvSpPr>
        <p:spPr>
          <a:xfrm>
            <a:off x="1446212" y="1492277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দলে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আলোচনা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সমস্যাটি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F21448E-9094-43E5-A774-1A84A7FE45F4}"/>
              </a:ext>
            </a:extLst>
          </p:cNvPr>
          <p:cNvSpPr txBox="1"/>
          <p:nvPr/>
        </p:nvSpPr>
        <p:spPr>
          <a:xfrm>
            <a:off x="1170635" y="2802744"/>
            <a:ext cx="9847554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জিহাদ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সোনালী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ব্যাংক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১২%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মুনাফায়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১৫০০০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ঋণ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নিল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 ৭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মাস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পরিশোধ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26257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C15AECCE-09DE-4613-868E-036DCB7F7F1B}"/>
              </a:ext>
            </a:extLst>
          </p:cNvPr>
          <p:cNvSpPr/>
          <p:nvPr/>
        </p:nvSpPr>
        <p:spPr>
          <a:xfrm>
            <a:off x="792161" y="2970341"/>
            <a:ext cx="1757159" cy="584775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1003">
            <a:schemeClr val="lt1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ক) ৭০</a:t>
            </a:r>
            <a:endParaRPr lang="en-US" sz="40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812DE4B0-4E03-4B31-BDD1-9F5D5FD3E9BB}"/>
              </a:ext>
            </a:extLst>
          </p:cNvPr>
          <p:cNvSpPr/>
          <p:nvPr/>
        </p:nvSpPr>
        <p:spPr>
          <a:xfrm>
            <a:off x="7349920" y="2962374"/>
            <a:ext cx="1757159" cy="584775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1003">
            <a:schemeClr val="lt1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ঘ) ৮০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05DB2488-3D39-43CA-843C-B3D71925F63C}"/>
              </a:ext>
            </a:extLst>
          </p:cNvPr>
          <p:cNvSpPr/>
          <p:nvPr/>
        </p:nvSpPr>
        <p:spPr>
          <a:xfrm>
            <a:off x="5243050" y="2972712"/>
            <a:ext cx="1757159" cy="584775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1003">
            <a:schemeClr val="lt1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গ) ৭৫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9B8B9597-55BE-420C-BE65-827E2D1A664A}"/>
              </a:ext>
            </a:extLst>
          </p:cNvPr>
          <p:cNvSpPr txBox="1"/>
          <p:nvPr/>
        </p:nvSpPr>
        <p:spPr>
          <a:xfrm>
            <a:off x="1337297" y="1486256"/>
            <a:ext cx="8452493" cy="646331"/>
          </a:xfrm>
          <a:prstGeom prst="rect">
            <a:avLst/>
          </a:prstGeom>
          <a:noFill/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প্রশ্নগুলোর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উত্তরে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টিক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চিহ্ন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দাও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98AF2475-3D04-4430-9797-67CE4601B7F5}"/>
              </a:ext>
            </a:extLst>
          </p:cNvPr>
          <p:cNvSpPr/>
          <p:nvPr/>
        </p:nvSpPr>
        <p:spPr>
          <a:xfrm>
            <a:off x="3159186" y="2939386"/>
            <a:ext cx="1756961" cy="584775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1003">
            <a:schemeClr val="lt1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খ) ৭২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C92196C0-EDCC-49FA-B4D0-C96A0076C2A8}"/>
              </a:ext>
            </a:extLst>
          </p:cNvPr>
          <p:cNvSpPr/>
          <p:nvPr/>
        </p:nvSpPr>
        <p:spPr>
          <a:xfrm>
            <a:off x="9541328" y="2755891"/>
            <a:ext cx="2360917" cy="64624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BC238C00-3DD3-4C87-8AE3-5CD69471FA82}"/>
              </a:ext>
            </a:extLst>
          </p:cNvPr>
          <p:cNvSpPr txBox="1"/>
          <p:nvPr/>
        </p:nvSpPr>
        <p:spPr>
          <a:xfrm>
            <a:off x="448315" y="2159574"/>
            <a:ext cx="11541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১। 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বার্ষিক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৯%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হারে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৮০০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১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বছরে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1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694900" y="3564809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C92196C0-EDCC-49FA-B4D0-C96A0076C2A8}"/>
              </a:ext>
            </a:extLst>
          </p:cNvPr>
          <p:cNvSpPr/>
          <p:nvPr/>
        </p:nvSpPr>
        <p:spPr>
          <a:xfrm>
            <a:off x="9541328" y="2710143"/>
            <a:ext cx="2650672" cy="646331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চেষ্টা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xmlns="" id="{C15AECCE-09DE-4613-868E-036DCB7F7F1B}"/>
                  </a:ext>
                </a:extLst>
              </p:cNvPr>
              <p:cNvSpPr/>
              <p:nvPr/>
            </p:nvSpPr>
            <p:spPr>
              <a:xfrm>
                <a:off x="610808" y="4989517"/>
                <a:ext cx="1600842" cy="646331"/>
              </a:xfrm>
              <a:prstGeom prst="rect">
                <a:avLst/>
              </a:prstGeom>
              <a:noFill/>
              <a:ln/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ক)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৫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%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C15AECCE-09DE-4613-868E-036DCB7F7F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808" y="4989517"/>
                <a:ext cx="1600842" cy="646331"/>
              </a:xfrm>
              <a:prstGeom prst="rect">
                <a:avLst/>
              </a:prstGeom>
              <a:blipFill rotWithShape="0">
                <a:blip r:embed="rId3"/>
                <a:stretch>
                  <a:fillRect l="-11364" t="-12037" b="-34259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xmlns="" id="{812DE4B0-4E03-4B31-BDD1-9F5D5FD3E9BB}"/>
                  </a:ext>
                </a:extLst>
              </p:cNvPr>
              <p:cNvSpPr/>
              <p:nvPr/>
            </p:nvSpPr>
            <p:spPr>
              <a:xfrm>
                <a:off x="2690885" y="4974802"/>
                <a:ext cx="1634316" cy="646331"/>
              </a:xfrm>
              <a:prstGeom prst="rect">
                <a:avLst/>
              </a:prstGeom>
              <a:noFill/>
              <a:ln/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খ)</a:t>
                </a:r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  <a:sym typeface="Symbol" panose="05050102010706020507" pitchFamily="18" charset="2"/>
                      </a:rPr>
                      <m:t>৬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  <a:sym typeface="Symbol" panose="05050102010706020507" pitchFamily="18" charset="2"/>
                      </a:rPr>
                      <m:t>%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812DE4B0-4E03-4B31-BDD1-9F5D5FD3E9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0885" y="4974802"/>
                <a:ext cx="1634316" cy="646331"/>
              </a:xfrm>
              <a:prstGeom prst="rect">
                <a:avLst/>
              </a:prstGeom>
              <a:blipFill rotWithShape="0">
                <a:blip r:embed="rId4"/>
                <a:stretch>
                  <a:fillRect l="-11111" t="-12150" b="-35514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xmlns="" id="{05DB2488-3D39-43CA-843C-B3D71925F63C}"/>
                  </a:ext>
                </a:extLst>
              </p:cNvPr>
              <p:cNvSpPr/>
              <p:nvPr/>
            </p:nvSpPr>
            <p:spPr>
              <a:xfrm>
                <a:off x="4730686" y="4989517"/>
                <a:ext cx="1581255" cy="646331"/>
              </a:xfrm>
              <a:prstGeom prst="rect">
                <a:avLst/>
              </a:prstGeom>
              <a:noFill/>
              <a:ln/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গ)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৭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%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05DB2488-3D39-43CA-843C-B3D71925F6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0686" y="4989517"/>
                <a:ext cx="1581255" cy="646331"/>
              </a:xfrm>
              <a:prstGeom prst="rect">
                <a:avLst/>
              </a:prstGeom>
              <a:blipFill rotWithShape="0">
                <a:blip r:embed="rId5"/>
                <a:stretch>
                  <a:fillRect l="-11538" t="-12037" b="-34259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xmlns="" id="{98AF2475-3D04-4430-9797-67CE4601B7F5}"/>
                  </a:ext>
                </a:extLst>
              </p:cNvPr>
              <p:cNvSpPr/>
              <p:nvPr/>
            </p:nvSpPr>
            <p:spPr>
              <a:xfrm>
                <a:off x="6803280" y="4929138"/>
                <a:ext cx="1859427" cy="646331"/>
              </a:xfrm>
              <a:prstGeom prst="rect">
                <a:avLst/>
              </a:prstGeom>
              <a:noFill/>
              <a:ln/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ঘ)</a:t>
                </a:r>
                <a:r>
                  <a:rPr lang="pt-BR" sz="3600" b="1" dirty="0">
                    <a:solidFill>
                      <a:schemeClr val="tx1"/>
                    </a:solidFill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৮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%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98AF2475-3D04-4430-9797-67CE4601B7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3280" y="4929138"/>
                <a:ext cx="1859427" cy="646331"/>
              </a:xfrm>
              <a:prstGeom prst="rect">
                <a:avLst/>
              </a:prstGeom>
              <a:blipFill rotWithShape="0">
                <a:blip r:embed="rId6"/>
                <a:stretch>
                  <a:fillRect l="-9804" t="-13084" b="-35514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Rectangle 48">
            <a:extLst>
              <a:ext uri="{FF2B5EF4-FFF2-40B4-BE49-F238E27FC236}">
                <a16:creationId xmlns:a16="http://schemas.microsoft.com/office/drawing/2014/main" xmlns="" id="{C92196C0-EDCC-49FA-B4D0-C96A0076C2A8}"/>
              </a:ext>
            </a:extLst>
          </p:cNvPr>
          <p:cNvSpPr/>
          <p:nvPr/>
        </p:nvSpPr>
        <p:spPr>
          <a:xfrm>
            <a:off x="9062088" y="4929138"/>
            <a:ext cx="2360917" cy="64624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xmlns="" id="{BC238C00-3DD3-4C87-8AE3-5CD69471FA82}"/>
                  </a:ext>
                </a:extLst>
              </p:cNvPr>
              <p:cNvSpPr txBox="1"/>
              <p:nvPr/>
            </p:nvSpPr>
            <p:spPr>
              <a:xfrm>
                <a:off x="371595" y="3800574"/>
                <a:ext cx="11617914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IN" sz="4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4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২।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৫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০০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টাকায়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১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বছরে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মুনাফা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৩৫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টাকা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হলে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মুনাফার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হার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কত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?</m:t>
                    </m:r>
                  </m:oMath>
                </a14:m>
                <a:endParaRPr lang="en-US" sz="40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BC238C00-3DD3-4C87-8AE3-5CD69471FA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595" y="3800574"/>
                <a:ext cx="11617914" cy="769441"/>
              </a:xfrm>
              <a:prstGeom prst="rect">
                <a:avLst/>
              </a:prstGeom>
              <a:blipFill rotWithShape="0">
                <a:blip r:embed="rId7"/>
                <a:stretch>
                  <a:fillRect l="-2151" t="-15748" b="-362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TextBox 50"/>
          <p:cNvSpPr txBox="1"/>
          <p:nvPr/>
        </p:nvSpPr>
        <p:spPr>
          <a:xfrm>
            <a:off x="5521314" y="5739203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xmlns="" id="{C92196C0-EDCC-49FA-B4D0-C96A0076C2A8}"/>
              </a:ext>
            </a:extLst>
          </p:cNvPr>
          <p:cNvSpPr/>
          <p:nvPr/>
        </p:nvSpPr>
        <p:spPr>
          <a:xfrm>
            <a:off x="9009168" y="4974802"/>
            <a:ext cx="2650672" cy="646331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চেষ্টা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520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3" presetClass="entr" presetSubtype="16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0"/>
                                            </p:cond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3" presetClass="entr" presetSubtype="16" fill="hold" grpId="1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7"/>
                                            </p:cond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4"/>
                                            </p:cond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3" presetClass="entr" presetSubtype="16" fill="hold" grpId="1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8"/>
                                            </p:cond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3" presetClass="entr" presetSubtype="16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5"/>
                                            </p:cond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2"/>
                                            </p:cond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38" grpId="0" animBg="1"/>
      <p:bldP spid="39" grpId="0"/>
      <p:bldP spid="40" grpId="0" animBg="1"/>
      <p:bldP spid="41" grpId="0" animBg="1"/>
      <p:bldP spid="42" grpId="0"/>
      <p:bldP spid="44" grpId="0" animBg="1"/>
      <p:bldP spid="44" grpId="1" animBg="1"/>
      <p:bldP spid="44" grpId="2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/>
      <p:bldP spid="52" grpId="0" animBg="1"/>
      <p:bldP spid="52" grpId="1" animBg="1"/>
      <p:bldP spid="52" grpId="2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CB75D95-19B0-499F-A149-F737593048AE}"/>
              </a:ext>
            </a:extLst>
          </p:cNvPr>
          <p:cNvSpPr txBox="1"/>
          <p:nvPr/>
        </p:nvSpPr>
        <p:spPr>
          <a:xfrm>
            <a:off x="514968" y="1734846"/>
            <a:ext cx="1036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পাঠ্যবইয়ের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পৃষ্ঠা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নং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১০৪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6619" t="35254" r="15459" b="43051"/>
          <a:stretch/>
        </p:blipFill>
        <p:spPr>
          <a:xfrm>
            <a:off x="856649" y="2521818"/>
            <a:ext cx="10660863" cy="19154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77357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6275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9048002" y="2853165"/>
            <a:ext cx="286747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শ্রেণিঃ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পঞ্চম</a:t>
            </a:r>
            <a:endParaRPr lang="en-US" sz="20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গণিত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  <a:p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০৬</a:t>
            </a:r>
          </a:p>
          <a:p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পাঠঃ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শতকরা</a:t>
            </a:r>
            <a:endParaRPr lang="en-US" sz="20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পাঠ্যাংশঃ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শতকরা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লাভক্ষতি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br>
              <a:rPr lang="en-US" sz="2000" b="1" dirty="0" smtClean="0">
                <a:latin typeface="NikoshBAN" pitchFamily="2" charset="0"/>
                <a:cs typeface="NikoshBAN" pitchFamily="2" charset="0"/>
              </a:rPr>
            </a:b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           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সংক্রান্ত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সমস্যা-০৩</a:t>
            </a:r>
            <a:endParaRPr lang="en-US" sz="20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পিরিয়ডঃ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০৬</a:t>
            </a:r>
            <a:endParaRPr lang="en-US" sz="20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পৃষ্ঠাঃ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১০০-১০২</a:t>
            </a:r>
            <a:endParaRPr lang="en-US" sz="2000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85541" y="2473139"/>
            <a:ext cx="3108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endParaRPr lang="en-US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11201" y="3532073"/>
            <a:ext cx="31058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2400" b="1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সপ্রাবি</a:t>
            </a:r>
            <a:endParaRPr lang="en-US" sz="2400" b="1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মোবাইল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01710504502</a:t>
            </a:r>
            <a:endParaRPr lang="en-US" sz="24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6" name="Picture Placeholder 4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6642" y="1775805"/>
            <a:ext cx="3578889" cy="5082196"/>
          </a:xfr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34317" t="14675" r="35106" b="12623"/>
          <a:stretch/>
        </p:blipFill>
        <p:spPr>
          <a:xfrm>
            <a:off x="6523349" y="2449170"/>
            <a:ext cx="2290713" cy="30637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06886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77288" y="452503"/>
            <a:ext cx="3104897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পূর্বজ্ঞান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যাচাই</a:t>
            </a:r>
            <a:endParaRPr lang="en-US" sz="5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35451" y="1600220"/>
            <a:ext cx="6514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গত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ক্লাসে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শিখেছি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9" t="9147" r="50301" b="9090"/>
          <a:stretch/>
        </p:blipFill>
        <p:spPr>
          <a:xfrm flipH="1">
            <a:off x="9581703" y="2935373"/>
            <a:ext cx="1440464" cy="317961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DAAB7424-B524-4C2C-87A4-B9F229AD3939}"/>
              </a:ext>
            </a:extLst>
          </p:cNvPr>
          <p:cNvSpPr txBox="1"/>
          <p:nvPr/>
        </p:nvSpPr>
        <p:spPr>
          <a:xfrm>
            <a:off x="3278098" y="3545805"/>
            <a:ext cx="5904012" cy="212365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>
                <a:cs typeface="NikoshBAN" panose="02000000000000000000" pitchFamily="2" charset="0"/>
              </a:rPr>
              <a:t>স্যার</a:t>
            </a:r>
            <a:r>
              <a:rPr lang="en-US" sz="4400" dirty="0" smtClean="0">
                <a:cs typeface="NikoshBAN" panose="02000000000000000000" pitchFamily="2" charset="0"/>
              </a:rPr>
              <a:t>, </a:t>
            </a:r>
            <a:r>
              <a:rPr lang="en-US" sz="4400" dirty="0" err="1" smtClean="0">
                <a:cs typeface="NikoshBAN" panose="02000000000000000000" pitchFamily="2" charset="0"/>
              </a:rPr>
              <a:t>শতকরা</a:t>
            </a:r>
            <a:r>
              <a:rPr lang="en-US" sz="4400" dirty="0" smtClean="0">
                <a:cs typeface="NikoshBAN" panose="02000000000000000000" pitchFamily="2" charset="0"/>
              </a:rPr>
              <a:t> ও </a:t>
            </a:r>
            <a:r>
              <a:rPr lang="en-US" sz="4400" dirty="0" err="1" smtClean="0">
                <a:cs typeface="NikoshBAN" panose="02000000000000000000" pitchFamily="2" charset="0"/>
              </a:rPr>
              <a:t>লাভক্ষতি</a:t>
            </a:r>
            <a:r>
              <a:rPr lang="en-US" sz="4400" dirty="0" smtClean="0"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cs typeface="NikoshBAN" panose="02000000000000000000" pitchFamily="2" charset="0"/>
              </a:rPr>
              <a:t>সংক্রান্ত</a:t>
            </a:r>
            <a:r>
              <a:rPr lang="en-US" sz="4400" dirty="0" smtClean="0"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cs typeface="NikoshBAN" panose="02000000000000000000" pitchFamily="2" charset="0"/>
              </a:rPr>
              <a:t>সমস্যা</a:t>
            </a:r>
            <a:r>
              <a:rPr lang="en-US" sz="4400" dirty="0" smtClean="0"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cs typeface="NikoshBAN" panose="02000000000000000000" pitchFamily="2" charset="0"/>
              </a:rPr>
              <a:t>কিভাবে</a:t>
            </a:r>
            <a:r>
              <a:rPr lang="en-US" sz="4400" dirty="0" smtClean="0"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cs typeface="NikoshBAN" panose="02000000000000000000" pitchFamily="2" charset="0"/>
              </a:rPr>
              <a:t>সমাধান</a:t>
            </a:r>
            <a:r>
              <a:rPr lang="en-US" sz="4400" dirty="0" smtClean="0"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cs typeface="NikoshBAN" panose="02000000000000000000" pitchFamily="2" charset="0"/>
              </a:rPr>
              <a:t>করতে</a:t>
            </a:r>
            <a:r>
              <a:rPr lang="en-US" sz="4400" dirty="0" smtClean="0"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cs typeface="NikoshBAN" panose="02000000000000000000" pitchFamily="2" charset="0"/>
              </a:rPr>
              <a:t>হয়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cs typeface="NikoshBAN" panose="02000000000000000000" pitchFamily="2" charset="0"/>
              </a:rPr>
              <a:t>সে</a:t>
            </a:r>
            <a:r>
              <a:rPr lang="en-US" sz="4400" dirty="0" smtClean="0"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cs typeface="NikoshBAN" panose="02000000000000000000" pitchFamily="2" charset="0"/>
              </a:rPr>
              <a:t>সম্পর্কে</a:t>
            </a:r>
            <a:r>
              <a:rPr lang="en-US" sz="4400" dirty="0" smtClean="0"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cs typeface="NikoshBAN" panose="02000000000000000000" pitchFamily="2" charset="0"/>
              </a:rPr>
              <a:t>জেনেছি</a:t>
            </a:r>
            <a:r>
              <a:rPr lang="en-US" sz="4400" dirty="0" smtClean="0">
                <a:cs typeface="NikoshBAN" panose="02000000000000000000" pitchFamily="2" charset="0"/>
              </a:rPr>
              <a:t>।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9DBF9D71-DC02-4C6F-A7DC-3A6C3FE5F3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85" y="1132253"/>
            <a:ext cx="3781875" cy="5370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341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8672" y="386498"/>
            <a:ext cx="7534656" cy="609354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 rot="172556">
            <a:off x="4538849" y="2430907"/>
            <a:ext cx="5302735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</a:t>
            </a:r>
            <a:r>
              <a:rPr lang="en-US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শিখব</a:t>
            </a:r>
            <a:r>
              <a:rPr lang="en-US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-	</a:t>
            </a:r>
            <a:endParaRPr lang="bn-BD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 rot="238988">
            <a:off x="3627985" y="3519032"/>
            <a:ext cx="55831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শতকরা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লাভক্ষতি</a:t>
            </a:r>
            <a:endParaRPr lang="en-US" sz="32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সংক্রান্ত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সমস্যা-০৩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410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844197" y="2502813"/>
            <a:ext cx="10440000" cy="890833"/>
            <a:chOff x="618509" y="1211338"/>
            <a:chExt cx="10517919" cy="939600"/>
          </a:xfrm>
        </p:grpSpPr>
        <p:sp>
          <p:nvSpPr>
            <p:cNvPr id="24" name="Rectangle 23"/>
            <p:cNvSpPr/>
            <p:nvPr/>
          </p:nvSpPr>
          <p:spPr>
            <a:xfrm>
              <a:off x="3187628" y="1211338"/>
              <a:ext cx="7948800" cy="939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2"/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দৈনন্দিন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জীবনে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জনসংখ্যা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,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লাভ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ক্ষতি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ও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মুনাফা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সংক্রান্ত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সমস্যা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সমাধানে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শতকরা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ব্যবহার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করতে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পারবে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।</a:t>
              </a:r>
              <a:endPara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/>
                <a:cs typeface="Times New Roman" panose="02020603050405020304" pitchFamily="18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18509" y="1211338"/>
              <a:ext cx="2395887" cy="939600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shade val="30000"/>
                    <a:satMod val="115000"/>
                  </a:schemeClr>
                </a:gs>
                <a:gs pos="50000">
                  <a:schemeClr val="accent6">
                    <a:shade val="67500"/>
                    <a:satMod val="115000"/>
                  </a:schemeClr>
                </a:gs>
                <a:gs pos="100000">
                  <a:schemeClr val="accent6"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457200" indent="-457200" algn="ctr">
                <a:buFont typeface="Wingdings" panose="05000000000000000000" pitchFamily="2" charset="2"/>
                <a:buChar char="q"/>
              </a:pP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6" name="Group 25"/>
            <p:cNvGrpSpPr/>
            <p:nvPr/>
          </p:nvGrpSpPr>
          <p:grpSpPr>
            <a:xfrm>
              <a:off x="2653044" y="1416742"/>
              <a:ext cx="907139" cy="581838"/>
              <a:chOff x="2758149" y="2437020"/>
              <a:chExt cx="907139" cy="581838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2758149" y="2437020"/>
                <a:ext cx="907139" cy="581838"/>
                <a:chOff x="2758149" y="2437020"/>
                <a:chExt cx="907139" cy="581838"/>
              </a:xfrm>
            </p:grpSpPr>
            <p:sp>
              <p:nvSpPr>
                <p:cNvPr id="31" name="Oval 30"/>
                <p:cNvSpPr/>
                <p:nvPr/>
              </p:nvSpPr>
              <p:spPr>
                <a:xfrm>
                  <a:off x="2758149" y="243702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Oval 31"/>
                <p:cNvSpPr/>
                <p:nvPr/>
              </p:nvSpPr>
              <p:spPr>
                <a:xfrm>
                  <a:off x="2758149" y="268021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Oval 32"/>
                <p:cNvSpPr/>
                <p:nvPr/>
              </p:nvSpPr>
              <p:spPr>
                <a:xfrm>
                  <a:off x="2758149" y="292340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4" name="Group 33"/>
                <p:cNvGrpSpPr/>
                <p:nvPr/>
              </p:nvGrpSpPr>
              <p:grpSpPr>
                <a:xfrm>
                  <a:off x="3510582" y="2437020"/>
                  <a:ext cx="154706" cy="581837"/>
                  <a:chOff x="4337050" y="2368550"/>
                  <a:chExt cx="139700" cy="812800"/>
                </a:xfrm>
              </p:grpSpPr>
              <p:sp>
                <p:nvSpPr>
                  <p:cNvPr id="35" name="Oval 34"/>
                  <p:cNvSpPr/>
                  <p:nvPr/>
                </p:nvSpPr>
                <p:spPr>
                  <a:xfrm>
                    <a:off x="4337050" y="2368550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6" name="Oval 35"/>
                  <p:cNvSpPr/>
                  <p:nvPr/>
                </p:nvSpPr>
                <p:spPr>
                  <a:xfrm>
                    <a:off x="4337050" y="2708275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7" name="Oval 36"/>
                  <p:cNvSpPr/>
                  <p:nvPr/>
                </p:nvSpPr>
                <p:spPr>
                  <a:xfrm>
                    <a:off x="4337050" y="3048000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85000"/>
                      <a:lumOff val="1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28" name="Rounded Rectangle 27"/>
              <p:cNvSpPr/>
              <p:nvPr/>
            </p:nvSpPr>
            <p:spPr>
              <a:xfrm>
                <a:off x="2793602" y="2460587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ounded Rectangle 28"/>
              <p:cNvSpPr/>
              <p:nvPr/>
            </p:nvSpPr>
            <p:spPr>
              <a:xfrm>
                <a:off x="2793602" y="2698952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ounded Rectangle 29"/>
              <p:cNvSpPr/>
              <p:nvPr/>
            </p:nvSpPr>
            <p:spPr>
              <a:xfrm>
                <a:off x="2793602" y="2937316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356683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3A3BB50-856F-457C-9368-C8529E8C3EB1}"/>
              </a:ext>
            </a:extLst>
          </p:cNvPr>
          <p:cNvSpPr txBox="1"/>
          <p:nvPr/>
        </p:nvSpPr>
        <p:spPr>
          <a:xfrm>
            <a:off x="3244796" y="240531"/>
            <a:ext cx="66895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চলো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সমস্যা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চিন্তা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CAE5BEA-E978-423D-9A3A-B280AAF28073}"/>
              </a:ext>
            </a:extLst>
          </p:cNvPr>
          <p:cNvSpPr txBox="1"/>
          <p:nvPr/>
        </p:nvSpPr>
        <p:spPr>
          <a:xfrm>
            <a:off x="1485371" y="858482"/>
            <a:ext cx="85750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তনিমা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ব্যাংক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৩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বছরের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২০০০০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ঋণ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নিলেন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বার্ষিক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মুনাফার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হার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৬%। ৩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বছর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সে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দিবে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5C1C8312-5160-416B-AA0B-A8217B76E67E}"/>
              </a:ext>
            </a:extLst>
          </p:cNvPr>
          <p:cNvSpPr txBox="1"/>
          <p:nvPr/>
        </p:nvSpPr>
        <p:spPr>
          <a:xfrm>
            <a:off x="2659127" y="2103366"/>
            <a:ext cx="2271311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 </a:t>
            </a:r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বছর</a:t>
            </a:r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endParaRPr lang="en-US" sz="40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777B25B1-AC28-4DF5-852F-C307FEFE3621}"/>
              </a:ext>
            </a:extLst>
          </p:cNvPr>
          <p:cNvSpPr txBox="1"/>
          <p:nvPr/>
        </p:nvSpPr>
        <p:spPr>
          <a:xfrm>
            <a:off x="4930438" y="2103366"/>
            <a:ext cx="2438400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আসল</a:t>
            </a:r>
            <a:endParaRPr lang="en-US" sz="36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6D10B3D3-E7A1-46D4-A1E9-BE3F9BB56B70}"/>
              </a:ext>
            </a:extLst>
          </p:cNvPr>
          <p:cNvSpPr txBox="1"/>
          <p:nvPr/>
        </p:nvSpPr>
        <p:spPr>
          <a:xfrm>
            <a:off x="7366986" y="2096884"/>
            <a:ext cx="1348272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endParaRPr lang="en-US" sz="40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4E38AE4-99F3-4A06-B0F0-D96D59AFC0E6}"/>
              </a:ext>
            </a:extLst>
          </p:cNvPr>
          <p:cNvSpPr txBox="1"/>
          <p:nvPr/>
        </p:nvSpPr>
        <p:spPr>
          <a:xfrm>
            <a:off x="2659127" y="2743215"/>
            <a:ext cx="2271311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 </a:t>
            </a:r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বছর</a:t>
            </a:r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endParaRPr lang="en-US" sz="40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ABD0DA90-A077-47CF-83D4-6AA0395BCA89}"/>
              </a:ext>
            </a:extLst>
          </p:cNvPr>
          <p:cNvSpPr txBox="1"/>
          <p:nvPr/>
        </p:nvSpPr>
        <p:spPr>
          <a:xfrm>
            <a:off x="4930438" y="2736732"/>
            <a:ext cx="2438400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আসল</a:t>
            </a:r>
            <a:endParaRPr lang="en-US" sz="36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A93B6B0B-FD45-4E3B-AA65-12864A648958}"/>
              </a:ext>
            </a:extLst>
          </p:cNvPr>
          <p:cNvSpPr txBox="1"/>
          <p:nvPr/>
        </p:nvSpPr>
        <p:spPr>
          <a:xfrm>
            <a:off x="7368837" y="2736732"/>
            <a:ext cx="1386289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endParaRPr lang="en-US" sz="40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3E2D11B0-0C70-4195-BE8B-8D09E5D257DD}"/>
              </a:ext>
            </a:extLst>
          </p:cNvPr>
          <p:cNvSpPr txBox="1"/>
          <p:nvPr/>
        </p:nvSpPr>
        <p:spPr>
          <a:xfrm>
            <a:off x="2659127" y="3383063"/>
            <a:ext cx="2271311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 </a:t>
            </a:r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বছর</a:t>
            </a:r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endParaRPr lang="en-US" sz="40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316C3E35-EC55-4697-800A-AD4FFA910CF0}"/>
              </a:ext>
            </a:extLst>
          </p:cNvPr>
          <p:cNvSpPr txBox="1"/>
          <p:nvPr/>
        </p:nvSpPr>
        <p:spPr>
          <a:xfrm>
            <a:off x="4930438" y="3383063"/>
            <a:ext cx="2438400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আসল</a:t>
            </a:r>
            <a:endParaRPr lang="en-US" sz="36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A1418C7E-E165-4A72-B370-D8A2F589C4FA}"/>
              </a:ext>
            </a:extLst>
          </p:cNvPr>
          <p:cNvSpPr txBox="1"/>
          <p:nvPr/>
        </p:nvSpPr>
        <p:spPr>
          <a:xfrm>
            <a:off x="7368838" y="3383063"/>
            <a:ext cx="1386288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endParaRPr lang="en-US" sz="40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3B7EAFEB-E838-4585-A815-06F45A353A32}"/>
              </a:ext>
            </a:extLst>
          </p:cNvPr>
          <p:cNvSpPr txBox="1"/>
          <p:nvPr/>
        </p:nvSpPr>
        <p:spPr>
          <a:xfrm>
            <a:off x="8742013" y="2733787"/>
            <a:ext cx="1162754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</a:t>
            </a:r>
            <a:endParaRPr lang="en-US" sz="40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B0DF7F79-F716-4C0A-BB31-DC979F03AEF5}"/>
              </a:ext>
            </a:extLst>
          </p:cNvPr>
          <p:cNvSpPr txBox="1"/>
          <p:nvPr/>
        </p:nvSpPr>
        <p:spPr>
          <a:xfrm>
            <a:off x="8753929" y="3383701"/>
            <a:ext cx="1182689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endParaRPr lang="en-US" sz="40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1B0C6E9-1841-4B4C-A7C8-057F88F0F8C4}"/>
              </a:ext>
            </a:extLst>
          </p:cNvPr>
          <p:cNvSpPr txBox="1"/>
          <p:nvPr/>
        </p:nvSpPr>
        <p:spPr>
          <a:xfrm>
            <a:off x="9934342" y="3389546"/>
            <a:ext cx="1162753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endParaRPr lang="en-US" sz="40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02566D8F-9946-4F28-97B4-C9F9F12813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9" t="9147" r="50301" b="9090"/>
          <a:stretch/>
        </p:blipFill>
        <p:spPr>
          <a:xfrm flipH="1">
            <a:off x="10060421" y="4345757"/>
            <a:ext cx="1051325" cy="2320650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1DF98832-919C-47BB-BB35-ADB1B941F17B}"/>
              </a:ext>
            </a:extLst>
          </p:cNvPr>
          <p:cNvSpPr txBox="1"/>
          <p:nvPr/>
        </p:nvSpPr>
        <p:spPr>
          <a:xfrm>
            <a:off x="3538016" y="4541766"/>
            <a:ext cx="66895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বছর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গুণ</a:t>
            </a:r>
            <a:endParaRPr lang="en-US" sz="44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16EFE1B3-D43E-4440-A558-595DF93384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96" t="9119" r="15030" b="9118"/>
          <a:stretch/>
        </p:blipFill>
        <p:spPr>
          <a:xfrm flipH="1">
            <a:off x="2298663" y="4232635"/>
            <a:ext cx="986118" cy="223959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69A0572D-F28A-4B5F-9277-8CC8F15EBB84}"/>
              </a:ext>
            </a:extLst>
          </p:cNvPr>
          <p:cNvSpPr txBox="1"/>
          <p:nvPr/>
        </p:nvSpPr>
        <p:spPr>
          <a:xfrm>
            <a:off x="3513381" y="4547716"/>
            <a:ext cx="66895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বছর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২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গুণ</a:t>
            </a:r>
            <a:endParaRPr lang="en-US" sz="44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91046E97-689E-42C5-AC75-562EDB6BAEE3}"/>
              </a:ext>
            </a:extLst>
          </p:cNvPr>
          <p:cNvSpPr txBox="1"/>
          <p:nvPr/>
        </p:nvSpPr>
        <p:spPr>
          <a:xfrm>
            <a:off x="3562651" y="4720119"/>
            <a:ext cx="66895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বছর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৩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গুণ</a:t>
            </a:r>
            <a:endParaRPr lang="en-US" sz="44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="" xmlns:a16="http://schemas.microsoft.com/office/drawing/2014/main" id="{9DBF9D71-DC02-4C6F-A7DC-3A6C3FE5F3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7778" y="1120642"/>
            <a:ext cx="3781875" cy="5370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729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7" grpId="0" animBg="1"/>
      <p:bldP spid="43" grpId="0"/>
      <p:bldP spid="43" grpId="1"/>
      <p:bldP spid="45" grpId="0"/>
      <p:bldP spid="45" grpId="1"/>
      <p:bldP spid="4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39BF6D84-A707-41C7-B6C6-CB78ABC110A1}"/>
              </a:ext>
            </a:extLst>
          </p:cNvPr>
          <p:cNvSpPr txBox="1"/>
          <p:nvPr/>
        </p:nvSpPr>
        <p:spPr>
          <a:xfrm>
            <a:off x="3373993" y="1200751"/>
            <a:ext cx="66895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=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আসল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×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হার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×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বছর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4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xmlns="" id="{5C99195F-670A-481E-AD7C-216B76D36822}"/>
                  </a:ext>
                </a:extLst>
              </p:cNvPr>
              <p:cNvSpPr txBox="1"/>
              <p:nvPr/>
            </p:nvSpPr>
            <p:spPr>
              <a:xfrm>
                <a:off x="3526393" y="2087251"/>
                <a:ext cx="6689546" cy="10075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 err="1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মুনাফ</a:t>
                </a:r>
                <a:r>
                  <a:rPr lang="en-US" sz="4000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= ২০০০০ ×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00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৬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000" i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  <m:r>
                      <a:rPr lang="en-US" sz="4000" b="0" i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</m:oMath>
                </a14:m>
                <a:r>
                  <a:rPr lang="en-US" sz="4000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× ৩</a:t>
                </a:r>
                <a:endParaRPr lang="en-US" sz="4400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5C99195F-670A-481E-AD7C-216B76D368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6393" y="2087251"/>
                <a:ext cx="6689546" cy="1007584"/>
              </a:xfrm>
              <a:prstGeom prst="rect">
                <a:avLst/>
              </a:prstGeom>
              <a:blipFill rotWithShape="0">
                <a:blip r:embed="rId2"/>
                <a:stretch>
                  <a:fillRect b="-150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xmlns="" id="{87A6E4BD-97B0-4617-96DB-4A7358D48ED5}"/>
              </a:ext>
            </a:extLst>
          </p:cNvPr>
          <p:cNvCxnSpPr>
            <a:cxnSpLocks/>
          </p:cNvCxnSpPr>
          <p:nvPr/>
        </p:nvCxnSpPr>
        <p:spPr>
          <a:xfrm flipV="1">
            <a:off x="6032966" y="2396516"/>
            <a:ext cx="1219200" cy="33780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8CE47DE8-D58B-4975-A7AC-36C1DA9F4747}"/>
              </a:ext>
            </a:extLst>
          </p:cNvPr>
          <p:cNvCxnSpPr>
            <a:cxnSpLocks/>
          </p:cNvCxnSpPr>
          <p:nvPr/>
        </p:nvCxnSpPr>
        <p:spPr>
          <a:xfrm flipV="1">
            <a:off x="7328366" y="2663214"/>
            <a:ext cx="1066800" cy="3810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xmlns="" id="{0669999C-95B4-47B7-A3CA-B10543748991}"/>
                  </a:ext>
                </a:extLst>
              </p:cNvPr>
              <p:cNvSpPr/>
              <p:nvPr/>
            </p:nvSpPr>
            <p:spPr>
              <a:xfrm>
                <a:off x="5736193" y="1934851"/>
                <a:ext cx="85151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২০০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0669999C-95B4-47B7-A3CA-B1054374899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6193" y="1934851"/>
                <a:ext cx="851515" cy="46166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xmlns="" id="{C3117A96-2F95-4C35-89EA-DE56466DC19A}"/>
                  </a:ext>
                </a:extLst>
              </p:cNvPr>
              <p:cNvSpPr/>
              <p:nvPr/>
            </p:nvSpPr>
            <p:spPr>
              <a:xfrm>
                <a:off x="8395166" y="2885186"/>
                <a:ext cx="41229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১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C3117A96-2F95-4C35-89EA-DE56466DC1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5166" y="2885186"/>
                <a:ext cx="412292" cy="46166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0C48F43F-98D1-4C25-A966-D92C2C217C72}"/>
              </a:ext>
            </a:extLst>
          </p:cNvPr>
          <p:cNvSpPr txBox="1"/>
          <p:nvPr/>
        </p:nvSpPr>
        <p:spPr>
          <a:xfrm>
            <a:off x="5408375" y="3568823"/>
            <a:ext cx="3429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= ৩৬০০</a:t>
            </a:r>
            <a:endParaRPr lang="en-US" sz="44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27549796-AA5A-45BB-80F0-4D4E8D2BEDF4}"/>
              </a:ext>
            </a:extLst>
          </p:cNvPr>
          <p:cNvSpPr txBox="1"/>
          <p:nvPr/>
        </p:nvSpPr>
        <p:spPr>
          <a:xfrm>
            <a:off x="3209552" y="4498681"/>
            <a:ext cx="8085227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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তনিমা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 ৩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বছর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পর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৩৬০০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দিবে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4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="" xmlns:a16="http://schemas.microsoft.com/office/drawing/2014/main" id="{9DBF9D71-DC02-4C6F-A7DC-3A6C3FE5F3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54" y="1134762"/>
            <a:ext cx="3781875" cy="5370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475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1" grpId="0"/>
      <p:bldP spid="34" grpId="0"/>
      <p:bldP spid="35" grpId="0"/>
      <p:bldP spid="36" grpId="0"/>
      <p:bldP spid="3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39BF6D84-A707-41C7-B6C6-CB78ABC110A1}"/>
              </a:ext>
            </a:extLst>
          </p:cNvPr>
          <p:cNvSpPr txBox="1"/>
          <p:nvPr/>
        </p:nvSpPr>
        <p:spPr>
          <a:xfrm>
            <a:off x="2701990" y="337704"/>
            <a:ext cx="66895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ঐকিক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নিয়মেও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পারি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87A6E4BD-97B0-4617-96DB-4A7358D48ED5}"/>
              </a:ext>
            </a:extLst>
          </p:cNvPr>
          <p:cNvCxnSpPr>
            <a:cxnSpLocks/>
          </p:cNvCxnSpPr>
          <p:nvPr/>
        </p:nvCxnSpPr>
        <p:spPr>
          <a:xfrm flipV="1">
            <a:off x="9323363" y="3031254"/>
            <a:ext cx="1219200" cy="33780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xmlns="" id="{8CE47DE8-D58B-4975-A7AC-36C1DA9F4747}"/>
              </a:ext>
            </a:extLst>
          </p:cNvPr>
          <p:cNvCxnSpPr>
            <a:cxnSpLocks/>
          </p:cNvCxnSpPr>
          <p:nvPr/>
        </p:nvCxnSpPr>
        <p:spPr>
          <a:xfrm flipV="1">
            <a:off x="9368271" y="3483989"/>
            <a:ext cx="1066800" cy="3810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xmlns="" id="{0669999C-95B4-47B7-A3CA-B10543748991}"/>
                  </a:ext>
                </a:extLst>
              </p:cNvPr>
              <p:cNvSpPr/>
              <p:nvPr/>
            </p:nvSpPr>
            <p:spPr>
              <a:xfrm>
                <a:off x="9026590" y="2569590"/>
                <a:ext cx="1287373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২০০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0669999C-95B4-47B7-A3CA-B1054374899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6590" y="2569590"/>
                <a:ext cx="1287373" cy="58477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xmlns="" id="{C3117A96-2F95-4C35-89EA-DE56466DC19A}"/>
                  </a:ext>
                </a:extLst>
              </p:cNvPr>
              <p:cNvSpPr/>
              <p:nvPr/>
            </p:nvSpPr>
            <p:spPr>
              <a:xfrm>
                <a:off x="10435071" y="3708125"/>
                <a:ext cx="48923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১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C3117A96-2F95-4C35-89EA-DE56466DC1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5071" y="3708125"/>
                <a:ext cx="489236" cy="58477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27549796-AA5A-45BB-80F0-4D4E8D2BEDF4}"/>
              </a:ext>
            </a:extLst>
          </p:cNvPr>
          <p:cNvSpPr txBox="1"/>
          <p:nvPr/>
        </p:nvSpPr>
        <p:spPr>
          <a:xfrm>
            <a:off x="2590845" y="5385551"/>
            <a:ext cx="8085227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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তনিমা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 ৩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বছর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পর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৩৬০০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দিবে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4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F489929D-6B93-430F-A67C-7DB3F9BFC0CD}"/>
              </a:ext>
            </a:extLst>
          </p:cNvPr>
          <p:cNvSpPr txBox="1"/>
          <p:nvPr/>
        </p:nvSpPr>
        <p:spPr>
          <a:xfrm>
            <a:off x="4446563" y="1187295"/>
            <a:ext cx="70523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আসল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১০০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টাকায়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বছরে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৬  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xmlns="" id="{4E9CF666-D15D-4A24-B520-6D6D0BD67333}"/>
                  </a:ext>
                </a:extLst>
              </p:cNvPr>
              <p:cNvSpPr txBox="1"/>
              <p:nvPr/>
            </p:nvSpPr>
            <p:spPr>
              <a:xfrm>
                <a:off x="4500734" y="1710854"/>
                <a:ext cx="7261029" cy="8253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        ১      ”      ১   ”        ”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৬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”</a:t>
                </a:r>
              </a:p>
            </p:txBody>
          </p:sp>
        </mc:Choice>
        <mc:Fallback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4E9CF666-D15D-4A24-B520-6D6D0BD673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0734" y="1710854"/>
                <a:ext cx="7261029" cy="825354"/>
              </a:xfrm>
              <a:prstGeom prst="rect">
                <a:avLst/>
              </a:prstGeom>
              <a:blipFill rotWithShape="0">
                <a:blip r:embed="rId4"/>
                <a:stretch>
                  <a:fillRect l="-2099" b="-140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xmlns="" id="{7B2F93CD-1301-4569-A971-7F84748AB861}"/>
                  </a:ext>
                </a:extLst>
              </p:cNvPr>
              <p:cNvSpPr txBox="1"/>
              <p:nvPr/>
            </p:nvSpPr>
            <p:spPr>
              <a:xfrm>
                <a:off x="4091135" y="2979865"/>
                <a:ext cx="7594428" cy="8253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 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     ২০০০০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”       ৩  ”      ”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৬</m:t>
                        </m:r>
                        <m:r>
                          <a:rPr lang="as-IN" sz="32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32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২০০০০</m:t>
                        </m:r>
                        <m:r>
                          <a:rPr lang="as-IN" sz="3200" b="1" i="1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32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৩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0" i="0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”</a:t>
                </a:r>
              </a:p>
            </p:txBody>
          </p:sp>
        </mc:Choice>
        <mc:Fallback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7B2F93CD-1301-4569-A971-7F84748AB8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1135" y="2979865"/>
                <a:ext cx="7594428" cy="825354"/>
              </a:xfrm>
              <a:prstGeom prst="rect">
                <a:avLst/>
              </a:prstGeom>
              <a:blipFill rotWithShape="0">
                <a:blip r:embed="rId5"/>
                <a:stretch>
                  <a:fillRect l="-2006" b="-140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xmlns="" id="{CB64C680-35EC-4944-8048-3F20241F56CD}"/>
                  </a:ext>
                </a:extLst>
              </p:cNvPr>
              <p:cNvSpPr/>
              <p:nvPr/>
            </p:nvSpPr>
            <p:spPr>
              <a:xfrm>
                <a:off x="8558489" y="4191943"/>
                <a:ext cx="268636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b="1" dirty="0">
                    <a:cs typeface="NikoshBAN" panose="02000000000000000000" pitchFamily="2" charset="0"/>
                  </a:rPr>
                  <a:t>=   </a:t>
                </a:r>
                <a14:m>
                  <m:oMath xmlns:m="http://schemas.openxmlformats.org/officeDocument/2006/math">
                    <m:r>
                      <a:rPr lang="en-US" sz="3200" b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৩</m:t>
                    </m:r>
                    <m:r>
                      <a:rPr lang="en-US" sz="3200" b="1" i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৬০০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টাকা</m:t>
                    </m:r>
                  </m:oMath>
                </a14:m>
                <a:endParaRPr lang="en-US" sz="32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CB64C680-35EC-4944-8048-3F20241F56C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8489" y="4191943"/>
                <a:ext cx="2686364" cy="584775"/>
              </a:xfrm>
              <a:prstGeom prst="rect">
                <a:avLst/>
              </a:prstGeom>
              <a:blipFill rotWithShape="0">
                <a:blip r:embed="rId6"/>
                <a:stretch>
                  <a:fillRect l="-5896" t="-15625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6" name="Picture 35">
            <a:extLst>
              <a:ext uri="{FF2B5EF4-FFF2-40B4-BE49-F238E27FC236}">
                <a16:creationId xmlns="" xmlns:a16="http://schemas.microsoft.com/office/drawing/2014/main" id="{9DBF9D71-DC02-4C6F-A7DC-3A6C3FE5F3E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7250" y="1134762"/>
            <a:ext cx="3781875" cy="5370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968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9" grpId="0"/>
      <p:bldP spid="30" grpId="0"/>
      <p:bldP spid="31" grpId="0" animBg="1"/>
      <p:bldP spid="32" grpId="0"/>
      <p:bldP spid="33" grpId="0"/>
      <p:bldP spid="34" grpId="0"/>
      <p:bldP spid="3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DAAB7424-B524-4C2C-87A4-B9F229AD3939}"/>
              </a:ext>
            </a:extLst>
          </p:cNvPr>
          <p:cNvSpPr txBox="1"/>
          <p:nvPr/>
        </p:nvSpPr>
        <p:spPr>
          <a:xfrm>
            <a:off x="5565025" y="756626"/>
            <a:ext cx="5406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সমস্যাটি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94E8831C-D0A6-414E-BE0E-5BF216313BFA}"/>
              </a:ext>
            </a:extLst>
          </p:cNvPr>
          <p:cNvSpPr txBox="1"/>
          <p:nvPr/>
        </p:nvSpPr>
        <p:spPr>
          <a:xfrm>
            <a:off x="1217612" y="2768584"/>
            <a:ext cx="281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মিলিয়ে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9AF29378-5498-450B-80CC-4B9C47C97DFC}"/>
              </a:ext>
            </a:extLst>
          </p:cNvPr>
          <p:cNvCxnSpPr>
            <a:cxnSpLocks/>
          </p:cNvCxnSpPr>
          <p:nvPr/>
        </p:nvCxnSpPr>
        <p:spPr>
          <a:xfrm>
            <a:off x="3884612" y="2735177"/>
            <a:ext cx="0" cy="3480269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3F3D8694-967C-AF71-F565-8C361348DD92}"/>
              </a:ext>
            </a:extLst>
          </p:cNvPr>
          <p:cNvSpPr txBox="1"/>
          <p:nvPr/>
        </p:nvSpPr>
        <p:spPr>
          <a:xfrm>
            <a:off x="934845" y="1515954"/>
            <a:ext cx="9847554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নাফি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সোনালী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ব্যাংক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৭%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মুনাফায়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১২০০০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ঋণ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৩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বছর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পরিশোধ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D2A1D595-AE64-CC33-5463-B3283CCBB113}"/>
              </a:ext>
            </a:extLst>
          </p:cNvPr>
          <p:cNvCxnSpPr>
            <a:cxnSpLocks/>
          </p:cNvCxnSpPr>
          <p:nvPr/>
        </p:nvCxnSpPr>
        <p:spPr>
          <a:xfrm flipV="1">
            <a:off x="9371012" y="4347864"/>
            <a:ext cx="1219200" cy="33780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2B9769B4-7539-22C4-A872-887D6DF098CF}"/>
              </a:ext>
            </a:extLst>
          </p:cNvPr>
          <p:cNvCxnSpPr>
            <a:cxnSpLocks/>
          </p:cNvCxnSpPr>
          <p:nvPr/>
        </p:nvCxnSpPr>
        <p:spPr>
          <a:xfrm flipV="1">
            <a:off x="9415920" y="4800599"/>
            <a:ext cx="1066800" cy="3810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xmlns="" id="{EDA901C5-3A77-E8CC-9D51-47FF54C5DE9A}"/>
                  </a:ext>
                </a:extLst>
              </p:cNvPr>
              <p:cNvSpPr/>
              <p:nvPr/>
            </p:nvSpPr>
            <p:spPr>
              <a:xfrm>
                <a:off x="9074239" y="3886200"/>
                <a:ext cx="1287373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১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২০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EDA901C5-3A77-E8CC-9D51-47FF54C5DE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4239" y="3886200"/>
                <a:ext cx="1287373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xmlns="" id="{E8D51B12-FD6C-7D6A-297F-B1DE50F66550}"/>
                  </a:ext>
                </a:extLst>
              </p:cNvPr>
              <p:cNvSpPr/>
              <p:nvPr/>
            </p:nvSpPr>
            <p:spPr>
              <a:xfrm>
                <a:off x="10482720" y="5024735"/>
                <a:ext cx="48923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১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E8D51B12-FD6C-7D6A-297F-B1DE50F6655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82720" y="5024735"/>
                <a:ext cx="489236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81EF5985-BDBF-FE79-4D11-5333D2CF6892}"/>
              </a:ext>
            </a:extLst>
          </p:cNvPr>
          <p:cNvSpPr txBox="1"/>
          <p:nvPr/>
        </p:nvSpPr>
        <p:spPr>
          <a:xfrm>
            <a:off x="4494212" y="2735177"/>
            <a:ext cx="70523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আসল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১০০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টাকায়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বছরে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৭     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xmlns="" id="{E9B18D77-911F-CBFD-C1F3-1AAE0AEB4CA7}"/>
                  </a:ext>
                </a:extLst>
              </p:cNvPr>
              <p:cNvSpPr txBox="1"/>
              <p:nvPr/>
            </p:nvSpPr>
            <p:spPr>
              <a:xfrm>
                <a:off x="4548383" y="3258736"/>
                <a:ext cx="7261029" cy="8253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        ১      ”      ১   ”        ”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৭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”</a:t>
                </a: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9B18D77-911F-CBFD-C1F3-1AAE0AEB4C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8383" y="3258736"/>
                <a:ext cx="7261029" cy="825354"/>
              </a:xfrm>
              <a:prstGeom prst="rect">
                <a:avLst/>
              </a:prstGeom>
              <a:blipFill>
                <a:blip r:embed="rId6"/>
                <a:stretch>
                  <a:fillRect l="-2099" b="-148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xmlns="" id="{8637D679-7F98-E133-C3C1-86CD5263FE69}"/>
                  </a:ext>
                </a:extLst>
              </p:cNvPr>
              <p:cNvSpPr txBox="1"/>
              <p:nvPr/>
            </p:nvSpPr>
            <p:spPr>
              <a:xfrm>
                <a:off x="4138784" y="4296475"/>
                <a:ext cx="7594428" cy="8253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 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     ১২০০০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”       ৩  ”      ”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৭</m:t>
                        </m:r>
                        <m:r>
                          <a:rPr lang="as-IN" sz="32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32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১২০০০</m:t>
                        </m:r>
                        <m:r>
                          <a:rPr lang="as-IN" sz="3200" b="1" i="1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32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৩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0" i="0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”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637D679-7F98-E133-C3C1-86CD5263FE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8784" y="4296475"/>
                <a:ext cx="7594428" cy="825354"/>
              </a:xfrm>
              <a:prstGeom prst="rect">
                <a:avLst/>
              </a:prstGeom>
              <a:blipFill>
                <a:blip r:embed="rId7"/>
                <a:stretch>
                  <a:fillRect l="-2087" b="-148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xmlns="" id="{7D17466E-7BBB-4A7E-3B7F-AF94971B6D22}"/>
                  </a:ext>
                </a:extLst>
              </p:cNvPr>
              <p:cNvSpPr/>
              <p:nvPr/>
            </p:nvSpPr>
            <p:spPr>
              <a:xfrm>
                <a:off x="8606138" y="5508553"/>
                <a:ext cx="268636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b="1" dirty="0">
                    <a:cs typeface="NikoshBAN" panose="02000000000000000000" pitchFamily="2" charset="0"/>
                  </a:rPr>
                  <a:t>=   </a:t>
                </a:r>
                <a14:m>
                  <m:oMath xmlns:m="http://schemas.openxmlformats.org/officeDocument/2006/math">
                    <m:r>
                      <a:rPr lang="en-US" sz="3200" b="1" i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২৫</m:t>
                    </m:r>
                    <m:r>
                      <a:rPr lang="en-US" sz="3200" b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২</m:t>
                    </m:r>
                    <m:r>
                      <a:rPr lang="en-US" sz="3200" b="1" i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০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টাকা</m:t>
                    </m:r>
                  </m:oMath>
                </a14:m>
                <a:endParaRPr lang="en-US" sz="32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7D17466E-7BBB-4A7E-3B7F-AF94971B6D2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6138" y="5508553"/>
                <a:ext cx="2686364" cy="584775"/>
              </a:xfrm>
              <a:prstGeom prst="rect">
                <a:avLst/>
              </a:prstGeom>
              <a:blipFill>
                <a:blip r:embed="rId8"/>
                <a:stretch>
                  <a:fillRect l="-5909" t="-15625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697345F0-3C7F-501F-6149-AECA53ADFFCB}"/>
              </a:ext>
            </a:extLst>
          </p:cNvPr>
          <p:cNvSpPr txBox="1"/>
          <p:nvPr/>
        </p:nvSpPr>
        <p:spPr>
          <a:xfrm>
            <a:off x="4875212" y="5980822"/>
            <a:ext cx="6723555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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নাফি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 ৩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বছর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পর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২৫২০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দিবে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07932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2" grpId="0" animBg="1"/>
      <p:bldP spid="25" grpId="0"/>
      <p:bldP spid="26" grpId="0"/>
      <p:bldP spid="27" grpId="0"/>
      <p:bldP spid="28" grpId="0"/>
      <p:bldP spid="29" grpId="0"/>
      <p:bldP spid="30" grpId="0"/>
      <p:bldP spid="31" grpId="0" animBg="1"/>
    </p:bldLst>
  </p:timing>
</p:sld>
</file>

<file path=ppt/theme/theme1.xml><?xml version="1.0" encoding="utf-8"?>
<a:theme xmlns:a="http://schemas.openxmlformats.org/drawingml/2006/main" name="Bangla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gla Theme" id="{35FA9EBE-4744-45E4-BE25-91657615086E}" vid="{4E732455-97D7-4B72-8733-D70887AA41D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Bangla Theme (1)</Template>
  <TotalTime>5856</TotalTime>
  <Words>590</Words>
  <Application>Microsoft Office PowerPoint</Application>
  <PresentationFormat>Widescreen</PresentationFormat>
  <Paragraphs>132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Arial</vt:lpstr>
      <vt:lpstr>Calibri</vt:lpstr>
      <vt:lpstr>Cambria Math</vt:lpstr>
      <vt:lpstr>MT Extra</vt:lpstr>
      <vt:lpstr>NikoshBAN</vt:lpstr>
      <vt:lpstr>SutonnyMJ</vt:lpstr>
      <vt:lpstr>Symbol</vt:lpstr>
      <vt:lpstr>Times New Roman</vt:lpstr>
      <vt:lpstr>Wingdings</vt:lpstr>
      <vt:lpstr>Bangla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Mohammadpur AG GPS</cp:lastModifiedBy>
  <cp:revision>478</cp:revision>
  <dcterms:created xsi:type="dcterms:W3CDTF">2021-07-26T10:09:43Z</dcterms:created>
  <dcterms:modified xsi:type="dcterms:W3CDTF">2026-08-07T16:37:23Z</dcterms:modified>
</cp:coreProperties>
</file>