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387" r:id="rId5"/>
    <p:sldId id="352" r:id="rId6"/>
    <p:sldId id="348" r:id="rId7"/>
    <p:sldId id="428" r:id="rId8"/>
    <p:sldId id="441" r:id="rId9"/>
    <p:sldId id="395" r:id="rId10"/>
    <p:sldId id="442" r:id="rId11"/>
    <p:sldId id="367" r:id="rId12"/>
    <p:sldId id="440" r:id="rId13"/>
    <p:sldId id="443" r:id="rId14"/>
    <p:sldId id="272" r:id="rId1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8" autoAdjust="0"/>
    <p:restoredTop sz="94660"/>
  </p:normalViewPr>
  <p:slideViewPr>
    <p:cSldViewPr>
      <p:cViewPr varScale="1">
        <p:scale>
          <a:sx n="64" d="100"/>
          <a:sy n="64" d="100"/>
        </p:scale>
        <p:origin x="52" y="11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www.twinkl.com/blog/task-based-activities-for-esl-students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1903412" y="-93537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একাকি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989012" y="535561"/>
            <a:ext cx="1021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আসলের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১২.৫%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৫০০০০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৩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82C2F-7A52-4A38-8CBC-C379D70F3F69}"/>
              </a:ext>
            </a:extLst>
          </p:cNvPr>
          <p:cNvSpPr txBox="1"/>
          <p:nvPr/>
        </p:nvSpPr>
        <p:spPr>
          <a:xfrm>
            <a:off x="2189550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১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১২.৫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/>
              <p:nvPr/>
            </p:nvSpPr>
            <p:spPr>
              <a:xfrm>
                <a:off x="2512983" y="2478260"/>
                <a:ext cx="5256075" cy="740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”        ১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983" y="2478260"/>
                <a:ext cx="5256075" cy="740267"/>
              </a:xfrm>
              <a:prstGeom prst="rect">
                <a:avLst/>
              </a:prstGeom>
              <a:blipFill>
                <a:blip r:embed="rId2"/>
                <a:stretch>
                  <a:fillRect l="-2320" r="-928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/>
              <p:nvPr/>
            </p:nvSpPr>
            <p:spPr>
              <a:xfrm>
                <a:off x="1598612" y="3351404"/>
                <a:ext cx="7435085" cy="737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৫০০০০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       ৩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  <m:r>
                          <a:rPr lang="en-US" sz="28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612" y="3351404"/>
                <a:ext cx="7435085" cy="737125"/>
              </a:xfrm>
              <a:prstGeom prst="rect">
                <a:avLst/>
              </a:prstGeom>
              <a:blipFill>
                <a:blip r:embed="rId3"/>
                <a:stretch>
                  <a:fillRect l="-1639" b="-13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/>
              <p:nvPr/>
            </p:nvSpPr>
            <p:spPr>
              <a:xfrm>
                <a:off x="5408585" y="4239296"/>
                <a:ext cx="259710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৮৭৫০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া</m:t>
                    </m:r>
                  </m:oMath>
                </a14:m>
                <a:endParaRPr lang="en-US" sz="2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585" y="4239296"/>
                <a:ext cx="2597104" cy="523220"/>
              </a:xfrm>
              <a:prstGeom prst="rect">
                <a:avLst/>
              </a:prstGeom>
              <a:blipFill>
                <a:blip r:embed="rId4"/>
                <a:stretch>
                  <a:fillRect l="-4695" t="-12791" b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75C767F9-B2F9-4C96-BAC9-0FB61DF7B5A1}"/>
              </a:ext>
            </a:extLst>
          </p:cNvPr>
          <p:cNvSpPr/>
          <p:nvPr/>
        </p:nvSpPr>
        <p:spPr>
          <a:xfrm>
            <a:off x="1598612" y="5432571"/>
            <a:ext cx="10058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৩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মোট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পরিশোধ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করতে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হবে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(৫০০০০ +১৮৭৫০)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টাকা</a:t>
            </a:r>
            <a:r>
              <a:rPr lang="en-US" sz="28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= ৬৮৭৫০ </a:t>
            </a:r>
            <a:r>
              <a:rPr lang="en-US" sz="28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টাকা</a:t>
            </a:r>
            <a:endParaRPr lang="en-US" sz="28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FED128B-5F06-479B-AA20-6001BAC738C3}"/>
              </a:ext>
            </a:extLst>
          </p:cNvPr>
          <p:cNvCxnSpPr>
            <a:cxnSpLocks/>
          </p:cNvCxnSpPr>
          <p:nvPr/>
        </p:nvCxnSpPr>
        <p:spPr>
          <a:xfrm>
            <a:off x="0" y="1899518"/>
            <a:ext cx="0" cy="335807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85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89012" y="1420889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531812" y="2105561"/>
            <a:ext cx="984755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৩২০০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150E1-9880-43FE-B966-C52DDC1E6172}"/>
              </a:ext>
            </a:extLst>
          </p:cNvPr>
          <p:cNvSpPr txBox="1"/>
          <p:nvPr/>
        </p:nvSpPr>
        <p:spPr>
          <a:xfrm>
            <a:off x="493781" y="2628781"/>
            <a:ext cx="984755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বিক্রেতা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সবজি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৬৩০০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সবজির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122390" y="2109033"/>
            <a:ext cx="539429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109812" y="3117783"/>
            <a:ext cx="53482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– ২০ = ৮০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5770978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৮০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478260"/>
                <a:ext cx="5256075" cy="732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478260"/>
                <a:ext cx="5256075" cy="732893"/>
              </a:xfrm>
              <a:prstGeom prst="rect">
                <a:avLst/>
              </a:prstGeom>
              <a:blipFill>
                <a:blip r:embed="rId2"/>
                <a:stretch>
                  <a:fillRect l="-2436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351404"/>
                <a:ext cx="6708123" cy="729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৩২০০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৩২০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351404"/>
                <a:ext cx="6708123" cy="729752"/>
              </a:xfrm>
              <a:prstGeom prst="rect">
                <a:avLst/>
              </a:prstGeom>
              <a:blipFill>
                <a:blip r:embed="rId3"/>
                <a:stretch>
                  <a:fillRect l="-190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৫৬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  <a:blipFill>
                <a:blip r:embed="rId4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বি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২৫৬০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  <a:blipFill>
                <a:blip r:embed="rId5"/>
                <a:stretch>
                  <a:fillRect l="-4111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655758" y="1899518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4691257" y="117923"/>
            <a:ext cx="322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52AE15-FA99-4EB2-98A4-664A27DC991B}"/>
              </a:ext>
            </a:extLst>
          </p:cNvPr>
          <p:cNvSpPr txBox="1"/>
          <p:nvPr/>
        </p:nvSpPr>
        <p:spPr>
          <a:xfrm>
            <a:off x="1507209" y="764254"/>
            <a:ext cx="984755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৩২০০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2726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2" grpId="0"/>
      <p:bldP spid="43" grpId="0"/>
      <p:bldP spid="44" grpId="0"/>
      <p:bldP spid="45" grpId="0"/>
      <p:bldP spid="46" grpId="0"/>
      <p:bldP spid="25" grpId="0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122390" y="2109033"/>
            <a:ext cx="539429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109812" y="3117783"/>
            <a:ext cx="53482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+ ৪০ = ১৪০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5770978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১৪০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478260"/>
                <a:ext cx="5256075" cy="740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১৪০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478260"/>
                <a:ext cx="5256075" cy="740267"/>
              </a:xfrm>
              <a:prstGeom prst="rect">
                <a:avLst/>
              </a:prstGeom>
              <a:blipFill>
                <a:blip r:embed="rId2"/>
                <a:stretch>
                  <a:fillRect l="-2436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351404"/>
                <a:ext cx="6708123" cy="737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৬৩০০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৬৩০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১৪০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351404"/>
                <a:ext cx="6708123" cy="737125"/>
              </a:xfrm>
              <a:prstGeom prst="rect">
                <a:avLst/>
              </a:prstGeom>
              <a:blipFill>
                <a:blip r:embed="rId3"/>
                <a:stretch>
                  <a:fillRect l="-1909" b="-13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239296"/>
                <a:ext cx="259710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cs typeface="NikoshBAN" panose="02000000000000000000" pitchFamily="2" charset="0"/>
                  </a:rPr>
                  <a:t>=  ৪৫০০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2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239296"/>
                <a:ext cx="2597104" cy="523220"/>
              </a:xfrm>
              <a:prstGeom prst="rect">
                <a:avLst/>
              </a:prstGeom>
              <a:blipFill>
                <a:blip r:embed="rId4"/>
                <a:stretch>
                  <a:fillRect l="-4930" t="-12791" b="-3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459106"/>
                <a:ext cx="459531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28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৪৫০০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28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459106"/>
                <a:ext cx="4595312" cy="523220"/>
              </a:xfrm>
              <a:prstGeom prst="rect">
                <a:avLst/>
              </a:prstGeom>
              <a:blipFill>
                <a:blip r:embed="rId5"/>
                <a:stretch>
                  <a:fillRect l="-2785" t="-10588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655758" y="1899518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4691257" y="117923"/>
            <a:ext cx="322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97A7EC-3212-49A7-80EC-E1A907597B0E}"/>
              </a:ext>
            </a:extLst>
          </p:cNvPr>
          <p:cNvSpPr txBox="1"/>
          <p:nvPr/>
        </p:nvSpPr>
        <p:spPr>
          <a:xfrm>
            <a:off x="1170634" y="760360"/>
            <a:ext cx="984755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বিক্রেতা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সবজি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৬৩০০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সবজির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3474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2" grpId="0"/>
      <p:bldP spid="43" grpId="0"/>
      <p:bldP spid="44" grpId="0"/>
      <p:bldP spid="45" grpId="0"/>
      <p:bldP spid="46" grpId="0"/>
      <p:bldP spid="25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90401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ধারণা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লাভক্ষতি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এবং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মুনাফা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করেছি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5212" y="2367171"/>
            <a:ext cx="8229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নিজে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করি-১</a:t>
            </a: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837779" y="-93537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583100" y="535561"/>
            <a:ext cx="10775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কারখানায়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একদিন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৯০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শ্রমিকের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৪০%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অনুপস্থিত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ঐ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কারখানায়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শ্রমিকের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E5BFB7D5-0F1D-40B0-9D51-649C843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08510"/>
            <a:ext cx="986118" cy="2514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582C2F-7A52-4A38-8CBC-C379D70F3F69}"/>
              </a:ext>
            </a:extLst>
          </p:cNvPr>
          <p:cNvSpPr txBox="1"/>
          <p:nvPr/>
        </p:nvSpPr>
        <p:spPr>
          <a:xfrm>
            <a:off x="3766739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শ্রমিকের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অনুপস্থিত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৪০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/>
              <p:nvPr/>
            </p:nvSpPr>
            <p:spPr>
              <a:xfrm>
                <a:off x="4090172" y="2478260"/>
                <a:ext cx="5256075" cy="740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”     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172" y="2478260"/>
                <a:ext cx="5256075" cy="740267"/>
              </a:xfrm>
              <a:prstGeom prst="rect">
                <a:avLst/>
              </a:prstGeom>
              <a:blipFill>
                <a:blip r:embed="rId3"/>
                <a:stretch>
                  <a:fillRect l="-2436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/>
              <p:nvPr/>
            </p:nvSpPr>
            <p:spPr>
              <a:xfrm>
                <a:off x="3656012" y="3351404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৯০   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”         ”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012" y="3351404"/>
                <a:ext cx="6708123" cy="760978"/>
              </a:xfrm>
              <a:prstGeom prst="rect">
                <a:avLst/>
              </a:prstGeom>
              <a:blipFill>
                <a:blip r:embed="rId4"/>
                <a:stretch>
                  <a:fillRect l="-1909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/>
              <p:nvPr/>
            </p:nvSpPr>
            <p:spPr>
              <a:xfrm>
                <a:off x="6985774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774" y="4239296"/>
                <a:ext cx="2597104" cy="646331"/>
              </a:xfrm>
              <a:prstGeom prst="rect">
                <a:avLst/>
              </a:prstGeom>
              <a:blipFill>
                <a:blip r:embed="rId5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75C767F9-B2F9-4C96-BAC9-0FB61DF7B5A1}"/>
              </a:ext>
            </a:extLst>
          </p:cNvPr>
          <p:cNvSpPr/>
          <p:nvPr/>
        </p:nvSpPr>
        <p:spPr>
          <a:xfrm>
            <a:off x="3046413" y="5459106"/>
            <a:ext cx="9142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উপস্থিত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শ্রমিকের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সংখ্যা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(৯০ – ৩৬)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জন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= ৫৪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জন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1903412" y="-93537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একাকি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989012" y="535561"/>
            <a:ext cx="1021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মনোবি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চাকমা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বাগান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ডজন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কলাসহ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কাঁদি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পাড়ল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পেড়ে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কাঁদিতে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২৫%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পচা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82C2F-7A52-4A38-8CBC-C379D70F3F69}"/>
              </a:ext>
            </a:extLst>
          </p:cNvPr>
          <p:cNvSpPr txBox="1"/>
          <p:nvPr/>
        </p:nvSpPr>
        <p:spPr>
          <a:xfrm>
            <a:off x="5270063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পচা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২৫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/>
              <p:nvPr/>
            </p:nvSpPr>
            <p:spPr>
              <a:xfrm>
                <a:off x="5593496" y="2478260"/>
                <a:ext cx="5256075" cy="740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”     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9350D4-5182-43CF-9CB8-5CC8DDB9E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496" y="2478260"/>
                <a:ext cx="5256075" cy="740267"/>
              </a:xfrm>
              <a:prstGeom prst="rect">
                <a:avLst/>
              </a:prstGeom>
              <a:blipFill>
                <a:blip r:embed="rId2"/>
                <a:stretch>
                  <a:fillRect l="-2436" b="-13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/>
              <p:nvPr/>
            </p:nvSpPr>
            <p:spPr>
              <a:xfrm>
                <a:off x="5159336" y="3351404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১২০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”  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FBD09E-8E98-48E0-8813-F741A17D7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336" y="3351404"/>
                <a:ext cx="6708123" cy="760978"/>
              </a:xfrm>
              <a:prstGeom prst="rect">
                <a:avLst/>
              </a:prstGeom>
              <a:blipFill>
                <a:blip r:embed="rId3"/>
                <a:stretch>
                  <a:fillRect l="-1817" b="-9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/>
              <p:nvPr/>
            </p:nvSpPr>
            <p:spPr>
              <a:xfrm>
                <a:off x="8489098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টি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23EECE5-A2F0-414C-A5A7-989E9017A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098" y="4239296"/>
                <a:ext cx="2597104" cy="646331"/>
              </a:xfrm>
              <a:prstGeom prst="rect">
                <a:avLst/>
              </a:prstGeom>
              <a:blipFill>
                <a:blip r:embed="rId4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75C767F9-B2F9-4C96-BAC9-0FB61DF7B5A1}"/>
              </a:ext>
            </a:extLst>
          </p:cNvPr>
          <p:cNvSpPr/>
          <p:nvPr/>
        </p:nvSpPr>
        <p:spPr>
          <a:xfrm>
            <a:off x="3198812" y="5432571"/>
            <a:ext cx="8458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ভালো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কলার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সংখ্যা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(১২০ – ৩০)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টি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= ৯০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টি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4756CA-857C-494F-847C-DF8492F95DF2}"/>
              </a:ext>
            </a:extLst>
          </p:cNvPr>
          <p:cNvSpPr/>
          <p:nvPr/>
        </p:nvSpPr>
        <p:spPr>
          <a:xfrm>
            <a:off x="285974" y="1762422"/>
            <a:ext cx="4663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আমরা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জানি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১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ডজন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= ১২টি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3EBD3C-A0A6-4CB5-8AF5-A419CF8CE3AC}"/>
              </a:ext>
            </a:extLst>
          </p:cNvPr>
          <p:cNvSpPr/>
          <p:nvPr/>
        </p:nvSpPr>
        <p:spPr>
          <a:xfrm>
            <a:off x="227012" y="2375439"/>
            <a:ext cx="4663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১০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ডজন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= ১০×১২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টি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E85177-9BD9-4973-9D85-99F0591E7B7E}"/>
              </a:ext>
            </a:extLst>
          </p:cNvPr>
          <p:cNvSpPr/>
          <p:nvPr/>
        </p:nvSpPr>
        <p:spPr>
          <a:xfrm>
            <a:off x="2208212" y="2987155"/>
            <a:ext cx="2368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= ১২০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টি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FED128B-5F06-479B-AA20-6001BAC738C3}"/>
              </a:ext>
            </a:extLst>
          </p:cNvPr>
          <p:cNvCxnSpPr>
            <a:cxnSpLocks/>
          </p:cNvCxnSpPr>
          <p:nvPr/>
        </p:nvCxnSpPr>
        <p:spPr>
          <a:xfrm>
            <a:off x="4784924" y="1594927"/>
            <a:ext cx="0" cy="335807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95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  <p:bldP spid="12" grpId="0"/>
      <p:bldP spid="13" grpId="0"/>
      <p:bldP spid="14" grpId="0"/>
      <p:bldP spid="15" grpId="0"/>
      <p:bldP spid="16" grpId="0"/>
      <p:bldP spid="10" grpId="0"/>
      <p:bldP spid="11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1117163" y="773778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6198B6-1F99-4C8E-85B6-65B819FF4DBB}"/>
              </a:ext>
            </a:extLst>
          </p:cNvPr>
          <p:cNvSpPr txBox="1"/>
          <p:nvPr/>
        </p:nvSpPr>
        <p:spPr>
          <a:xfrm>
            <a:off x="608012" y="1366888"/>
            <a:ext cx="1120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১৩%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৮৮৪০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203A8-DEE7-46E9-AAC9-C3692EF8C8E0}"/>
              </a:ext>
            </a:extLst>
          </p:cNvPr>
          <p:cNvSpPr txBox="1"/>
          <p:nvPr/>
        </p:nvSpPr>
        <p:spPr>
          <a:xfrm>
            <a:off x="1079063" y="2678616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১৩ 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১০০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C50432-903D-4B46-925D-A6B30BF011BC}"/>
                  </a:ext>
                </a:extLst>
              </p:cNvPr>
              <p:cNvSpPr txBox="1"/>
              <p:nvPr/>
            </p:nvSpPr>
            <p:spPr>
              <a:xfrm>
                <a:off x="1387839" y="3277833"/>
                <a:ext cx="5682516" cy="740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 ”     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১৩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C50432-903D-4B46-925D-A6B30BF01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839" y="3277833"/>
                <a:ext cx="5682516" cy="740267"/>
              </a:xfrm>
              <a:prstGeom prst="rect">
                <a:avLst/>
              </a:prstGeom>
              <a:blipFill>
                <a:blip r:embed="rId4"/>
                <a:stretch>
                  <a:fillRect l="-2253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5FC7A82-227E-4759-8CBF-B186F55D4423}"/>
                  </a:ext>
                </a:extLst>
              </p:cNvPr>
              <p:cNvSpPr txBox="1"/>
              <p:nvPr/>
            </p:nvSpPr>
            <p:spPr>
              <a:xfrm>
                <a:off x="968336" y="4130502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৮৮৪০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       ”  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৮৮৪০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১৩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5FC7A82-227E-4759-8CBF-B186F55D4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36" y="4130502"/>
                <a:ext cx="6708123" cy="760978"/>
              </a:xfrm>
              <a:prstGeom prst="rect">
                <a:avLst/>
              </a:prstGeom>
              <a:blipFill>
                <a:blip r:embed="rId5"/>
                <a:stretch>
                  <a:fillRect l="-1909" b="-10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DC98857-8CA7-4D56-9000-73D3B1C3E682}"/>
                  </a:ext>
                </a:extLst>
              </p:cNvPr>
              <p:cNvSpPr/>
              <p:nvPr/>
            </p:nvSpPr>
            <p:spPr>
              <a:xfrm>
                <a:off x="4298098" y="5018394"/>
                <a:ext cx="293931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টি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DC98857-8CA7-4D56-9000-73D3B1C3E6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098" y="5018394"/>
                <a:ext cx="2939314" cy="646331"/>
              </a:xfrm>
              <a:prstGeom prst="rect">
                <a:avLst/>
              </a:prstGeom>
              <a:blipFill>
                <a:blip r:embed="rId6"/>
                <a:stretch>
                  <a:fillRect l="-6224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10992427-1CE5-49EE-A810-B58FC9949CEC}"/>
              </a:ext>
            </a:extLst>
          </p:cNvPr>
          <p:cNvSpPr/>
          <p:nvPr/>
        </p:nvSpPr>
        <p:spPr>
          <a:xfrm>
            <a:off x="3121014" y="5665164"/>
            <a:ext cx="429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আসল</a:t>
            </a:r>
            <a:r>
              <a:rPr lang="en-US" sz="3600" dirty="0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  ৬৮০০০ </a:t>
            </a:r>
            <a:r>
              <a:rPr lang="en-US" sz="3600" dirty="0" err="1">
                <a:latin typeface="Cambria Math" panose="02040503050406030204" pitchFamily="18" charset="0"/>
                <a:cs typeface="NikoshBAN" panose="02000000000000000000" pitchFamily="2" charset="0"/>
                <a:sym typeface="Symbol" panose="05050102010706020507" pitchFamily="18" charset="2"/>
              </a:rPr>
              <a:t>টাকা</a:t>
            </a:r>
            <a:endParaRPr lang="en-US" sz="3600" b="1" i="1" dirty="0">
              <a:latin typeface="Cambria Math" panose="02040503050406030204" pitchFamily="18" charset="0"/>
              <a:cs typeface="NikoshBAN" panose="02000000000000000000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9C7E60-DC46-4B18-AD5C-C0ECD454800D}"/>
              </a:ext>
            </a:extLst>
          </p:cNvPr>
          <p:cNvCxnSpPr>
            <a:cxnSpLocks/>
          </p:cNvCxnSpPr>
          <p:nvPr/>
        </p:nvCxnSpPr>
        <p:spPr>
          <a:xfrm flipV="1">
            <a:off x="5987586" y="4130502"/>
            <a:ext cx="1067833" cy="3385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FF0537-D43C-4357-99FC-0D5154164B6F}"/>
              </a:ext>
            </a:extLst>
          </p:cNvPr>
          <p:cNvCxnSpPr>
            <a:cxnSpLocks/>
          </p:cNvCxnSpPr>
          <p:nvPr/>
        </p:nvCxnSpPr>
        <p:spPr>
          <a:xfrm flipV="1">
            <a:off x="5446712" y="4498727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F07FF5A-22F9-4229-917B-BC9933E27A3C}"/>
                  </a:ext>
                </a:extLst>
              </p:cNvPr>
              <p:cNvSpPr/>
              <p:nvPr/>
            </p:nvSpPr>
            <p:spPr>
              <a:xfrm>
                <a:off x="6471848" y="3800141"/>
                <a:ext cx="106351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৬৮০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F07FF5A-22F9-4229-917B-BC9933E27A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848" y="3800141"/>
                <a:ext cx="106351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D005634-EB2E-42DE-8A9D-0C529C4F8B79}"/>
                  </a:ext>
                </a:extLst>
              </p:cNvPr>
              <p:cNvSpPr/>
              <p:nvPr/>
            </p:nvSpPr>
            <p:spPr>
              <a:xfrm>
                <a:off x="6094412" y="4803076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D005634-EB2E-42DE-8A9D-0C529C4F8B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2" y="4803076"/>
                <a:ext cx="41229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9" grpId="0"/>
      <p:bldP spid="10" grpId="0"/>
      <p:bldP spid="11" grpId="0"/>
      <p:bldP spid="12" grpId="0"/>
      <p:bldP spid="13" grpId="0"/>
      <p:bldP spid="14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</TotalTime>
  <Words>573</Words>
  <Application>Microsoft Office PowerPoint</Application>
  <PresentationFormat>Custom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446</cp:revision>
  <dcterms:created xsi:type="dcterms:W3CDTF">2006-08-16T00:00:00Z</dcterms:created>
  <dcterms:modified xsi:type="dcterms:W3CDTF">2026-08-07T17:38:00Z</dcterms:modified>
</cp:coreProperties>
</file>