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95" r:id="rId5"/>
    <p:sldId id="268" r:id="rId6"/>
    <p:sldId id="259" r:id="rId7"/>
    <p:sldId id="296" r:id="rId8"/>
    <p:sldId id="287" r:id="rId9"/>
    <p:sldId id="267" r:id="rId10"/>
    <p:sldId id="292" r:id="rId11"/>
    <p:sldId id="291" r:id="rId12"/>
    <p:sldId id="293" r:id="rId13"/>
    <p:sldId id="294" r:id="rId14"/>
    <p:sldId id="280" r:id="rId15"/>
    <p:sldId id="288" r:id="rId16"/>
    <p:sldId id="283" r:id="rId17"/>
    <p:sldId id="269" r:id="rId18"/>
    <p:sldId id="270" r:id="rId19"/>
    <p:sldId id="29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9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2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8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59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7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0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3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0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5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9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7B715-FCA0-4EE7-82F3-AD879ED40C8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0729D-3F0B-4D08-8263-0E5C3AFF8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267F78-F5E0-C530-4001-96B500B04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0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B4C86A9-758D-75C5-EA5A-E8402FA4D316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3C0A32-E386-7FC5-57D8-AA740ACEEED0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645D576-05A6-BB0E-6B74-F53861748D3B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0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কাজ</a:t>
                </a:r>
                <a:r>
                  <a:rPr lang="en-US" sz="40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আধুনিক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/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চলমান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জের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ছকে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ক্রয়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হিসাব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ও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নগদান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হিসাব</a:t>
                </a:r>
                <a:r>
                  <a:rPr lang="en-US" sz="28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তৈরি</a:t>
                </a:r>
                <a:endParaRPr lang="en-US" sz="28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83AA7F4-32B7-5899-00D4-0B153FF831E5}"/>
                  </a:ext>
                </a:extLst>
              </p:cNvPr>
              <p:cNvSpPr/>
              <p:nvPr/>
            </p:nvSpPr>
            <p:spPr>
              <a:xfrm>
                <a:off x="0" y="762000"/>
                <a:ext cx="9144000" cy="11430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পোস্টিং-এর</a:t>
                </a:r>
                <a:r>
                  <a:rPr lang="en-US" sz="5400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</a:t>
                </a:r>
                <a:r>
                  <a:rPr lang="en-US" sz="5400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উদাহরণ</a:t>
                </a:r>
                <a:r>
                  <a:rPr lang="en-US" sz="5400" kern="1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 </a:t>
                </a:r>
              </a:p>
              <a:p>
                <a:pPr algn="ctr"/>
                <a:endParaRPr lang="en-US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565FA52-D98A-10AC-AEE1-79BB28AA85B9}"/>
                  </a:ext>
                </a:extLst>
              </p:cNvPr>
              <p:cNvSpPr/>
              <p:nvPr/>
            </p:nvSpPr>
            <p:spPr>
              <a:xfrm>
                <a:off x="0" y="1905000"/>
                <a:ext cx="9144000" cy="281940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২০২৬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সালের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জুন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১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নগদে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পন্য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ক্রয়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করেন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১০০০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টাকা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।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জুন-৫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নগদে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পন্য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বিক্রয়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করেন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৮০০০ </a:t>
                </a:r>
                <a:r>
                  <a:rPr lang="en-US" sz="2400" b="1" kern="100" dirty="0" err="1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টাকা</a:t>
                </a: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।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n-US" b="1" kern="100" dirty="0">
                  <a:latin typeface="NikoshBAN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kern="100" dirty="0">
                    <a:latin typeface="NikoshBAN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27ECD5-07A7-51E5-E3AE-CF3216DCCBCC}"/>
                </a:ext>
              </a:extLst>
            </p:cNvPr>
            <p:cNvSpPr txBox="1"/>
            <p:nvPr/>
          </p:nvSpPr>
          <p:spPr>
            <a:xfrm>
              <a:off x="7162800" y="1035019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১০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7610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FDB331-9C58-400C-9E02-5BDA88950D32}"/>
              </a:ext>
            </a:extLst>
          </p:cNvPr>
          <p:cNvSpPr txBox="1"/>
          <p:nvPr/>
        </p:nvSpPr>
        <p:spPr>
          <a:xfrm>
            <a:off x="2092795" y="0"/>
            <a:ext cx="495840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 sz="2400" b="1"/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A66504-3216-1084-30A9-BB8409E28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953670"/>
              </p:ext>
            </p:extLst>
          </p:nvPr>
        </p:nvGraphicFramePr>
        <p:xfrm>
          <a:off x="201561" y="2645366"/>
          <a:ext cx="8763000" cy="2019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1833255721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val="80926856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1576262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36192159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72211593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83665085"/>
                    </a:ext>
                  </a:extLst>
                </a:gridCol>
              </a:tblGrid>
              <a:tr h="914394">
                <a:tc>
                  <a:txBody>
                    <a:bodyPr/>
                    <a:lstStyle/>
                    <a:p>
                      <a:r>
                        <a:rPr lang="en-US" dirty="0" err="1"/>
                        <a:t>তারিখ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বিবরণ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জা:প্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ডেবিট</a:t>
                      </a:r>
                      <a:endParaRPr lang="en-US" dirty="0"/>
                    </a:p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ক্রেডিট</a:t>
                      </a:r>
                      <a:endParaRPr lang="en-US" dirty="0"/>
                    </a:p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জের</a:t>
                      </a:r>
                      <a:r>
                        <a:rPr lang="en-US" dirty="0"/>
                        <a:t>/ </a:t>
                      </a:r>
                      <a:r>
                        <a:rPr lang="en-US" dirty="0" err="1"/>
                        <a:t>ব্যালেন্স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83046"/>
                  </a:ext>
                </a:extLst>
              </a:tr>
              <a:tr h="1104897">
                <a:tc>
                  <a:txBody>
                    <a:bodyPr/>
                    <a:lstStyle/>
                    <a:p>
                      <a:r>
                        <a:rPr lang="en-US" dirty="0"/>
                        <a:t>২০২৬</a:t>
                      </a:r>
                    </a:p>
                    <a:p>
                      <a:r>
                        <a:rPr lang="en-US" dirty="0" err="1"/>
                        <a:t>জুন</a:t>
                      </a:r>
                      <a:r>
                        <a:rPr lang="en-US" dirty="0"/>
                        <a:t> -১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নগদান</a:t>
                      </a:r>
                      <a:r>
                        <a:rPr lang="en-US" sz="18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হিসাব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১০০০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১০০০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75609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F8EBAD57-19A1-1AC7-E06B-3D0D1A67336E}"/>
              </a:ext>
            </a:extLst>
          </p:cNvPr>
          <p:cNvGrpSpPr/>
          <p:nvPr/>
        </p:nvGrpSpPr>
        <p:grpSpPr>
          <a:xfrm>
            <a:off x="7051204" y="3134202"/>
            <a:ext cx="1931793" cy="1590198"/>
            <a:chOff x="7021706" y="2638900"/>
            <a:chExt cx="1931793" cy="159019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5A63359-1241-E1AC-69E7-0BDC1454647C}"/>
                </a:ext>
              </a:extLst>
            </p:cNvPr>
            <p:cNvCxnSpPr/>
            <p:nvPr/>
          </p:nvCxnSpPr>
          <p:spPr>
            <a:xfrm>
              <a:off x="7021706" y="2638900"/>
              <a:ext cx="186419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3D31D21-23CB-ADF9-535F-16E93D742E02}"/>
                </a:ext>
              </a:extLst>
            </p:cNvPr>
            <p:cNvCxnSpPr>
              <a:cxnSpLocks/>
            </p:cNvCxnSpPr>
            <p:nvPr/>
          </p:nvCxnSpPr>
          <p:spPr>
            <a:xfrm>
              <a:off x="7922099" y="2661833"/>
              <a:ext cx="31705" cy="156726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0A7B317-6AD3-DB33-4F25-A652CC0ABF34}"/>
                </a:ext>
              </a:extLst>
            </p:cNvPr>
            <p:cNvSpPr txBox="1"/>
            <p:nvPr/>
          </p:nvSpPr>
          <p:spPr>
            <a:xfrm>
              <a:off x="7021706" y="2661834"/>
              <a:ext cx="1154306" cy="373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chemeClr val="bg1"/>
                  </a:solidFill>
                </a:rPr>
                <a:t>ডেবিট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CA0CDF-9FD7-8623-55CB-CA596654430A}"/>
                </a:ext>
              </a:extLst>
            </p:cNvPr>
            <p:cNvSpPr txBox="1"/>
            <p:nvPr/>
          </p:nvSpPr>
          <p:spPr>
            <a:xfrm>
              <a:off x="7917183" y="2661833"/>
              <a:ext cx="1036316" cy="344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ক্রেডিট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0F81B4-46BD-DC4D-1C99-CC888CF97862}"/>
              </a:ext>
            </a:extLst>
          </p:cNvPr>
          <p:cNvSpPr txBox="1"/>
          <p:nvPr/>
        </p:nvSpPr>
        <p:spPr>
          <a:xfrm>
            <a:off x="3200400" y="1828800"/>
            <a:ext cx="2438400" cy="64633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79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A988D-B69B-1E48-BA94-8196DB3729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9C619A-3220-BDB3-E838-F7D37E475215}"/>
              </a:ext>
            </a:extLst>
          </p:cNvPr>
          <p:cNvSpPr txBox="1"/>
          <p:nvPr/>
        </p:nvSpPr>
        <p:spPr>
          <a:xfrm>
            <a:off x="2092795" y="0"/>
            <a:ext cx="495840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 sz="2400" b="1"/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5DB4888-8B6B-95F1-07A8-EA9CB3F58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097522"/>
              </p:ext>
            </p:extLst>
          </p:nvPr>
        </p:nvGraphicFramePr>
        <p:xfrm>
          <a:off x="228600" y="2734270"/>
          <a:ext cx="8686800" cy="2675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1">
                  <a:extLst>
                    <a:ext uri="{9D8B030D-6E8A-4147-A177-3AD203B41FA5}">
                      <a16:colId xmlns:a16="http://schemas.microsoft.com/office/drawing/2014/main" val="1833255721"/>
                    </a:ext>
                  </a:extLst>
                </a:gridCol>
                <a:gridCol w="2706755">
                  <a:extLst>
                    <a:ext uri="{9D8B030D-6E8A-4147-A177-3AD203B41FA5}">
                      <a16:colId xmlns:a16="http://schemas.microsoft.com/office/drawing/2014/main" val="809268568"/>
                    </a:ext>
                  </a:extLst>
                </a:gridCol>
                <a:gridCol w="604299">
                  <a:extLst>
                    <a:ext uri="{9D8B030D-6E8A-4147-A177-3AD203B41FA5}">
                      <a16:colId xmlns:a16="http://schemas.microsoft.com/office/drawing/2014/main" val="615762621"/>
                    </a:ext>
                  </a:extLst>
                </a:gridCol>
                <a:gridCol w="1032344">
                  <a:extLst>
                    <a:ext uri="{9D8B030D-6E8A-4147-A177-3AD203B41FA5}">
                      <a16:colId xmlns:a16="http://schemas.microsoft.com/office/drawing/2014/main" val="1361921598"/>
                    </a:ext>
                  </a:extLst>
                </a:gridCol>
                <a:gridCol w="1007167">
                  <a:extLst>
                    <a:ext uri="{9D8B030D-6E8A-4147-A177-3AD203B41FA5}">
                      <a16:colId xmlns:a16="http://schemas.microsoft.com/office/drawing/2014/main" val="722115939"/>
                    </a:ext>
                  </a:extLst>
                </a:gridCol>
                <a:gridCol w="1888434">
                  <a:extLst>
                    <a:ext uri="{9D8B030D-6E8A-4147-A177-3AD203B41FA5}">
                      <a16:colId xmlns:a16="http://schemas.microsoft.com/office/drawing/2014/main" val="4083665085"/>
                    </a:ext>
                  </a:extLst>
                </a:gridCol>
              </a:tblGrid>
              <a:tr h="12117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জা:প্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ডেবিট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ক্রেডিট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83046"/>
                  </a:ext>
                </a:extLst>
              </a:tr>
              <a:tr h="146419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r>
                        <a:rPr lang="en-US" sz="20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-১</a:t>
                      </a:r>
                    </a:p>
                    <a:p>
                      <a:endParaRPr lang="en-US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0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-৫</a:t>
                      </a:r>
                      <a:endParaRPr lang="en-US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ক্রয়</a:t>
                      </a:r>
                      <a:r>
                        <a:rPr lang="en-US" sz="18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হিসাব</a:t>
                      </a:r>
                      <a:endParaRPr lang="en-US" sz="1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kern="100" dirty="0" err="1">
                          <a:latin typeface="NikoshBAN" panose="02000000000000000000" pitchFamily="2" charset="0"/>
                          <a:cs typeface="Times New Roman" panose="02020603050405020304" pitchFamily="18" charset="0"/>
                        </a:rPr>
                        <a:t>বিক্রয়</a:t>
                      </a:r>
                      <a:r>
                        <a:rPr lang="en-US" sz="1800" b="1" kern="100" dirty="0">
                          <a:latin typeface="NikoshBAN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kern="100" dirty="0" err="1">
                          <a:latin typeface="NikoshBAN" panose="02000000000000000000" pitchFamily="2" charset="0"/>
                          <a:cs typeface="Times New Roman" panose="02020603050405020304" pitchFamily="18" charset="0"/>
                        </a:rPr>
                        <a:t>হিসাব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75609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E415C841-DF20-E91A-FE01-63A78205B321}"/>
              </a:ext>
            </a:extLst>
          </p:cNvPr>
          <p:cNvGrpSpPr/>
          <p:nvPr/>
        </p:nvGrpSpPr>
        <p:grpSpPr>
          <a:xfrm>
            <a:off x="7001552" y="3339330"/>
            <a:ext cx="1931793" cy="2070870"/>
            <a:chOff x="7051204" y="3134202"/>
            <a:chExt cx="1931793" cy="207087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66C279A-82DC-06FF-7061-932AFE4D2527}"/>
                </a:ext>
              </a:extLst>
            </p:cNvPr>
            <p:cNvCxnSpPr/>
            <p:nvPr/>
          </p:nvCxnSpPr>
          <p:spPr>
            <a:xfrm>
              <a:off x="7051204" y="3134202"/>
              <a:ext cx="186419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3D33F83-5541-5F2A-2126-2C73F35011C9}"/>
                </a:ext>
              </a:extLst>
            </p:cNvPr>
            <p:cNvCxnSpPr>
              <a:cxnSpLocks/>
            </p:cNvCxnSpPr>
            <p:nvPr/>
          </p:nvCxnSpPr>
          <p:spPr>
            <a:xfrm>
              <a:off x="7951597" y="3167025"/>
              <a:ext cx="31705" cy="203804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0864C7-539B-BD80-7897-CEB29CEED408}"/>
                </a:ext>
              </a:extLst>
            </p:cNvPr>
            <p:cNvSpPr txBox="1"/>
            <p:nvPr/>
          </p:nvSpPr>
          <p:spPr>
            <a:xfrm>
              <a:off x="7051204" y="3167027"/>
              <a:ext cx="11543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ডেবিট</a:t>
              </a:r>
              <a:endPara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D30808-9003-9FB8-29A2-2AFF34BFD978}"/>
                </a:ext>
              </a:extLst>
            </p:cNvPr>
            <p:cNvSpPr txBox="1"/>
            <p:nvPr/>
          </p:nvSpPr>
          <p:spPr>
            <a:xfrm>
              <a:off x="7946681" y="3167025"/>
              <a:ext cx="1036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ক্রেডিট</a:t>
              </a:r>
              <a:endPara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47B09A7-567C-5B0E-B137-2B33ED2D5C4F}"/>
              </a:ext>
            </a:extLst>
          </p:cNvPr>
          <p:cNvSpPr txBox="1"/>
          <p:nvPr/>
        </p:nvSpPr>
        <p:spPr>
          <a:xfrm>
            <a:off x="2514600" y="1828800"/>
            <a:ext cx="3124200" cy="70788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E54D52-751F-BC82-EAE1-A01B328957E9}"/>
              </a:ext>
            </a:extLst>
          </p:cNvPr>
          <p:cNvSpPr txBox="1"/>
          <p:nvPr/>
        </p:nvSpPr>
        <p:spPr>
          <a:xfrm>
            <a:off x="7967449" y="4288612"/>
            <a:ext cx="80527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১০০০</a:t>
            </a:r>
          </a:p>
        </p:txBody>
      </p:sp>
    </p:spTree>
    <p:extLst>
      <p:ext uri="{BB962C8B-B14F-4D97-AF65-F5344CB8AC3E}">
        <p14:creationId xmlns:p14="http://schemas.microsoft.com/office/powerpoint/2010/main" val="904937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0ABE3FD-DCC7-3F81-BB62-C7E02AC5658C}"/>
              </a:ext>
            </a:extLst>
          </p:cNvPr>
          <p:cNvGrpSpPr/>
          <p:nvPr/>
        </p:nvGrpSpPr>
        <p:grpSpPr>
          <a:xfrm>
            <a:off x="-29497" y="0"/>
            <a:ext cx="9144000" cy="6858000"/>
            <a:chOff x="-29497" y="0"/>
            <a:chExt cx="9144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49766AE-AFB0-9818-C16A-ED2E4A2B22B0}"/>
                </a:ext>
              </a:extLst>
            </p:cNvPr>
            <p:cNvGrpSpPr/>
            <p:nvPr/>
          </p:nvGrpSpPr>
          <p:grpSpPr>
            <a:xfrm>
              <a:off x="-29497" y="0"/>
              <a:ext cx="9144000" cy="6858000"/>
              <a:chOff x="0" y="0"/>
              <a:chExt cx="9144000" cy="68580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F12989B-0527-25BD-2B28-2FC47747BAC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জনাব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আরাফ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২০২৬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সালের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জুন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- ২৮ 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বেতন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পরিশোধ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করেন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৫০০০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জনু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- ৩০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ভাড়া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পরিশোধ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করেন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৪০০০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B7F0C14-8BDC-6585-3A13-89993A21125D}"/>
                  </a:ext>
                </a:extLst>
              </p:cNvPr>
              <p:cNvSpPr/>
              <p:nvPr/>
            </p:nvSpPr>
            <p:spPr>
              <a:xfrm>
                <a:off x="0" y="457200"/>
                <a:ext cx="9144000" cy="16002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b="1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0E1B2A7-72E0-4E38-DB76-B394BEEBCF73}"/>
                  </a:ext>
                </a:extLst>
              </p:cNvPr>
              <p:cNvSpPr/>
              <p:nvPr/>
            </p:nvSpPr>
            <p:spPr>
              <a:xfrm>
                <a:off x="0" y="4800600"/>
                <a:ext cx="9144000" cy="2057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কাজ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: </a:t>
                </a:r>
              </a:p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আধুনিক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/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চলমান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জের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পদ্ধতিতে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নগদান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হিসাব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তৈরি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595CFFB-BF1A-E308-1E47-906C0CF8DEC1}"/>
                </a:ext>
              </a:extLst>
            </p:cNvPr>
            <p:cNvSpPr txBox="1"/>
            <p:nvPr/>
          </p:nvSpPr>
          <p:spPr>
            <a:xfrm>
              <a:off x="1362856" y="760511"/>
              <a:ext cx="4876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দলীয়</a:t>
              </a:r>
              <a:r>
                <a:rPr lang="en-US" sz="54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1E091D-E893-2891-B74A-E3F00D1A821D}"/>
                </a:ext>
              </a:extLst>
            </p:cNvPr>
            <p:cNvSpPr txBox="1"/>
            <p:nvPr/>
          </p:nvSpPr>
          <p:spPr>
            <a:xfrm>
              <a:off x="6248400" y="914400"/>
              <a:ext cx="2590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৮ </a:t>
              </a:r>
              <a:r>
                <a:rPr lang="en-US" sz="44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35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E232FE-0C72-1FC2-E508-FDB6B7157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C130B-1D4F-DF6A-59C0-FEFF1F6A5352}"/>
              </a:ext>
            </a:extLst>
          </p:cNvPr>
          <p:cNvSpPr txBox="1"/>
          <p:nvPr/>
        </p:nvSpPr>
        <p:spPr>
          <a:xfrm>
            <a:off x="2608165" y="0"/>
            <a:ext cx="3927678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 sz="2400" b="1"/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47DDC1A-04B2-C245-21E1-0EA8E9D47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17893"/>
              </p:ext>
            </p:extLst>
          </p:nvPr>
        </p:nvGraphicFramePr>
        <p:xfrm>
          <a:off x="201561" y="2645366"/>
          <a:ext cx="8763000" cy="2468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1833255721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val="80926856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1576262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36192159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72211593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83665085"/>
                    </a:ext>
                  </a:extLst>
                </a:gridCol>
              </a:tblGrid>
              <a:tr h="914394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জা:প্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ডেবিট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ক্রেডিট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83046"/>
                  </a:ext>
                </a:extLst>
              </a:tr>
              <a:tr h="110489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-২৮</a:t>
                      </a: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৩০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বেতন</a:t>
                      </a:r>
                      <a:r>
                        <a:rPr lang="en-US" sz="24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হিসাব</a:t>
                      </a:r>
                      <a:endParaRPr lang="en-US" sz="24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b="1" kern="1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kern="1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ভাড়া</a:t>
                      </a:r>
                      <a:r>
                        <a:rPr lang="en-US" sz="2400" b="1" kern="1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kern="1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৫০০০</a:t>
                      </a:r>
                    </a:p>
                    <a:p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৪০০০</a:t>
                      </a: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75609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554942F3-A60A-1CAC-24EC-A845EBB3DD51}"/>
              </a:ext>
            </a:extLst>
          </p:cNvPr>
          <p:cNvGrpSpPr/>
          <p:nvPr/>
        </p:nvGrpSpPr>
        <p:grpSpPr>
          <a:xfrm>
            <a:off x="7051204" y="3124200"/>
            <a:ext cx="1931793" cy="1990040"/>
            <a:chOff x="7021706" y="2638900"/>
            <a:chExt cx="1931793" cy="159019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2E04570-04FA-BCEF-2E2C-4133191720E8}"/>
                </a:ext>
              </a:extLst>
            </p:cNvPr>
            <p:cNvCxnSpPr/>
            <p:nvPr/>
          </p:nvCxnSpPr>
          <p:spPr>
            <a:xfrm>
              <a:off x="7021706" y="2638900"/>
              <a:ext cx="186419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40EE33-1D41-2C8F-DC92-7BE310F93A9B}"/>
                </a:ext>
              </a:extLst>
            </p:cNvPr>
            <p:cNvCxnSpPr>
              <a:cxnSpLocks/>
            </p:cNvCxnSpPr>
            <p:nvPr/>
          </p:nvCxnSpPr>
          <p:spPr>
            <a:xfrm>
              <a:off x="7922099" y="2661833"/>
              <a:ext cx="31705" cy="156726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D817EB-95B3-896E-5A7B-0E8B3A91B59F}"/>
                </a:ext>
              </a:extLst>
            </p:cNvPr>
            <p:cNvSpPr txBox="1"/>
            <p:nvPr/>
          </p:nvSpPr>
          <p:spPr>
            <a:xfrm>
              <a:off x="7021706" y="2661834"/>
              <a:ext cx="1154306" cy="368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ডেবিট</a:t>
              </a:r>
              <a:endParaRPr lang="en-US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2566B8-3B3D-3520-BF20-31388168F0D6}"/>
                </a:ext>
              </a:extLst>
            </p:cNvPr>
            <p:cNvSpPr txBox="1"/>
            <p:nvPr/>
          </p:nvSpPr>
          <p:spPr>
            <a:xfrm>
              <a:off x="7917183" y="2661833"/>
              <a:ext cx="1036316" cy="319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ক্রেডিট</a:t>
              </a:r>
              <a:endParaRPr lang="en-US" sz="2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DBD2802-C984-7E0F-1F77-8B5A7E911DFB}"/>
              </a:ext>
            </a:extLst>
          </p:cNvPr>
          <p:cNvSpPr txBox="1"/>
          <p:nvPr/>
        </p:nvSpPr>
        <p:spPr>
          <a:xfrm>
            <a:off x="3200400" y="1828800"/>
            <a:ext cx="2438400" cy="584775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3FE3CE-7E49-10B4-6E48-EBCC71739B29}"/>
              </a:ext>
            </a:extLst>
          </p:cNvPr>
          <p:cNvSpPr txBox="1"/>
          <p:nvPr/>
        </p:nvSpPr>
        <p:spPr>
          <a:xfrm>
            <a:off x="7951837" y="3879803"/>
            <a:ext cx="95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৫০০০</a:t>
            </a: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৯০০০</a:t>
            </a:r>
          </a:p>
        </p:txBody>
      </p:sp>
    </p:spTree>
    <p:extLst>
      <p:ext uri="{BB962C8B-B14F-4D97-AF65-F5344CB8AC3E}">
        <p14:creationId xmlns:p14="http://schemas.microsoft.com/office/powerpoint/2010/main" val="3212719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6AE4614-A6EA-CC15-77C2-1AC542EE11BF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A7FC998-4041-E037-2000-CF0DAD947D21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0E52801-1FCF-969D-F152-FBA3A0B69A0C}"/>
                  </a:ext>
                </a:extLst>
              </p:cNvPr>
              <p:cNvGrpSpPr/>
              <p:nvPr/>
            </p:nvGrpSpPr>
            <p:grpSpPr>
              <a:xfrm>
                <a:off x="0" y="0"/>
                <a:ext cx="9144000" cy="6858000"/>
                <a:chOff x="0" y="0"/>
                <a:chExt cx="9144000" cy="6858000"/>
              </a:xfrm>
            </p:grpSpPr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101496B4-DF75-3378-29E3-458C9E5383E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9D501975-8446-A505-6AE1-31676448AF0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9144000" cy="1600200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একক</a:t>
                  </a:r>
                  <a:r>
                    <a:rPr lang="en-US" sz="80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80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কাজ</a:t>
                  </a:r>
                  <a:endParaRPr lang="en-US" sz="8000" b="1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FA18FB22-879A-6ACB-1B78-072DE1CC06DE}"/>
                    </a:ext>
                  </a:extLst>
                </p:cNvPr>
                <p:cNvSpPr/>
                <p:nvPr/>
              </p:nvSpPr>
              <p:spPr>
                <a:xfrm>
                  <a:off x="0" y="1600200"/>
                  <a:ext cx="9144000" cy="1828800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জনাব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আলিফ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জনু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-১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নগদে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পন্য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ক্রয়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করেন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৩০০০টাকা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এবং</a:t>
                  </a:r>
                  <a:endParaRPr lang="en-US" sz="2800" b="1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জুন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১০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তারিখে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ধারে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পন্য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ক্রয়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b="1" dirty="0" err="1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করেন</a:t>
                  </a:r>
                  <a:r>
                    <a:rPr lang="en-US" sz="28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১০০০টাকা।</a:t>
                  </a:r>
                </a:p>
              </p:txBody>
            </p:sp>
            <p:sp>
              <p:nvSpPr>
                <p:cNvPr id="5" name="Arrow: Right 4">
                  <a:extLst>
                    <a:ext uri="{FF2B5EF4-FFF2-40B4-BE49-F238E27FC236}">
                      <a16:creationId xmlns:a16="http://schemas.microsoft.com/office/drawing/2014/main" id="{8A0482FB-7ECF-DACC-9266-E751FACB3EED}"/>
                    </a:ext>
                  </a:extLst>
                </p:cNvPr>
                <p:cNvSpPr/>
                <p:nvPr/>
              </p:nvSpPr>
              <p:spPr>
                <a:xfrm>
                  <a:off x="114300" y="4343400"/>
                  <a:ext cx="838200" cy="533400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E8BD43-E426-8446-E1BC-FDDA9D1EAB4E}"/>
                  </a:ext>
                </a:extLst>
              </p:cNvPr>
              <p:cNvSpPr txBox="1"/>
              <p:nvPr/>
            </p:nvSpPr>
            <p:spPr>
              <a:xfrm>
                <a:off x="1074174" y="3859776"/>
                <a:ext cx="7696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উদ্দিপকের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আলোকে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চলমান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জের</a:t>
                </a:r>
                <a:r>
                  <a:rPr lang="en-US" sz="3200" b="1" kern="1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ছক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ব্যবহার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করে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জনাব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আলিফের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ক্রয়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হিসাব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তৈরি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।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A8C868-873B-4CEB-2BF6-4C03BFE7ABDD}"/>
                </a:ext>
              </a:extLst>
            </p:cNvPr>
            <p:cNvSpPr txBox="1"/>
            <p:nvPr/>
          </p:nvSpPr>
          <p:spPr>
            <a:xfrm>
              <a:off x="6934200" y="668594"/>
              <a:ext cx="20574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en-US" sz="3200" b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86660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EB17F1-7FDF-F6DD-007F-8E238D0BF0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D78363-2616-15FB-A4CE-3EA873A6D6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5D1759-37A4-939A-F35E-E944FF66C07E}"/>
              </a:ext>
            </a:extLst>
          </p:cNvPr>
          <p:cNvSpPr txBox="1"/>
          <p:nvPr/>
        </p:nvSpPr>
        <p:spPr>
          <a:xfrm>
            <a:off x="1898838" y="0"/>
            <a:ext cx="5346335" cy="16927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 sz="2400" b="1"/>
            </a:pP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FD0BCCD0-12E8-D0B2-0C03-BD265A001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94996"/>
              </p:ext>
            </p:extLst>
          </p:nvPr>
        </p:nvGraphicFramePr>
        <p:xfrm>
          <a:off x="201561" y="2645366"/>
          <a:ext cx="8763000" cy="2712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1833255721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val="80926856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1576262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36192159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72211593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83665085"/>
                    </a:ext>
                  </a:extLst>
                </a:gridCol>
              </a:tblGrid>
              <a:tr h="914394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জা:প্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ডেবিট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ক্রেডিট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83046"/>
                  </a:ext>
                </a:extLst>
              </a:tr>
              <a:tr h="110489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-০১</a:t>
                      </a:r>
                    </a:p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১০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4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নগদান</a:t>
                      </a:r>
                      <a:r>
                        <a:rPr lang="en-US" sz="28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হিসাব</a:t>
                      </a:r>
                      <a:endParaRPr lang="en-US" sz="2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800" b="1" kern="1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পাওনাদার</a:t>
                      </a:r>
                      <a:r>
                        <a:rPr lang="en-US" sz="2800" b="1" kern="1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৩০০০</a:t>
                      </a:r>
                    </a:p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৪০০০</a:t>
                      </a:r>
                    </a:p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75609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B551F8E-C08F-98EA-5718-F2EC6F32DA96}"/>
              </a:ext>
            </a:extLst>
          </p:cNvPr>
          <p:cNvCxnSpPr/>
          <p:nvPr/>
        </p:nvCxnSpPr>
        <p:spPr>
          <a:xfrm>
            <a:off x="7051204" y="3124200"/>
            <a:ext cx="18641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C759D28-56CE-EA24-75F7-BF62AC98FF8B}"/>
              </a:ext>
            </a:extLst>
          </p:cNvPr>
          <p:cNvCxnSpPr>
            <a:cxnSpLocks/>
          </p:cNvCxnSpPr>
          <p:nvPr/>
        </p:nvCxnSpPr>
        <p:spPr>
          <a:xfrm>
            <a:off x="7951597" y="3152899"/>
            <a:ext cx="0" cy="220518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EFEC696-E053-8448-14A5-C3B14C8A5C29}"/>
              </a:ext>
            </a:extLst>
          </p:cNvPr>
          <p:cNvSpPr txBox="1"/>
          <p:nvPr/>
        </p:nvSpPr>
        <p:spPr>
          <a:xfrm>
            <a:off x="7051204" y="3152901"/>
            <a:ext cx="1154306" cy="46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ডেবিট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428BBA-EE2C-8CBB-90A2-047E3D0C34FC}"/>
              </a:ext>
            </a:extLst>
          </p:cNvPr>
          <p:cNvSpPr txBox="1"/>
          <p:nvPr/>
        </p:nvSpPr>
        <p:spPr>
          <a:xfrm>
            <a:off x="7946681" y="3152899"/>
            <a:ext cx="1036316" cy="43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ক্রেডিট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3C0C18-1F58-E018-E3A3-041E44B65422}"/>
              </a:ext>
            </a:extLst>
          </p:cNvPr>
          <p:cNvSpPr txBox="1"/>
          <p:nvPr/>
        </p:nvSpPr>
        <p:spPr>
          <a:xfrm>
            <a:off x="3200400" y="1828800"/>
            <a:ext cx="2438400" cy="52322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ক্রয়</a:t>
            </a:r>
            <a:r>
              <a:rPr lang="en-US" sz="2800" b="1" dirty="0">
                <a:solidFill>
                  <a:schemeClr val="bg1"/>
                </a:solidFill>
              </a:rPr>
              <a:t>  </a:t>
            </a:r>
            <a:r>
              <a:rPr lang="en-US" sz="2800" b="1" dirty="0" err="1">
                <a:solidFill>
                  <a:schemeClr val="bg1"/>
                </a:solidFill>
              </a:rPr>
              <a:t>হিসাব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63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54BAAEA-699A-3400-C05F-3CA63C60C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258577"/>
              </p:ext>
            </p:extLst>
          </p:nvPr>
        </p:nvGraphicFramePr>
        <p:xfrm>
          <a:off x="342900" y="1828800"/>
          <a:ext cx="8458200" cy="4343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7300">
                  <a:extLst>
                    <a:ext uri="{9D8B030D-6E8A-4147-A177-3AD203B41FA5}">
                      <a16:colId xmlns:a16="http://schemas.microsoft.com/office/drawing/2014/main" val="349746191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40462480"/>
                    </a:ext>
                  </a:extLst>
                </a:gridCol>
              </a:tblGrid>
              <a:tr h="1070642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প্রশ্ন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উত্তর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873263"/>
                  </a:ext>
                </a:extLst>
              </a:tr>
              <a:tr h="11314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চলমান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ছকের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২টি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সুবিদা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বল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  <a:r>
                        <a:rPr lang="en-US" sz="28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ভুল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কম</a:t>
                      </a:r>
                      <a:r>
                        <a:rPr lang="en-US" sz="2800" b="1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হয়</a:t>
                      </a:r>
                      <a:endParaRPr lang="en-US" sz="2800" b="1" kern="100" dirty="0"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২।সময়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লাগে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07584"/>
                  </a:ext>
                </a:extLst>
              </a:tr>
              <a:tr h="1070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চলমান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ছকের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অপর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নাম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কি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আধুনিক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ছক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957474"/>
                  </a:ext>
                </a:extLst>
              </a:tr>
              <a:tr h="10706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ডেডিট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ব্যালেন্স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দ্বার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কি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বুজায়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সম্পদ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ব্যয়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976212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ABB84F4C-7175-D045-896A-A4FB3D2F7842}"/>
              </a:ext>
            </a:extLst>
          </p:cNvPr>
          <p:cNvGrpSpPr/>
          <p:nvPr/>
        </p:nvGrpSpPr>
        <p:grpSpPr>
          <a:xfrm>
            <a:off x="2286000" y="304800"/>
            <a:ext cx="6507726" cy="1066800"/>
            <a:chOff x="2286000" y="304800"/>
            <a:chExt cx="6507726" cy="1066800"/>
          </a:xfrm>
        </p:grpSpPr>
        <p:sp>
          <p:nvSpPr>
            <p:cNvPr id="2" name="Rounded Rectangle 1"/>
            <p:cNvSpPr/>
            <p:nvPr/>
          </p:nvSpPr>
          <p:spPr>
            <a:xfrm>
              <a:off x="2286000" y="304800"/>
              <a:ext cx="3810000" cy="106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dirty="0" err="1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মূল্যায়ণ</a:t>
              </a:r>
              <a:r>
                <a:rPr lang="en-US" sz="1050" dirty="0">
                  <a:solidFill>
                    <a:srgbClr val="00B050"/>
                  </a:solidFill>
                  <a:latin typeface="SutonnyMJ" pitchFamily="2" charset="0"/>
                  <a:cs typeface="SutonnyMJ" pitchFamily="2" charset="0"/>
                </a:rPr>
                <a:t> </a:t>
              </a:r>
              <a:endParaRPr lang="en-US" sz="1050" dirty="0">
                <a:latin typeface="SutonnyMJ" pitchFamily="2" charset="0"/>
                <a:cs typeface="SutonnyMJ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D6D54D-1F8A-36A6-119B-CC6EBA4ADDC0}"/>
                </a:ext>
              </a:extLst>
            </p:cNvPr>
            <p:cNvSpPr txBox="1"/>
            <p:nvPr/>
          </p:nvSpPr>
          <p:spPr>
            <a:xfrm>
              <a:off x="6583926" y="545812"/>
              <a:ext cx="2209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en-US" sz="3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1422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BBF4136-88EA-EC07-8372-FF17CED12989}"/>
              </a:ext>
            </a:extLst>
          </p:cNvPr>
          <p:cNvGrpSpPr/>
          <p:nvPr/>
        </p:nvGrpSpPr>
        <p:grpSpPr>
          <a:xfrm>
            <a:off x="381000" y="480646"/>
            <a:ext cx="8382000" cy="5896708"/>
            <a:chOff x="381000" y="480646"/>
            <a:chExt cx="8382000" cy="5896708"/>
          </a:xfrm>
        </p:grpSpPr>
        <p:sp>
          <p:nvSpPr>
            <p:cNvPr id="2" name="Oval 1"/>
            <p:cNvSpPr/>
            <p:nvPr/>
          </p:nvSpPr>
          <p:spPr>
            <a:xfrm>
              <a:off x="552157" y="480646"/>
              <a:ext cx="8064500" cy="1104900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8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8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8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381000" y="1828800"/>
              <a:ext cx="8382000" cy="454855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200000"/>
                </a:lnSpc>
              </a:pP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জনাব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আশিক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২০২৬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সালের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১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তারিখে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নগদে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পন্য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বিক্রয়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করেন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১০০০০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এবং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মে-২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তারিখে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কমিশন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বাবত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পেয়েছেন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৫০০০টাকা । </a:t>
              </a:r>
            </a:p>
            <a:p>
              <a:pPr algn="just">
                <a:lnSpc>
                  <a:spcPct val="200000"/>
                </a:lnSpc>
              </a:pPr>
              <a:endPara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উদ্দিপকের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আলোকে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2400" b="1" kern="1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2400" kern="100" dirty="0"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ছক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ব্যবহার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জনাব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আশিকের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নগদান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হিসাব,বিক্রয়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হিসাব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কমিশন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হিসাব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প্রস্তুত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আনবে</a:t>
              </a:r>
              <a:r>
                <a:rPr lang="en-US" sz="2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।</a:t>
              </a:r>
            </a:p>
            <a:p>
              <a:pPr algn="ctr"/>
              <a:endParaRPr lang="en-US" sz="32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922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5BEB0-4A1D-3AA6-4195-204F42200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1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AFDC20-6B2D-50A1-55D7-A21444B6B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6DD902-74D3-9877-4539-BD4F1C5538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B6B2699-E9F9-136F-E19C-AD98D31A8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1998"/>
              </p:ext>
            </p:extLst>
          </p:nvPr>
        </p:nvGraphicFramePr>
        <p:xfrm>
          <a:off x="410497" y="4419600"/>
          <a:ext cx="8305800" cy="20472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53711074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7220359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3811018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1678841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9399136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6368320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3256796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626776142"/>
                    </a:ext>
                  </a:extLst>
                </a:gridCol>
              </a:tblGrid>
              <a:tr h="788230">
                <a:tc>
                  <a:txBody>
                    <a:bodyPr/>
                    <a:lstStyle/>
                    <a:p>
                      <a:r>
                        <a:rPr lang="en-US" dirty="0" err="1"/>
                        <a:t>তারিখ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বিবরণ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জা:পৃ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তারিখ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বিবরণ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জা:পৃ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898197"/>
                  </a:ext>
                </a:extLst>
              </a:tr>
              <a:tr h="12590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905023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2E02B8C6-6BD5-1E5B-3574-D6E26326E17A}"/>
              </a:ext>
            </a:extLst>
          </p:cNvPr>
          <p:cNvGrpSpPr/>
          <p:nvPr/>
        </p:nvGrpSpPr>
        <p:grpSpPr>
          <a:xfrm>
            <a:off x="0" y="0"/>
            <a:ext cx="9144000" cy="4419600"/>
            <a:chOff x="0" y="0"/>
            <a:chExt cx="9144000" cy="44196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C52112-FD25-49C7-84E4-153713DA7323}"/>
                </a:ext>
              </a:extLst>
            </p:cNvPr>
            <p:cNvSpPr/>
            <p:nvPr/>
          </p:nvSpPr>
          <p:spPr>
            <a:xfrm>
              <a:off x="0" y="0"/>
              <a:ext cx="9144000" cy="12192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u="sng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পূর্ব</a:t>
              </a:r>
              <a:r>
                <a:rPr lang="en-US" sz="5400" b="1" u="sng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u="sng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জ্ঞান</a:t>
              </a:r>
              <a:r>
                <a:rPr lang="en-US" sz="5400" b="1" u="sng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u="sng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যাচাই</a:t>
              </a:r>
              <a:endParaRPr lang="en-US" sz="5400" b="1" u="sng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2884FC-DBF1-3C16-4C47-DFDF02734A5A}"/>
                </a:ext>
              </a:extLst>
            </p:cNvPr>
            <p:cNvSpPr/>
            <p:nvPr/>
          </p:nvSpPr>
          <p:spPr>
            <a:xfrm>
              <a:off x="0" y="1065466"/>
              <a:ext cx="9144000" cy="220907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১।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 </a:t>
              </a:r>
            </a:p>
            <a:p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২।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পোস্টিং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৩।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প্রস্তুতের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জন্য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কোথায়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0FDB8E-4989-5945-85A5-639F4DA79A94}"/>
                </a:ext>
              </a:extLst>
            </p:cNvPr>
            <p:cNvSpPr txBox="1"/>
            <p:nvPr/>
          </p:nvSpPr>
          <p:spPr>
            <a:xfrm>
              <a:off x="609600" y="4050268"/>
              <a:ext cx="9365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DFB878-3F2A-E588-205F-E784E13A809B}"/>
                </a:ext>
              </a:extLst>
            </p:cNvPr>
            <p:cNvSpPr txBox="1"/>
            <p:nvPr/>
          </p:nvSpPr>
          <p:spPr>
            <a:xfrm>
              <a:off x="7696200" y="4050268"/>
              <a:ext cx="6771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CFCA92-4B27-2932-F26D-178E7FEEDEA8}"/>
                </a:ext>
              </a:extLst>
            </p:cNvPr>
            <p:cNvSpPr txBox="1"/>
            <p:nvPr/>
          </p:nvSpPr>
          <p:spPr>
            <a:xfrm>
              <a:off x="2590800" y="3819435"/>
              <a:ext cx="441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sz="2400" b="1"/>
              </a:pPr>
              <a:r>
                <a:rPr lang="en-US">
                  <a:latin typeface="NikoshBAN" panose="02000000000000000000" pitchFamily="2" charset="0"/>
                  <a:cs typeface="NikoshBAN" panose="02000000000000000000" pitchFamily="2" charset="0"/>
                </a:rPr>
                <a:t>T - </a:t>
              </a:r>
              <a:r>
                <a:rPr lang="as-IN">
                  <a:latin typeface="NikoshBAN" panose="02000000000000000000" pitchFamily="2" charset="0"/>
                  <a:cs typeface="NikoshBAN" panose="02000000000000000000" pitchFamily="2" charset="0"/>
                </a:rPr>
                <a:t>ছক  </a:t>
              </a:r>
              <a:endParaRPr lang="as-IN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5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B4763DE-10A9-A70C-7E39-774D82BF737E}"/>
              </a:ext>
            </a:extLst>
          </p:cNvPr>
          <p:cNvGrpSpPr/>
          <p:nvPr/>
        </p:nvGrpSpPr>
        <p:grpSpPr>
          <a:xfrm>
            <a:off x="-31955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A9E98C1-955E-4EA2-E21C-0307F54FABC2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8E0E78-A8A0-D597-D6DD-B0ADB42AC379}"/>
                </a:ext>
              </a:extLst>
            </p:cNvPr>
            <p:cNvSpPr/>
            <p:nvPr/>
          </p:nvSpPr>
          <p:spPr>
            <a:xfrm>
              <a:off x="412955" y="838200"/>
              <a:ext cx="8382000" cy="4572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নিশ্চয়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খেয়াল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করেছ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তোমাদের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অনেকেই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মোবাইল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ব্যাংকিং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এ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লেনদেন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তোমার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নগদ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বিকাশ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অ্যাকাউন্ট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এ ৫০০০টাকা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ছিল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৫০০টাকা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ক্যাশ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আউট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সাথে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সাথে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ব্যালেন্স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৪,৫০০টাকা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দেখায়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।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1873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13DFEFC-91DE-CBC1-3A94-F875647F48B2}"/>
              </a:ext>
            </a:extLst>
          </p:cNvPr>
          <p:cNvGrpSpPr/>
          <p:nvPr/>
        </p:nvGrpSpPr>
        <p:grpSpPr>
          <a:xfrm>
            <a:off x="152400" y="76200"/>
            <a:ext cx="8839200" cy="7056775"/>
            <a:chOff x="152400" y="76200"/>
            <a:chExt cx="8839200" cy="7056775"/>
          </a:xfrm>
        </p:grpSpPr>
        <p:sp>
          <p:nvSpPr>
            <p:cNvPr id="2" name="Rectangle 1"/>
            <p:cNvSpPr/>
            <p:nvPr/>
          </p:nvSpPr>
          <p:spPr>
            <a:xfrm>
              <a:off x="152400" y="76200"/>
              <a:ext cx="8839200" cy="6705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0600" y="762000"/>
              <a:ext cx="7391400" cy="6370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6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শিরোনাম</a:t>
              </a:r>
              <a:r>
                <a:rPr lang="en-US" sz="6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</a:p>
            <a:p>
              <a:pPr algn="ctr"/>
              <a:endParaRPr lang="en-US" sz="8000" b="1" dirty="0">
                <a:solidFill>
                  <a:srgbClr val="0070C0"/>
                </a:solidFill>
                <a:latin typeface="NikoshBAN" panose="02000000000000000000" pitchFamily="2" charset="0"/>
                <a:ea typeface="Source Sans Pro" panose="020B0503030403020204" pitchFamily="34" charset="0"/>
                <a:cs typeface="NikoshBAN" panose="02000000000000000000" pitchFamily="2" charset="0"/>
              </a:endParaRPr>
            </a:p>
            <a:p>
              <a:pPr algn="ctr"/>
              <a:endParaRPr lang="en-US" sz="8000" b="1" dirty="0">
                <a:solidFill>
                  <a:srgbClr val="0070C0"/>
                </a:solidFill>
                <a:latin typeface="NikoshBAN" panose="02000000000000000000" pitchFamily="2" charset="0"/>
                <a:ea typeface="Source Sans Pro" panose="020B0503030403020204" pitchFamily="34" charset="0"/>
                <a:cs typeface="NikoshBAN" panose="02000000000000000000" pitchFamily="2" charset="0"/>
              </a:endParaRPr>
            </a:p>
            <a:p>
              <a:pPr algn="ctr"/>
              <a:endParaRPr lang="en-US" sz="8000" b="1" dirty="0">
                <a:solidFill>
                  <a:srgbClr val="0070C0"/>
                </a:solidFill>
                <a:latin typeface="NikoshBAN" panose="02000000000000000000" pitchFamily="2" charset="0"/>
                <a:ea typeface="Source Sans Pro" panose="020B0503030403020204" pitchFamily="34" charset="0"/>
                <a:cs typeface="NikoshBAN" panose="02000000000000000000" pitchFamily="2" charset="0"/>
              </a:endParaRPr>
            </a:p>
            <a:p>
              <a:endParaRPr lang="en-US" sz="9600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54F95CD-B98D-C21F-6C16-373E624379C4}"/>
                </a:ext>
              </a:extLst>
            </p:cNvPr>
            <p:cNvSpPr/>
            <p:nvPr/>
          </p:nvSpPr>
          <p:spPr>
            <a:xfrm>
              <a:off x="152400" y="2057400"/>
              <a:ext cx="8839200" cy="28956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খতিয়ান</a:t>
              </a:r>
              <a:endParaRPr lang="en-US" sz="4400" dirty="0">
                <a:solidFill>
                  <a:srgbClr val="0070C0"/>
                </a:solidFill>
                <a:latin typeface="NikoshBAN" panose="02000000000000000000" pitchFamily="2" charset="0"/>
                <a:ea typeface="Source Sans Pro" panose="020B0503030403020204" pitchFamily="34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4400" dirty="0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 (</a:t>
              </a:r>
              <a:r>
                <a:rPr lang="en-US" sz="4400" dirty="0" err="1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আধুনিক</a:t>
              </a:r>
              <a:r>
                <a:rPr lang="en-US" sz="4400" dirty="0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 /</a:t>
              </a:r>
              <a:r>
                <a:rPr lang="en-US" sz="4400" dirty="0" err="1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চলমান</a:t>
              </a:r>
              <a:r>
                <a:rPr lang="en-US" sz="4400" dirty="0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 </a:t>
              </a:r>
              <a:r>
                <a:rPr lang="en-US" sz="4400" dirty="0" err="1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জের</a:t>
              </a:r>
              <a:r>
                <a:rPr lang="en-US" sz="4400" dirty="0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 </a:t>
              </a:r>
              <a:r>
                <a:rPr lang="en-US" sz="4400" dirty="0" err="1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ছক</a:t>
              </a:r>
              <a:r>
                <a:rPr lang="en-US" sz="4400" dirty="0">
                  <a:solidFill>
                    <a:srgbClr val="0070C0"/>
                  </a:solidFill>
                  <a:latin typeface="NikoshBAN" panose="02000000000000000000" pitchFamily="2" charset="0"/>
                  <a:ea typeface="Source Sans Pro" panose="020B0503030403020204" pitchFamily="34" charset="0"/>
                  <a:cs typeface="NikoshBAN" panose="02000000000000000000" pitchFamily="2" charset="0"/>
                </a:rPr>
                <a:t>)</a:t>
              </a:r>
            </a:p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0351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DFF6CD0-7073-6AF5-92CE-9F7C28193321}"/>
              </a:ext>
            </a:extLst>
          </p:cNvPr>
          <p:cNvGrpSpPr/>
          <p:nvPr/>
        </p:nvGrpSpPr>
        <p:grpSpPr>
          <a:xfrm>
            <a:off x="457200" y="304800"/>
            <a:ext cx="8305800" cy="6400800"/>
            <a:chOff x="457200" y="1515295"/>
            <a:chExt cx="8305800" cy="4114698"/>
          </a:xfrm>
        </p:grpSpPr>
        <p:sp>
          <p:nvSpPr>
            <p:cNvPr id="4" name="Rectangle 3"/>
            <p:cNvSpPr/>
            <p:nvPr/>
          </p:nvSpPr>
          <p:spPr>
            <a:xfrm>
              <a:off x="459658" y="1515295"/>
              <a:ext cx="8229600" cy="10668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</a:t>
              </a:r>
              <a:r>
                <a:rPr lang="en-US" sz="40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ফল</a:t>
              </a:r>
              <a:r>
                <a:rPr lang="en-US" sz="40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Learning Outcomes):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46A6894-969B-2702-6FE0-B6E3D135FA8A}"/>
                </a:ext>
              </a:extLst>
            </p:cNvPr>
            <p:cNvSpPr/>
            <p:nvPr/>
          </p:nvSpPr>
          <p:spPr>
            <a:xfrm>
              <a:off x="457200" y="2772595"/>
              <a:ext cx="8305800" cy="8382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১।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আধুনিক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ধারনা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ব্যাখ্যা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করতে পারবে</a:t>
              </a:r>
              <a:r>
                <a:rPr lang="en-US" b="1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14618C-D9B9-BC2B-7F7A-5F057A536ED2}"/>
                </a:ext>
              </a:extLst>
            </p:cNvPr>
            <p:cNvSpPr/>
            <p:nvPr/>
          </p:nvSpPr>
          <p:spPr>
            <a:xfrm>
              <a:off x="457200" y="3801295"/>
              <a:ext cx="8305800" cy="762000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২।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আধুনিক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বৈশিষ্ট্য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সুবিদা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চিহ্নিত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করতে পারবে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433D5EB-434E-F47B-172B-F1EA2EF214F8}"/>
                </a:ext>
              </a:extLst>
            </p:cNvPr>
            <p:cNvSpPr/>
            <p:nvPr/>
          </p:nvSpPr>
          <p:spPr>
            <a:xfrm>
              <a:off x="469490" y="4715593"/>
              <a:ext cx="8293510" cy="914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৩।আধুনিক/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ছকে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তথ্য পোস্টিং করতে পারবে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8225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9E64544-E075-49CD-A09E-B72FF71E3F36}"/>
              </a:ext>
            </a:extLst>
          </p:cNvPr>
          <p:cNvGrpSpPr/>
          <p:nvPr/>
        </p:nvGrpSpPr>
        <p:grpSpPr>
          <a:xfrm>
            <a:off x="-7374" y="0"/>
            <a:ext cx="9158748" cy="7848600"/>
            <a:chOff x="-7374" y="0"/>
            <a:chExt cx="9158748" cy="78486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D6F5A95-903A-46FE-05ED-7362FA7F2D04}"/>
                </a:ext>
              </a:extLst>
            </p:cNvPr>
            <p:cNvSpPr/>
            <p:nvPr/>
          </p:nvSpPr>
          <p:spPr>
            <a:xfrm>
              <a:off x="7374" y="0"/>
              <a:ext cx="9144000" cy="7848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67E0F19-9710-399F-1D5C-733BD4B0D5C6}"/>
                </a:ext>
              </a:extLst>
            </p:cNvPr>
            <p:cNvSpPr/>
            <p:nvPr/>
          </p:nvSpPr>
          <p:spPr>
            <a:xfrm>
              <a:off x="-7374" y="1143000"/>
              <a:ext cx="9144000" cy="1165013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আধুনিক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AAFED7-675E-054C-17E0-F024F9A16C7A}"/>
                </a:ext>
              </a:extLst>
            </p:cNvPr>
            <p:cNvSpPr txBox="1"/>
            <p:nvPr/>
          </p:nvSpPr>
          <p:spPr>
            <a:xfrm>
              <a:off x="685800" y="3048000"/>
              <a:ext cx="8077200" cy="32624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endParaRPr lang="en-US" sz="4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যে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খতিয়ানে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প্রতিটি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লেনদেন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পোস্টিং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করার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পর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পরই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হিসাবের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বর্তমান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জের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নির্ণয়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করা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যায়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,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তাকে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আধুনিক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467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653C51C-5594-91D5-AB0F-B44F68D83AE1}"/>
              </a:ext>
            </a:extLst>
          </p:cNvPr>
          <p:cNvGrpSpPr/>
          <p:nvPr/>
        </p:nvGrpSpPr>
        <p:grpSpPr>
          <a:xfrm>
            <a:off x="0" y="-4916"/>
            <a:ext cx="8485239" cy="6858000"/>
            <a:chOff x="0" y="0"/>
            <a:chExt cx="8485239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3CC2E86-421A-7524-CED7-D35E5DBEC0B3}"/>
                </a:ext>
              </a:extLst>
            </p:cNvPr>
            <p:cNvSpPr/>
            <p:nvPr/>
          </p:nvSpPr>
          <p:spPr>
            <a:xfrm>
              <a:off x="0" y="0"/>
              <a:ext cx="1905000" cy="68580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চলমান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খতিয়ানের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বৈশিষ্ট্য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/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সুবিদা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9800D824-5A8C-637A-F40E-E12FF1AC2606}"/>
                </a:ext>
              </a:extLst>
            </p:cNvPr>
            <p:cNvSpPr/>
            <p:nvPr/>
          </p:nvSpPr>
          <p:spPr>
            <a:xfrm>
              <a:off x="1954162" y="381000"/>
              <a:ext cx="762000" cy="609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8880265B-6BB7-F941-14B7-866007306875}"/>
                </a:ext>
              </a:extLst>
            </p:cNvPr>
            <p:cNvSpPr/>
            <p:nvPr/>
          </p:nvSpPr>
          <p:spPr>
            <a:xfrm>
              <a:off x="1954162" y="1713271"/>
              <a:ext cx="762000" cy="609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7D9FF582-AF2F-9B2A-6906-754F7ADA2240}"/>
                </a:ext>
              </a:extLst>
            </p:cNvPr>
            <p:cNvSpPr/>
            <p:nvPr/>
          </p:nvSpPr>
          <p:spPr>
            <a:xfrm>
              <a:off x="1932039" y="3048000"/>
              <a:ext cx="762000" cy="609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D8E7E6E6-61BF-697F-F537-6C70DC65B457}"/>
                </a:ext>
              </a:extLst>
            </p:cNvPr>
            <p:cNvSpPr/>
            <p:nvPr/>
          </p:nvSpPr>
          <p:spPr>
            <a:xfrm>
              <a:off x="1959078" y="4343401"/>
              <a:ext cx="762000" cy="609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CD8368F4-EEBA-89D1-48D4-E531B315CA45}"/>
                </a:ext>
              </a:extLst>
            </p:cNvPr>
            <p:cNvSpPr/>
            <p:nvPr/>
          </p:nvSpPr>
          <p:spPr>
            <a:xfrm>
              <a:off x="1961536" y="5715000"/>
              <a:ext cx="762000" cy="609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56EB56-8286-A94A-6AF4-2F46D1622B2B}"/>
                </a:ext>
              </a:extLst>
            </p:cNvPr>
            <p:cNvSpPr/>
            <p:nvPr/>
          </p:nvSpPr>
          <p:spPr>
            <a:xfrm>
              <a:off x="2922639" y="344129"/>
              <a:ext cx="5562600" cy="7620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প্রতিটি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লেনদেনের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পরে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ব্যালেন্স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জানা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4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যায়</a:t>
              </a:r>
              <a:r>
                <a:rPr lang="en-US" sz="24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।</a:t>
              </a:r>
              <a:endParaRPr lang="en-US" sz="2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7A3308-3D5D-69A9-8E47-7FAEAF131488}"/>
                </a:ext>
              </a:extLst>
            </p:cNvPr>
            <p:cNvSpPr/>
            <p:nvPr/>
          </p:nvSpPr>
          <p:spPr>
            <a:xfrm>
              <a:off x="2922639" y="1637071"/>
              <a:ext cx="5562600" cy="7620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ভুল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কম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হয়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।</a:t>
              </a:r>
              <a:endParaRPr lang="en-US" sz="3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D6CD2E-D294-1276-AB7F-C3FB7AEE5430}"/>
                </a:ext>
              </a:extLst>
            </p:cNvPr>
            <p:cNvSpPr/>
            <p:nvPr/>
          </p:nvSpPr>
          <p:spPr>
            <a:xfrm>
              <a:off x="2922639" y="2971800"/>
              <a:ext cx="5562600" cy="762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সময়</a:t>
              </a:r>
              <a:r>
                <a:rPr lang="en-US" sz="3200" b="1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কম</a:t>
              </a:r>
              <a:r>
                <a:rPr lang="en-US" sz="3200" b="1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লাগে</a:t>
              </a:r>
              <a:r>
                <a:rPr lang="en-US" sz="3200" b="1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।</a:t>
              </a:r>
              <a:endParaRPr lang="en-US" sz="32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F53014-54FB-3EDB-C120-8E8BB48DAE38}"/>
                </a:ext>
              </a:extLst>
            </p:cNvPr>
            <p:cNvSpPr/>
            <p:nvPr/>
          </p:nvSpPr>
          <p:spPr>
            <a:xfrm>
              <a:off x="2922639" y="4306529"/>
              <a:ext cx="5562600" cy="91439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en-US" sz="28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রেওয়ামিল</a:t>
              </a:r>
              <a:r>
                <a:rPr lang="en-US" sz="28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8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তৈরি</a:t>
              </a:r>
              <a:r>
                <a:rPr lang="en-US" sz="28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8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সহজ</a:t>
              </a:r>
              <a:r>
                <a:rPr lang="en-US" sz="28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28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হয়</a:t>
              </a:r>
              <a:r>
                <a:rPr lang="en-US" sz="28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।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3803CB6-4B78-C869-C743-F163546E1ADF}"/>
                </a:ext>
              </a:extLst>
            </p:cNvPr>
            <p:cNvSpPr/>
            <p:nvPr/>
          </p:nvSpPr>
          <p:spPr>
            <a:xfrm>
              <a:off x="2922639" y="5715000"/>
              <a:ext cx="5562600" cy="7620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আধুনিক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ব্যবসায়ে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 </a:t>
              </a:r>
              <a:r>
                <a:rPr lang="en-US" sz="3200" b="1" kern="100" dirty="0" err="1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বেশি</a:t>
              </a:r>
              <a:r>
                <a:rPr lang="en-US" sz="3200" b="1" kern="1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rPr>
                <a:t>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404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FDEBCA-D439-40C3-35C8-D631948DF283}"/>
              </a:ext>
            </a:extLst>
          </p:cNvPr>
          <p:cNvSpPr txBox="1"/>
          <p:nvPr/>
        </p:nvSpPr>
        <p:spPr>
          <a:xfrm>
            <a:off x="2524802" y="1373850"/>
            <a:ext cx="409439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 sz="2400" b="1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00FCE83-3B9B-91AE-0D88-4FAFF085F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452402"/>
              </p:ext>
            </p:extLst>
          </p:nvPr>
        </p:nvGraphicFramePr>
        <p:xfrm>
          <a:off x="115527" y="3070337"/>
          <a:ext cx="8763000" cy="2019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1833255721"/>
                    </a:ext>
                  </a:extLst>
                </a:gridCol>
                <a:gridCol w="2387601">
                  <a:extLst>
                    <a:ext uri="{9D8B030D-6E8A-4147-A177-3AD203B41FA5}">
                      <a16:colId xmlns:a16="http://schemas.microsoft.com/office/drawing/2014/main" val="80926856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1576262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36192159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722115939"/>
                    </a:ext>
                  </a:extLst>
                </a:gridCol>
                <a:gridCol w="2171699">
                  <a:extLst>
                    <a:ext uri="{9D8B030D-6E8A-4147-A177-3AD203B41FA5}">
                      <a16:colId xmlns:a16="http://schemas.microsoft.com/office/drawing/2014/main" val="4083665085"/>
                    </a:ext>
                  </a:extLst>
                </a:gridCol>
              </a:tblGrid>
              <a:tr h="914394">
                <a:tc>
                  <a:txBody>
                    <a:bodyPr/>
                    <a:lstStyle/>
                    <a:p>
                      <a:r>
                        <a:rPr lang="en-US" dirty="0" err="1"/>
                        <a:t>তারিখ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বিবরণ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জা:প্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ডেবিট</a:t>
                      </a:r>
                      <a:endParaRPr lang="en-US" dirty="0"/>
                    </a:p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ক্রেডিট</a:t>
                      </a:r>
                      <a:endParaRPr lang="en-US" dirty="0"/>
                    </a:p>
                    <a:p>
                      <a:r>
                        <a:rPr lang="en-US" dirty="0" err="1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জের</a:t>
                      </a:r>
                      <a:r>
                        <a:rPr lang="en-US" dirty="0"/>
                        <a:t>/ </a:t>
                      </a:r>
                      <a:r>
                        <a:rPr lang="en-US" dirty="0" err="1"/>
                        <a:t>ব্যালেন্স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783046"/>
                  </a:ext>
                </a:extLst>
              </a:tr>
              <a:tr h="110489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75609"/>
                  </a:ext>
                </a:extLst>
              </a:tr>
            </a:tbl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EA66FF85-96C2-3F3E-2DD5-39C8E0D57491}"/>
              </a:ext>
            </a:extLst>
          </p:cNvPr>
          <p:cNvGrpSpPr/>
          <p:nvPr/>
        </p:nvGrpSpPr>
        <p:grpSpPr>
          <a:xfrm>
            <a:off x="6705600" y="3499430"/>
            <a:ext cx="2020527" cy="1590198"/>
            <a:chOff x="7021706" y="2638899"/>
            <a:chExt cx="2020527" cy="170449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3C77FBE-5628-0316-FA6D-3366C90BD601}"/>
                </a:ext>
              </a:extLst>
            </p:cNvPr>
            <p:cNvCxnSpPr>
              <a:cxnSpLocks/>
            </p:cNvCxnSpPr>
            <p:nvPr/>
          </p:nvCxnSpPr>
          <p:spPr>
            <a:xfrm>
              <a:off x="7021706" y="2638899"/>
              <a:ext cx="202052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EB88A2-93B6-058D-5891-B2E696B3BA30}"/>
                </a:ext>
              </a:extLst>
            </p:cNvPr>
            <p:cNvCxnSpPr>
              <a:cxnSpLocks/>
            </p:cNvCxnSpPr>
            <p:nvPr/>
          </p:nvCxnSpPr>
          <p:spPr>
            <a:xfrm>
              <a:off x="7922099" y="2663480"/>
              <a:ext cx="31705" cy="167991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22CA93-2729-19F0-42ED-6FC2C142A684}"/>
                </a:ext>
              </a:extLst>
            </p:cNvPr>
            <p:cNvSpPr txBox="1"/>
            <p:nvPr/>
          </p:nvSpPr>
          <p:spPr>
            <a:xfrm>
              <a:off x="7021706" y="2663481"/>
              <a:ext cx="11543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chemeClr val="bg1"/>
                  </a:solidFill>
                </a:rPr>
                <a:t>ডেবিট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E1882E-118A-DC95-9C59-E63A1FACB312}"/>
                </a:ext>
              </a:extLst>
            </p:cNvPr>
            <p:cNvSpPr txBox="1"/>
            <p:nvPr/>
          </p:nvSpPr>
          <p:spPr>
            <a:xfrm>
              <a:off x="7917183" y="2663480"/>
              <a:ext cx="1036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ক্রেডিট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534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1091</TotalTime>
  <Words>546</Words>
  <Application>Microsoft Office PowerPoint</Application>
  <PresentationFormat>On-screen Show (4:3)</PresentationFormat>
  <Paragraphs>193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NikoshBAN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 IBRAHIM</cp:lastModifiedBy>
  <cp:revision>121</cp:revision>
  <dcterms:created xsi:type="dcterms:W3CDTF">2025-05-13T13:38:09Z</dcterms:created>
  <dcterms:modified xsi:type="dcterms:W3CDTF">2026-08-07T05:49:48Z</dcterms:modified>
</cp:coreProperties>
</file>