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6" name="Google Shape;266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4" name="Google Shape;29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0" name="Google Shape;32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3" name="Google Shape;343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" name="Google Shape;4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" name="Google Shape;7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27.png"/><Relationship Id="rId5" Type="http://schemas.openxmlformats.org/officeDocument/2006/relationships/image" Target="../media/image4.png"/><Relationship Id="rId6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9001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home/claude/build/assets/rose_pink.png" id="16" name="Google Shape;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48640" y="-548640"/>
            <a:ext cx="2011680" cy="2011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build/assets/rose_pink.png"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5912" y="5394960"/>
            <a:ext cx="2011680" cy="2011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build/assets/rose_white.png" id="18" name="Google Shape;1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040" y="5440680"/>
            <a:ext cx="1005840" cy="10058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build/assets/rose_white.png" id="19" name="Google Shape;1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63072" y="320040"/>
            <a:ext cx="1005840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1280160" y="2148840"/>
            <a:ext cx="9628632" cy="2560320"/>
          </a:xfrm>
          <a:prstGeom prst="roundRect">
            <a:avLst>
              <a:gd fmla="val 8929" name="adj"/>
            </a:avLst>
          </a:prstGeom>
          <a:solidFill>
            <a:srgbClr val="FFFFFF">
              <a:alpha val="12157"/>
            </a:srgbClr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463040" y="2377440"/>
            <a:ext cx="9262872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সবাইকে স্বাগতম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1463040" y="5029200"/>
            <a:ext cx="92628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6F5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CF6F5"/>
                </a:solidFill>
                <a:latin typeface="Arial"/>
                <a:ea typeface="Arial"/>
                <a:cs typeface="Arial"/>
                <a:sym typeface="Arial"/>
              </a:rPr>
              <a:t>Connector in English Grammar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D2E46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2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Correlative Connectors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2"/>
          <p:cNvSpPr/>
          <p:nvPr/>
        </p:nvSpPr>
        <p:spPr>
          <a:xfrm>
            <a:off x="548640" y="91440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2D0"/>
              </a:buClr>
              <a:buSzPts val="1500"/>
              <a:buFont typeface="Arial"/>
              <a:buNone/>
            </a:pPr>
            <a:r>
              <a:rPr b="0" i="1" lang="en-US" sz="1500" u="none" cap="none" strike="noStrike">
                <a:solidFill>
                  <a:srgbClr val="ECE2D0"/>
                </a:solidFill>
                <a:latin typeface="Arial"/>
                <a:ea typeface="Arial"/>
                <a:cs typeface="Arial"/>
                <a:sym typeface="Arial"/>
              </a:rPr>
              <a:t>(জোড়ায় ব্যবহৃত Connector)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2"/>
          <p:cNvSpPr/>
          <p:nvPr/>
        </p:nvSpPr>
        <p:spPr>
          <a:xfrm>
            <a:off x="640080" y="1600200"/>
            <a:ext cx="10908792" cy="914400"/>
          </a:xfrm>
          <a:prstGeom prst="roundRect">
            <a:avLst>
              <a:gd fmla="val 15000" name="adj"/>
            </a:avLst>
          </a:prstGeom>
          <a:solidFill>
            <a:srgbClr val="FCF6F5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balance_w.png" id="207" name="Google Shape;20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1719072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08" name="Google Shape;208;p12"/>
          <p:cNvSpPr/>
          <p:nvPr/>
        </p:nvSpPr>
        <p:spPr>
          <a:xfrm>
            <a:off x="1783080" y="1600200"/>
            <a:ext cx="94457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2E46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6D2E46"/>
                </a:solidFill>
                <a:latin typeface="Arial"/>
                <a:ea typeface="Arial"/>
                <a:cs typeface="Arial"/>
                <a:sym typeface="Arial"/>
              </a:rPr>
              <a:t>Both ... and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3A44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5A3A44"/>
                </a:solidFill>
                <a:latin typeface="Arial"/>
                <a:ea typeface="Arial"/>
                <a:cs typeface="Arial"/>
                <a:sym typeface="Arial"/>
              </a:rPr>
              <a:t>Both Rina and Mina are students.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2"/>
          <p:cNvSpPr/>
          <p:nvPr/>
        </p:nvSpPr>
        <p:spPr>
          <a:xfrm>
            <a:off x="640080" y="2651760"/>
            <a:ext cx="10908792" cy="914400"/>
          </a:xfrm>
          <a:prstGeom prst="roundRect">
            <a:avLst>
              <a:gd fmla="val 15000" name="adj"/>
            </a:avLst>
          </a:prstGeom>
          <a:solidFill>
            <a:srgbClr val="FCF6F5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balance_w.png" id="210" name="Google Shape;21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2770632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11" name="Google Shape;211;p12"/>
          <p:cNvSpPr/>
          <p:nvPr/>
        </p:nvSpPr>
        <p:spPr>
          <a:xfrm>
            <a:off x="1783080" y="2651760"/>
            <a:ext cx="94457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2E46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6D2E46"/>
                </a:solidFill>
                <a:latin typeface="Arial"/>
                <a:ea typeface="Arial"/>
                <a:cs typeface="Arial"/>
                <a:sym typeface="Arial"/>
              </a:rPr>
              <a:t>Either ... or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3A44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5A3A44"/>
                </a:solidFill>
                <a:latin typeface="Arial"/>
                <a:ea typeface="Arial"/>
                <a:cs typeface="Arial"/>
                <a:sym typeface="Arial"/>
              </a:rPr>
              <a:t>Either you or I will go.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2"/>
          <p:cNvSpPr/>
          <p:nvPr/>
        </p:nvSpPr>
        <p:spPr>
          <a:xfrm>
            <a:off x="640080" y="3703320"/>
            <a:ext cx="10908792" cy="914400"/>
          </a:xfrm>
          <a:prstGeom prst="roundRect">
            <a:avLst>
              <a:gd fmla="val 15000" name="adj"/>
            </a:avLst>
          </a:prstGeom>
          <a:solidFill>
            <a:srgbClr val="FCF6F5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balance_w.png" id="213" name="Google Shape;21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3822192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14" name="Google Shape;214;p12"/>
          <p:cNvSpPr/>
          <p:nvPr/>
        </p:nvSpPr>
        <p:spPr>
          <a:xfrm>
            <a:off x="1783080" y="3703320"/>
            <a:ext cx="94457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2E46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6D2E46"/>
                </a:solidFill>
                <a:latin typeface="Arial"/>
                <a:ea typeface="Arial"/>
                <a:cs typeface="Arial"/>
                <a:sym typeface="Arial"/>
              </a:rPr>
              <a:t>Neither ... nor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3A44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5A3A44"/>
                </a:solidFill>
                <a:latin typeface="Arial"/>
                <a:ea typeface="Arial"/>
                <a:cs typeface="Arial"/>
                <a:sym typeface="Arial"/>
              </a:rPr>
              <a:t>Neither he nor she came.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2"/>
          <p:cNvSpPr/>
          <p:nvPr/>
        </p:nvSpPr>
        <p:spPr>
          <a:xfrm>
            <a:off x="640080" y="4754880"/>
            <a:ext cx="10908792" cy="914400"/>
          </a:xfrm>
          <a:prstGeom prst="roundRect">
            <a:avLst>
              <a:gd fmla="val 15000" name="adj"/>
            </a:avLst>
          </a:prstGeom>
          <a:solidFill>
            <a:srgbClr val="FCF6F5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balance_w.png" id="216" name="Google Shape;21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4873752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17" name="Google Shape;217;p12"/>
          <p:cNvSpPr/>
          <p:nvPr/>
        </p:nvSpPr>
        <p:spPr>
          <a:xfrm>
            <a:off x="1783080" y="4754880"/>
            <a:ext cx="94457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D2E46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6D2E46"/>
                </a:solidFill>
                <a:latin typeface="Arial"/>
                <a:ea typeface="Arial"/>
                <a:cs typeface="Arial"/>
                <a:sym typeface="Arial"/>
              </a:rPr>
              <a:t>Not only ... but also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3A44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5A3A44"/>
                </a:solidFill>
                <a:latin typeface="Arial"/>
                <a:ea typeface="Arial"/>
                <a:cs typeface="Arial"/>
                <a:sym typeface="Arial"/>
              </a:rPr>
              <a:t>Not only smart but also kind.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2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2D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ECE2D0"/>
                </a:solidFill>
                <a:latin typeface="Calibri"/>
                <a:ea typeface="Calibri"/>
                <a:cs typeface="Calibri"/>
                <a:sym typeface="Calibri"/>
              </a:rPr>
              <a:t>10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8860B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কারণ ও ফলাফল (Cause &amp; Effect)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/>
          <p:nvPr/>
        </p:nvSpPr>
        <p:spPr>
          <a:xfrm>
            <a:off x="640080" y="1417320"/>
            <a:ext cx="6492240" cy="4434840"/>
          </a:xfrm>
          <a:prstGeom prst="roundRect">
            <a:avLst>
              <a:gd fmla="val 309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3"/>
          <p:cNvSpPr/>
          <p:nvPr/>
        </p:nvSpPr>
        <p:spPr>
          <a:xfrm>
            <a:off x="914400" y="1691640"/>
            <a:ext cx="59436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Because / As / Since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5417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6B5417"/>
                </a:solidFill>
                <a:latin typeface="Arial"/>
                <a:ea typeface="Arial"/>
                <a:cs typeface="Arial"/>
                <a:sym typeface="Arial"/>
              </a:rPr>
              <a:t>কারণ (Cause বোঝাতে)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3"/>
          <p:cNvSpPr/>
          <p:nvPr/>
        </p:nvSpPr>
        <p:spPr>
          <a:xfrm>
            <a:off x="914400" y="2560320"/>
            <a:ext cx="59436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So / Therefore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5417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6B5417"/>
                </a:solidFill>
                <a:latin typeface="Arial"/>
                <a:ea typeface="Arial"/>
                <a:cs typeface="Arial"/>
                <a:sym typeface="Arial"/>
              </a:rPr>
              <a:t>তাই / সুতরাং (Effect বোঝাতে)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3"/>
          <p:cNvSpPr/>
          <p:nvPr/>
        </p:nvSpPr>
        <p:spPr>
          <a:xfrm>
            <a:off x="914400" y="3429000"/>
            <a:ext cx="59436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As a result / Consequently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5417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6B5417"/>
                </a:solidFill>
                <a:latin typeface="Arial"/>
                <a:ea typeface="Arial"/>
                <a:cs typeface="Arial"/>
                <a:sym typeface="Arial"/>
              </a:rPr>
              <a:t>ফলস্বরূপ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3"/>
          <p:cNvSpPr/>
          <p:nvPr/>
        </p:nvSpPr>
        <p:spPr>
          <a:xfrm>
            <a:off x="914400" y="4343400"/>
            <a:ext cx="5943600" cy="1371600"/>
          </a:xfrm>
          <a:prstGeom prst="roundRect">
            <a:avLst>
              <a:gd fmla="val 6667" name="adj"/>
            </a:avLst>
          </a:prstGeom>
          <a:solidFill>
            <a:srgbClr val="FFF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3"/>
          <p:cNvSpPr/>
          <p:nvPr/>
        </p:nvSpPr>
        <p:spPr>
          <a:xfrm>
            <a:off x="1097280" y="4480560"/>
            <a:ext cx="55778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B8860B"/>
                </a:solidFill>
                <a:latin typeface="Cambria"/>
                <a:ea typeface="Cambria"/>
                <a:cs typeface="Cambria"/>
                <a:sym typeface="Cambria"/>
              </a:rPr>
              <a:t>উদাহরণ: </a:t>
            </a:r>
            <a:r>
              <a:rPr b="0" i="0" lang="en-US" sz="1500" u="none" cap="none" strike="noStrike">
                <a:solidFill>
                  <a:srgbClr val="4A3000"/>
                </a:solidFill>
                <a:latin typeface="Cambria"/>
                <a:ea typeface="Cambria"/>
                <a:cs typeface="Cambria"/>
                <a:sym typeface="Cambria"/>
              </a:rPr>
              <a:t>He studied hard; </a:t>
            </a:r>
            <a:r>
              <a:rPr b="1" i="0" lang="en-US" sz="15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therefore</a:t>
            </a:r>
            <a:r>
              <a:rPr b="0" i="0" lang="en-US" sz="1500" u="none" cap="none" strike="noStrike">
                <a:solidFill>
                  <a:srgbClr val="4A3000"/>
                </a:solidFill>
                <a:latin typeface="Cambria"/>
                <a:ea typeface="Cambria"/>
                <a:cs typeface="Cambria"/>
                <a:sym typeface="Cambria"/>
              </a:rPr>
              <a:t>, he passed with distinction.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3"/>
          <p:cNvSpPr/>
          <p:nvPr/>
        </p:nvSpPr>
        <p:spPr>
          <a:xfrm>
            <a:off x="7589520" y="1828800"/>
            <a:ext cx="164592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38100">
              <a:srgbClr val="000000">
                <a:alpha val="3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3"/>
          <p:cNvSpPr/>
          <p:nvPr/>
        </p:nvSpPr>
        <p:spPr>
          <a:xfrm>
            <a:off x="7589520" y="1828800"/>
            <a:ext cx="164592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Cause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(কারণ)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3"/>
          <p:cNvSpPr/>
          <p:nvPr/>
        </p:nvSpPr>
        <p:spPr>
          <a:xfrm>
            <a:off x="7589520" y="4206240"/>
            <a:ext cx="164592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38100">
              <a:srgbClr val="000000">
                <a:alpha val="3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3"/>
          <p:cNvSpPr/>
          <p:nvPr/>
        </p:nvSpPr>
        <p:spPr>
          <a:xfrm>
            <a:off x="7589520" y="4206240"/>
            <a:ext cx="164592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Effect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(ফলাফল)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bolt_w_gold.png" id="235" name="Google Shape;23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09560" y="2880360"/>
            <a:ext cx="1005840" cy="100584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36" name="Google Shape;236;p13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3D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3D6"/>
                </a:solidFill>
                <a:latin typeface="Calibri"/>
                <a:ea typeface="Calibri"/>
                <a:cs typeface="Calibri"/>
                <a:sym typeface="Calibri"/>
              </a:rPr>
              <a:t>11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808E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বৈপরীত্য (Contrast) Connectors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4"/>
          <p:cNvSpPr/>
          <p:nvPr/>
        </p:nvSpPr>
        <p:spPr>
          <a:xfrm>
            <a:off x="640080" y="1417320"/>
            <a:ext cx="5394960" cy="4434840"/>
          </a:xfrm>
          <a:prstGeom prst="roundRect">
            <a:avLst>
              <a:gd fmla="val 309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4"/>
          <p:cNvSpPr/>
          <p:nvPr/>
        </p:nvSpPr>
        <p:spPr>
          <a:xfrm>
            <a:off x="914400" y="1600200"/>
            <a:ext cx="4846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808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50808E"/>
                </a:solidFill>
                <a:latin typeface="Arial"/>
                <a:ea typeface="Arial"/>
                <a:cs typeface="Arial"/>
                <a:sym typeface="Arial"/>
              </a:rPr>
              <a:t>ব্যবহৃত শব্দ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minus_w.png" id="245" name="Google Shape;24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210312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4"/>
          <p:cNvSpPr/>
          <p:nvPr/>
        </p:nvSpPr>
        <p:spPr>
          <a:xfrm>
            <a:off x="1417320" y="2075688"/>
            <a:ext cx="43891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454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36454F"/>
                </a:solidFill>
                <a:latin typeface="Cambria"/>
                <a:ea typeface="Cambria"/>
                <a:cs typeface="Cambria"/>
                <a:sym typeface="Cambria"/>
              </a:rPr>
              <a:t>But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minus_w.png" id="247" name="Google Shape;24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269748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4"/>
          <p:cNvSpPr/>
          <p:nvPr/>
        </p:nvSpPr>
        <p:spPr>
          <a:xfrm>
            <a:off x="1417320" y="2670048"/>
            <a:ext cx="43891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454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36454F"/>
                </a:solidFill>
                <a:latin typeface="Cambria"/>
                <a:ea typeface="Cambria"/>
                <a:cs typeface="Cambria"/>
                <a:sym typeface="Cambria"/>
              </a:rPr>
              <a:t>However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minus_w.png" id="249" name="Google Shape;2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329184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4"/>
          <p:cNvSpPr/>
          <p:nvPr/>
        </p:nvSpPr>
        <p:spPr>
          <a:xfrm>
            <a:off x="1417320" y="3264408"/>
            <a:ext cx="43891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454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36454F"/>
                </a:solidFill>
                <a:latin typeface="Cambria"/>
                <a:ea typeface="Cambria"/>
                <a:cs typeface="Cambria"/>
                <a:sym typeface="Cambria"/>
              </a:rPr>
              <a:t>Although / Though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minus_w.png" id="251" name="Google Shape;25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388620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4"/>
          <p:cNvSpPr/>
          <p:nvPr/>
        </p:nvSpPr>
        <p:spPr>
          <a:xfrm>
            <a:off x="1417320" y="3858768"/>
            <a:ext cx="43891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454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36454F"/>
                </a:solidFill>
                <a:latin typeface="Cambria"/>
                <a:ea typeface="Cambria"/>
                <a:cs typeface="Cambria"/>
                <a:sym typeface="Cambria"/>
              </a:rPr>
              <a:t>Whereas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minus_w.png" id="253" name="Google Shape;25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448056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4"/>
          <p:cNvSpPr/>
          <p:nvPr/>
        </p:nvSpPr>
        <p:spPr>
          <a:xfrm>
            <a:off x="1417320" y="4453128"/>
            <a:ext cx="43891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454F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36454F"/>
                </a:solidFill>
                <a:latin typeface="Cambria"/>
                <a:ea typeface="Cambria"/>
                <a:cs typeface="Cambria"/>
                <a:sym typeface="Cambria"/>
              </a:rPr>
              <a:t>On the other hand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4"/>
          <p:cNvSpPr/>
          <p:nvPr/>
        </p:nvSpPr>
        <p:spPr>
          <a:xfrm>
            <a:off x="6263640" y="1417320"/>
            <a:ext cx="5303520" cy="4434840"/>
          </a:xfrm>
          <a:prstGeom prst="roundRect">
            <a:avLst>
              <a:gd fmla="val 3093" name="adj"/>
            </a:avLst>
          </a:prstGeom>
          <a:solidFill>
            <a:srgbClr val="E3F1F3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4"/>
          <p:cNvSpPr/>
          <p:nvPr/>
        </p:nvSpPr>
        <p:spPr>
          <a:xfrm>
            <a:off x="6537960" y="1600200"/>
            <a:ext cx="4754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95C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21295C"/>
                </a:solidFill>
                <a:latin typeface="Arial"/>
                <a:ea typeface="Arial"/>
                <a:cs typeface="Arial"/>
                <a:sym typeface="Arial"/>
              </a:rPr>
              <a:t>উদাহরণ বাক্য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4"/>
          <p:cNvSpPr/>
          <p:nvPr/>
        </p:nvSpPr>
        <p:spPr>
          <a:xfrm>
            <a:off x="6537960" y="2148840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95C"/>
              </a:buClr>
              <a:buSzPts val="1350"/>
              <a:buFont typeface="Cambria"/>
              <a:buNone/>
            </a:pPr>
            <a:r>
              <a:rPr b="0" i="0" lang="en-US" sz="1350" u="none" cap="none" strike="noStrike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rPr>
              <a:t>• She is short but strong.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4"/>
          <p:cNvSpPr/>
          <p:nvPr/>
        </p:nvSpPr>
        <p:spPr>
          <a:xfrm>
            <a:off x="6537960" y="2770632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95C"/>
              </a:buClr>
              <a:buSzPts val="1350"/>
              <a:buFont typeface="Cambria"/>
              <a:buNone/>
            </a:pPr>
            <a:r>
              <a:rPr b="0" i="0" lang="en-US" sz="1350" u="none" cap="none" strike="noStrike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rPr>
              <a:t>• He tried hard; however, he failed.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4"/>
          <p:cNvSpPr/>
          <p:nvPr/>
        </p:nvSpPr>
        <p:spPr>
          <a:xfrm>
            <a:off x="6537960" y="3392424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95C"/>
              </a:buClr>
              <a:buSzPts val="1350"/>
              <a:buFont typeface="Cambria"/>
              <a:buNone/>
            </a:pPr>
            <a:r>
              <a:rPr b="0" i="0" lang="en-US" sz="1350" u="none" cap="none" strike="noStrike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rPr>
              <a:t>• Although tired, he finished the race.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4"/>
          <p:cNvSpPr/>
          <p:nvPr/>
        </p:nvSpPr>
        <p:spPr>
          <a:xfrm>
            <a:off x="6537960" y="4014216"/>
            <a:ext cx="48463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95C"/>
              </a:buClr>
              <a:buSzPts val="1350"/>
              <a:buFont typeface="Cambria"/>
              <a:buNone/>
            </a:pPr>
            <a:r>
              <a:rPr b="0" i="0" lang="en-US" sz="1350" u="none" cap="none" strike="noStrike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rPr>
              <a:t>• I like tea whereas he likes coffee.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exchange_w_slate.png" id="261" name="Google Shape;26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38160" y="5074920"/>
            <a:ext cx="822960" cy="82296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62" name="Google Shape;262;p14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ECE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D6ECEF"/>
                </a:solidFill>
                <a:latin typeface="Calibri"/>
                <a:ea typeface="Calibri"/>
                <a:cs typeface="Calibri"/>
                <a:sym typeface="Calibri"/>
              </a:rPr>
              <a:t>12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2185B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একক কাজ (Individual Work)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pencil_w.png" id="269" name="Google Shape;26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463040"/>
            <a:ext cx="1188720" cy="11887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70" name="Google Shape;270;p15"/>
          <p:cNvSpPr/>
          <p:nvPr/>
        </p:nvSpPr>
        <p:spPr>
          <a:xfrm>
            <a:off x="2011680" y="1691640"/>
            <a:ext cx="8686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সঠিক Connector দিয়ে খালি ঘর পূরণ করো: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5"/>
          <p:cNvSpPr/>
          <p:nvPr/>
        </p:nvSpPr>
        <p:spPr>
          <a:xfrm>
            <a:off x="640080" y="2468880"/>
            <a:ext cx="10908792" cy="3566160"/>
          </a:xfrm>
          <a:prstGeom prst="roundRect">
            <a:avLst>
              <a:gd fmla="val 3846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5"/>
          <p:cNvSpPr/>
          <p:nvPr/>
        </p:nvSpPr>
        <p:spPr>
          <a:xfrm>
            <a:off x="1005840" y="2743200"/>
            <a:ext cx="101772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1030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5A1030"/>
                </a:solidFill>
                <a:latin typeface="Cambria"/>
                <a:ea typeface="Cambria"/>
                <a:cs typeface="Cambria"/>
                <a:sym typeface="Cambria"/>
              </a:rPr>
              <a:t>1. I wanted to go out, ____ it was raining.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5"/>
          <p:cNvSpPr/>
          <p:nvPr/>
        </p:nvSpPr>
        <p:spPr>
          <a:xfrm>
            <a:off x="1005840" y="3346704"/>
            <a:ext cx="101772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1030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5A1030"/>
                </a:solidFill>
                <a:latin typeface="Cambria"/>
                <a:ea typeface="Cambria"/>
                <a:cs typeface="Cambria"/>
                <a:sym typeface="Cambria"/>
              </a:rPr>
              <a:t>2. She is intelligent ____ hardworking.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5"/>
          <p:cNvSpPr/>
          <p:nvPr/>
        </p:nvSpPr>
        <p:spPr>
          <a:xfrm>
            <a:off x="1005840" y="3950208"/>
            <a:ext cx="101772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1030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5A1030"/>
                </a:solidFill>
                <a:latin typeface="Cambria"/>
                <a:ea typeface="Cambria"/>
                <a:cs typeface="Cambria"/>
                <a:sym typeface="Cambria"/>
              </a:rPr>
              <a:t>3. ____ he was ill, he attended school.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5"/>
          <p:cNvSpPr/>
          <p:nvPr/>
        </p:nvSpPr>
        <p:spPr>
          <a:xfrm>
            <a:off x="1005840" y="4553712"/>
            <a:ext cx="101772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1030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5A1030"/>
                </a:solidFill>
                <a:latin typeface="Cambria"/>
                <a:ea typeface="Cambria"/>
                <a:cs typeface="Cambria"/>
                <a:sym typeface="Cambria"/>
              </a:rPr>
              <a:t>4. Study hard ____ you will fail.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5"/>
          <p:cNvSpPr/>
          <p:nvPr/>
        </p:nvSpPr>
        <p:spPr>
          <a:xfrm>
            <a:off x="1005840" y="5157216"/>
            <a:ext cx="1017727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1030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5A1030"/>
                </a:solidFill>
                <a:latin typeface="Cambria"/>
                <a:ea typeface="Cambria"/>
                <a:cs typeface="Cambria"/>
                <a:sym typeface="Cambria"/>
              </a:rPr>
              <a:t>5. He ran fast ____ he could catch the bus.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5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D7E4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8D7E4"/>
                </a:solidFill>
                <a:latin typeface="Calibri"/>
                <a:ea typeface="Calibri"/>
                <a:cs typeface="Calibri"/>
                <a:sym typeface="Calibri"/>
              </a:rPr>
              <a:t>13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27A0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জোড়ায় / দলীয় কাজ (Pair / Group Work)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userfriends_w.png" id="284" name="Google Shape;28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417320"/>
            <a:ext cx="1280160" cy="128016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85" name="Google Shape;285;p16"/>
          <p:cNvSpPr/>
          <p:nvPr/>
        </p:nvSpPr>
        <p:spPr>
          <a:xfrm>
            <a:off x="2194560" y="1463040"/>
            <a:ext cx="9354312" cy="2011680"/>
          </a:xfrm>
          <a:prstGeom prst="roundRect">
            <a:avLst>
              <a:gd fmla="val 6818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6"/>
          <p:cNvSpPr/>
          <p:nvPr/>
        </p:nvSpPr>
        <p:spPr>
          <a:xfrm>
            <a:off x="2423160" y="1645920"/>
            <a:ext cx="8897112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527A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4527A0"/>
                </a:solidFill>
                <a:latin typeface="Arial"/>
                <a:ea typeface="Arial"/>
                <a:cs typeface="Arial"/>
                <a:sym typeface="Arial"/>
              </a:rPr>
              <a:t>জোড়ায় কাজ করো: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A2E5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3A2E5C"/>
                </a:solidFill>
                <a:latin typeface="Arial"/>
                <a:ea typeface="Arial"/>
                <a:cs typeface="Arial"/>
                <a:sym typeface="Arial"/>
              </a:rPr>
              <a:t>নিজেদের মধ্যে আলোচনা করে Coordinating, Subordinating ও Correlative Connector ব্যবহার করে ৫টি বাক্য তৈরি করো।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6"/>
          <p:cNvSpPr/>
          <p:nvPr/>
        </p:nvSpPr>
        <p:spPr>
          <a:xfrm>
            <a:off x="640080" y="3794760"/>
            <a:ext cx="10908792" cy="2194560"/>
          </a:xfrm>
          <a:prstGeom prst="roundRect">
            <a:avLst>
              <a:gd fmla="val 6250" name="adj"/>
            </a:avLst>
          </a:prstGeom>
          <a:solidFill>
            <a:srgbClr val="EDE7F6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handshake_w.png" id="288" name="Google Shape;28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400" y="4023360"/>
            <a:ext cx="914400" cy="91440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89" name="Google Shape;289;p16"/>
          <p:cNvSpPr/>
          <p:nvPr/>
        </p:nvSpPr>
        <p:spPr>
          <a:xfrm>
            <a:off x="2011680" y="4023360"/>
            <a:ext cx="898855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527A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4527A0"/>
                </a:solidFill>
                <a:latin typeface="Arial"/>
                <a:ea typeface="Arial"/>
                <a:cs typeface="Arial"/>
                <a:sym typeface="Arial"/>
              </a:rPr>
              <a:t>দলীয় কাজ: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A2E5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3A2E5C"/>
                </a:solidFill>
                <a:latin typeface="Arial"/>
                <a:ea typeface="Arial"/>
                <a:cs typeface="Arial"/>
                <a:sym typeface="Arial"/>
              </a:rPr>
              <a:t>৪-৫ জনের দলে ভাগ হয়ে একটি অনুচ্ছেদ লেখো যেখানে অন্তত ৬টি ভিন্ন Connector ব্যবহার করতে হবে। প্রতিনিধি শ্রেণিতে উপস্থাপন করবে।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6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CDF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D9CDF0"/>
                </a:solidFill>
                <a:latin typeface="Calibri"/>
                <a:ea typeface="Calibri"/>
                <a:cs typeface="Calibri"/>
                <a:sym typeface="Calibri"/>
              </a:rPr>
              <a:t>14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1C1C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7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মূল্যায়ন (Evaluation)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question_w_crim.png" id="297" name="Google Shape;29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417320"/>
            <a:ext cx="1051560" cy="105156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298" name="Google Shape;298;p17"/>
          <p:cNvSpPr/>
          <p:nvPr/>
        </p:nvSpPr>
        <p:spPr>
          <a:xfrm>
            <a:off x="1920240" y="1554480"/>
            <a:ext cx="9628632" cy="960120"/>
          </a:xfrm>
          <a:prstGeom prst="roundRect">
            <a:avLst>
              <a:gd fmla="val 14286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7"/>
          <p:cNvSpPr/>
          <p:nvPr/>
        </p:nvSpPr>
        <p:spPr>
          <a:xfrm>
            <a:off x="2194560" y="1554480"/>
            <a:ext cx="90799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0E0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6E0E0E"/>
                </a:solidFill>
                <a:latin typeface="Arial"/>
                <a:ea typeface="Arial"/>
                <a:cs typeface="Arial"/>
                <a:sym typeface="Arial"/>
              </a:rPr>
              <a:t>১. Connector কাকে বলে? একটি উদাহরণসহ লেখো।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7"/>
          <p:cNvSpPr/>
          <p:nvPr/>
        </p:nvSpPr>
        <p:spPr>
          <a:xfrm>
            <a:off x="1920240" y="2670048"/>
            <a:ext cx="9628632" cy="960120"/>
          </a:xfrm>
          <a:prstGeom prst="roundRect">
            <a:avLst>
              <a:gd fmla="val 14286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7"/>
          <p:cNvSpPr/>
          <p:nvPr/>
        </p:nvSpPr>
        <p:spPr>
          <a:xfrm>
            <a:off x="2194560" y="2670048"/>
            <a:ext cx="90799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0E0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6E0E0E"/>
                </a:solidFill>
                <a:latin typeface="Arial"/>
                <a:ea typeface="Arial"/>
                <a:cs typeface="Arial"/>
                <a:sym typeface="Arial"/>
              </a:rPr>
              <a:t>২. দুটি Coordinating Connector-এর নাম লেখো।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7"/>
          <p:cNvSpPr/>
          <p:nvPr/>
        </p:nvSpPr>
        <p:spPr>
          <a:xfrm>
            <a:off x="1920240" y="3785616"/>
            <a:ext cx="9628632" cy="960120"/>
          </a:xfrm>
          <a:prstGeom prst="roundRect">
            <a:avLst>
              <a:gd fmla="val 14286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7"/>
          <p:cNvSpPr/>
          <p:nvPr/>
        </p:nvSpPr>
        <p:spPr>
          <a:xfrm>
            <a:off x="2194560" y="3785616"/>
            <a:ext cx="90799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0E0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6E0E0E"/>
                </a:solidFill>
                <a:latin typeface="Arial"/>
                <a:ea typeface="Arial"/>
                <a:cs typeface="Arial"/>
                <a:sym typeface="Arial"/>
              </a:rPr>
              <a:t>৩. শূন্যস্থান পূরণ করো: He is poor ____ honest.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7"/>
          <p:cNvSpPr/>
          <p:nvPr/>
        </p:nvSpPr>
        <p:spPr>
          <a:xfrm>
            <a:off x="1920240" y="4901184"/>
            <a:ext cx="9628632" cy="960120"/>
          </a:xfrm>
          <a:prstGeom prst="roundRect">
            <a:avLst>
              <a:gd fmla="val 14286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7"/>
          <p:cNvSpPr/>
          <p:nvPr/>
        </p:nvSpPr>
        <p:spPr>
          <a:xfrm>
            <a:off x="2194560" y="4901184"/>
            <a:ext cx="907999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0E0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6E0E0E"/>
                </a:solidFill>
                <a:latin typeface="Arial"/>
                <a:ea typeface="Arial"/>
                <a:cs typeface="Arial"/>
                <a:sym typeface="Arial"/>
              </a:rPr>
              <a:t>৪. একটি Correlative Connector দিয়ে বাক্য রচনা করো।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7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C6C6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5C6C6"/>
                </a:solidFill>
                <a:latin typeface="Calibri"/>
                <a:ea typeface="Calibri"/>
                <a:cs typeface="Calibri"/>
                <a:sym typeface="Calibri"/>
              </a:rPr>
              <a:t>15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85042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8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বাড়ির কাজ (Homework)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home_w.png" id="313" name="Google Shape;3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8676" y="1188720"/>
            <a:ext cx="1371600" cy="137160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314" name="Google Shape;314;p18"/>
          <p:cNvSpPr/>
          <p:nvPr/>
        </p:nvSpPr>
        <p:spPr>
          <a:xfrm>
            <a:off x="1371600" y="2880360"/>
            <a:ext cx="9445752" cy="3108960"/>
          </a:xfrm>
          <a:prstGeom prst="roundRect">
            <a:avLst>
              <a:gd fmla="val 588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50800">
              <a:srgbClr val="000000">
                <a:alpha val="3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8"/>
          <p:cNvSpPr/>
          <p:nvPr/>
        </p:nvSpPr>
        <p:spPr>
          <a:xfrm>
            <a:off x="1737360" y="3200400"/>
            <a:ext cx="8714232" cy="2560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B3A2E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8B3A2E"/>
                </a:solidFill>
                <a:latin typeface="Arial"/>
                <a:ea typeface="Arial"/>
                <a:cs typeface="Arial"/>
                <a:sym typeface="Arial"/>
              </a:rPr>
              <a:t>নিজের পরিবার সম্পর্কে ৮-১০ বাক্যের একটি অনুচ্ছেদ লেখো।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5C2E24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C2E24"/>
                </a:solidFill>
                <a:latin typeface="Arial"/>
                <a:ea typeface="Arial"/>
                <a:cs typeface="Arial"/>
                <a:sym typeface="Arial"/>
              </a:rPr>
              <a:t>অনুচ্ছেদে অন্তত ৫টি ভিন্ন Connector (and, but, because, although, so ইত্যাদি) ব্যবহার করতে হবে।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5C2E24"/>
              </a:buClr>
              <a:buSzPts val="1600"/>
              <a:buFont typeface="Arial"/>
              <a:buNone/>
            </a:pPr>
            <a:r>
              <a:rPr b="0" i="1" lang="en-US" sz="1600" u="none" cap="none" strike="noStrike">
                <a:solidFill>
                  <a:srgbClr val="5C2E24"/>
                </a:solidFill>
                <a:latin typeface="Arial"/>
                <a:ea typeface="Arial"/>
                <a:cs typeface="Arial"/>
                <a:sym typeface="Arial"/>
              </a:rPr>
              <a:t>সুন্দর হাতের লেখায়, পরিষ্কারভাবে খাতায় লিখে আনবে।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8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D9D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0D9D3"/>
                </a:solidFill>
                <a:latin typeface="Calibri"/>
                <a:ea typeface="Calibri"/>
                <a:cs typeface="Calibri"/>
                <a:sym typeface="Calibri"/>
              </a:rPr>
              <a:t>16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121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F37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D4AF37"/>
                </a:solidFill>
                <a:latin typeface="Arial"/>
                <a:ea typeface="Arial"/>
                <a:cs typeface="Arial"/>
                <a:sym typeface="Arial"/>
              </a:rPr>
              <a:t>সারসংক্ষেপ (Summary)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9"/>
          <p:cNvSpPr/>
          <p:nvPr/>
        </p:nvSpPr>
        <p:spPr>
          <a:xfrm>
            <a:off x="822960" y="1463040"/>
            <a:ext cx="10543032" cy="960120"/>
          </a:xfrm>
          <a:prstGeom prst="roundRect">
            <a:avLst>
              <a:gd fmla="val 11429" name="adj"/>
            </a:avLst>
          </a:prstGeom>
          <a:solidFill>
            <a:srgbClr val="2B2B2B"/>
          </a:solidFill>
          <a:ln cap="flat" cmpd="sng" w="9525">
            <a:solidFill>
              <a:srgbClr val="D4AF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9"/>
          <p:cNvSpPr/>
          <p:nvPr/>
        </p:nvSpPr>
        <p:spPr>
          <a:xfrm>
            <a:off x="1051560" y="1645920"/>
            <a:ext cx="594360" cy="59436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9"/>
          <p:cNvSpPr/>
          <p:nvPr/>
        </p:nvSpPr>
        <p:spPr>
          <a:xfrm>
            <a:off x="1051560" y="1645920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9"/>
          <p:cNvSpPr/>
          <p:nvPr/>
        </p:nvSpPr>
        <p:spPr>
          <a:xfrm>
            <a:off x="1874520" y="1463040"/>
            <a:ext cx="93543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Connector দুটি শব্দ/বাক্যাংশ/বাক্যকে যুক্ত করে।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9"/>
          <p:cNvSpPr/>
          <p:nvPr/>
        </p:nvSpPr>
        <p:spPr>
          <a:xfrm>
            <a:off x="822960" y="2578608"/>
            <a:ext cx="10543032" cy="960120"/>
          </a:xfrm>
          <a:prstGeom prst="roundRect">
            <a:avLst>
              <a:gd fmla="val 11429" name="adj"/>
            </a:avLst>
          </a:prstGeom>
          <a:solidFill>
            <a:srgbClr val="2B2B2B"/>
          </a:solidFill>
          <a:ln cap="flat" cmpd="sng" w="9525">
            <a:solidFill>
              <a:srgbClr val="D4AF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9"/>
          <p:cNvSpPr/>
          <p:nvPr/>
        </p:nvSpPr>
        <p:spPr>
          <a:xfrm>
            <a:off x="1051560" y="2761488"/>
            <a:ext cx="594360" cy="59436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9"/>
          <p:cNvSpPr/>
          <p:nvPr/>
        </p:nvSpPr>
        <p:spPr>
          <a:xfrm>
            <a:off x="1051560" y="2761488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1874520" y="2578608"/>
            <a:ext cx="93543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প্রধান ৪ প্রকার: Coordinating, Subordinating, Correlative, Conjunctive Adverb।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9"/>
          <p:cNvSpPr/>
          <p:nvPr/>
        </p:nvSpPr>
        <p:spPr>
          <a:xfrm>
            <a:off x="822960" y="3694176"/>
            <a:ext cx="10543032" cy="960120"/>
          </a:xfrm>
          <a:prstGeom prst="roundRect">
            <a:avLst>
              <a:gd fmla="val 11429" name="adj"/>
            </a:avLst>
          </a:prstGeom>
          <a:solidFill>
            <a:srgbClr val="2B2B2B"/>
          </a:solidFill>
          <a:ln cap="flat" cmpd="sng" w="9525">
            <a:solidFill>
              <a:srgbClr val="D4AF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9"/>
          <p:cNvSpPr/>
          <p:nvPr/>
        </p:nvSpPr>
        <p:spPr>
          <a:xfrm>
            <a:off x="1051560" y="3877056"/>
            <a:ext cx="594360" cy="59436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9"/>
          <p:cNvSpPr/>
          <p:nvPr/>
        </p:nvSpPr>
        <p:spPr>
          <a:xfrm>
            <a:off x="1051560" y="3877056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9"/>
          <p:cNvSpPr/>
          <p:nvPr/>
        </p:nvSpPr>
        <p:spPr>
          <a:xfrm>
            <a:off x="1874520" y="3694176"/>
            <a:ext cx="93543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সঠিক Connector ব্যবহার লেখাকে করে তোলে স্পষ্ট ও প্রবহমান।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9"/>
          <p:cNvSpPr/>
          <p:nvPr/>
        </p:nvSpPr>
        <p:spPr>
          <a:xfrm>
            <a:off x="822960" y="4809744"/>
            <a:ext cx="10543032" cy="960120"/>
          </a:xfrm>
          <a:prstGeom prst="roundRect">
            <a:avLst>
              <a:gd fmla="val 11429" name="adj"/>
            </a:avLst>
          </a:prstGeom>
          <a:solidFill>
            <a:srgbClr val="2B2B2B"/>
          </a:solidFill>
          <a:ln cap="flat" cmpd="sng" w="9525">
            <a:solidFill>
              <a:srgbClr val="D4AF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9"/>
          <p:cNvSpPr/>
          <p:nvPr/>
        </p:nvSpPr>
        <p:spPr>
          <a:xfrm>
            <a:off x="1051560" y="4992624"/>
            <a:ext cx="594360" cy="59436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9"/>
          <p:cNvSpPr/>
          <p:nvPr/>
        </p:nvSpPr>
        <p:spPr>
          <a:xfrm>
            <a:off x="1051560" y="4992624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9"/>
          <p:cNvSpPr/>
          <p:nvPr/>
        </p:nvSpPr>
        <p:spPr>
          <a:xfrm>
            <a:off x="1874520" y="4809744"/>
            <a:ext cx="93543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অনুশীলনের মাধ্যমে Connector ব্যবহারে দক্ষতা বাড়ে।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F37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D4AF37"/>
                </a:solidFill>
                <a:latin typeface="Calibri"/>
                <a:ea typeface="Calibri"/>
                <a:cs typeface="Calibri"/>
                <a:sym typeface="Calibri"/>
              </a:rPr>
              <a:t>17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D1457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home/claude/build/assets/flowers_white.png" id="345" name="Google Shape;34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57200" y="-457200"/>
            <a:ext cx="2103120" cy="2103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build/assets/flowers_white.png" id="346" name="Google Shape;34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3032" y="5212080"/>
            <a:ext cx="2103120" cy="2103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build/assets/rose_white.png" id="347" name="Google Shape;34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5836" y="640080"/>
            <a:ext cx="1097280" cy="109728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0"/>
          <p:cNvSpPr/>
          <p:nvPr/>
        </p:nvSpPr>
        <p:spPr>
          <a:xfrm>
            <a:off x="1280160" y="2194560"/>
            <a:ext cx="9628632" cy="2468880"/>
          </a:xfrm>
          <a:prstGeom prst="roundRect">
            <a:avLst>
              <a:gd fmla="val 9259" name="adj"/>
            </a:avLst>
          </a:prstGeom>
          <a:solidFill>
            <a:srgbClr val="FFFFFF">
              <a:alpha val="12157"/>
            </a:srgbClr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0"/>
          <p:cNvSpPr/>
          <p:nvPr/>
        </p:nvSpPr>
        <p:spPr>
          <a:xfrm>
            <a:off x="1463040" y="2423160"/>
            <a:ext cx="9262872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সবাইকে ফুলেল শুভেচ্ছা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0"/>
          <p:cNvSpPr/>
          <p:nvPr/>
        </p:nvSpPr>
        <p:spPr>
          <a:xfrm>
            <a:off x="1463040" y="3429000"/>
            <a:ext cx="9262872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E4EC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FCE4EC"/>
                </a:solidFill>
                <a:latin typeface="Arial"/>
                <a:ea typeface="Arial"/>
                <a:cs typeface="Arial"/>
                <a:sym typeface="Arial"/>
              </a:rPr>
              <a:t>ধন্যবাদ সবাইকে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0"/>
          <p:cNvSpPr/>
          <p:nvPr/>
        </p:nvSpPr>
        <p:spPr>
          <a:xfrm>
            <a:off x="1463040" y="4937760"/>
            <a:ext cx="9262872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E4EC"/>
              </a:buClr>
              <a:buSzPts val="1600"/>
              <a:buFont typeface="Cambria"/>
              <a:buNone/>
            </a:pPr>
            <a:r>
              <a:rPr b="0" i="1" lang="en-US" sz="1600" u="none" cap="none" strike="noStrike">
                <a:solidFill>
                  <a:srgbClr val="FCE4EC"/>
                </a:solidFill>
                <a:latin typeface="Cambria"/>
                <a:ea typeface="Cambria"/>
                <a:cs typeface="Cambria"/>
                <a:sym typeface="Cambria"/>
              </a:rPr>
              <a:t>Thank You — See you in the next class!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0" y="0"/>
            <a:ext cx="6094476" cy="68580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6094476" y="0"/>
            <a:ext cx="6094476" cy="6858000"/>
          </a:xfrm>
          <a:prstGeom prst="rect">
            <a:avLst/>
          </a:prstGeom>
          <a:solidFill>
            <a:srgbClr val="FBF3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/>
          <p:nvPr/>
        </p:nvSpPr>
        <p:spPr>
          <a:xfrm flipH="1" rot="-356244">
            <a:off x="125106" y="-128058"/>
            <a:ext cx="5980181" cy="172346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795"/>
              </a:buClr>
              <a:buSzPts val="2400"/>
              <a:buFont typeface="Arial"/>
              <a:buNone/>
            </a:pPr>
            <a:r>
              <a:rPr b="1" i="0" lang="en-US" sz="3600" u="none" cap="none" strike="noStrike">
                <a:solidFill>
                  <a:srgbClr val="F9E795"/>
                </a:solidFill>
                <a:latin typeface="Arial"/>
                <a:ea typeface="Arial"/>
                <a:cs typeface="Arial"/>
                <a:sym typeface="Arial"/>
              </a:rPr>
              <a:t>শিক্ষক পরিচিতি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2224278" y="2560320"/>
            <a:ext cx="1645920" cy="1645920"/>
          </a:xfrm>
          <a:prstGeom prst="roundRect">
            <a:avLst>
              <a:gd fmla="val 8333" name="adj"/>
            </a:avLst>
          </a:prstGeom>
          <a:solidFill>
            <a:srgbClr val="FFFFFF">
              <a:alpha val="14902"/>
            </a:srgbClr>
          </a:solidFill>
          <a:ln cap="flat" cmpd="sng" w="19050">
            <a:solidFill>
              <a:srgbClr val="F9E795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2224278" y="3246120"/>
            <a:ext cx="1645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795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9E795"/>
                </a:solidFill>
                <a:latin typeface="Arial"/>
                <a:ea typeface="Arial"/>
                <a:cs typeface="Arial"/>
                <a:sym typeface="Arial"/>
              </a:rPr>
              <a:t>শিক্ষকের ছবি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365760" y="4434840"/>
            <a:ext cx="5362956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আব্দুস সামাদ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rgbClr val="CADCFC"/>
                </a:solidFill>
                <a:latin typeface="Arial"/>
                <a:ea typeface="Arial"/>
                <a:cs typeface="Arial"/>
                <a:sym typeface="Arial"/>
              </a:rPr>
              <a:t>সহকারী শিক্ষক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rgbClr val="CADCFC"/>
                </a:solidFill>
                <a:latin typeface="Arial"/>
                <a:ea typeface="Arial"/>
                <a:cs typeface="Arial"/>
                <a:sym typeface="Arial"/>
              </a:rPr>
              <a:t>ভাটেরা উচ্চ বিদ্যালয়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300"/>
              <a:buFont typeface="Arial"/>
              <a:buNone/>
            </a:pPr>
            <a:r>
              <a:rPr b="0" i="0" lang="en-US" sz="2400" u="none" cap="none" strike="noStrike">
                <a:solidFill>
                  <a:srgbClr val="CADCFC"/>
                </a:solidFill>
                <a:latin typeface="Arial"/>
                <a:ea typeface="Arial"/>
                <a:cs typeface="Arial"/>
                <a:sym typeface="Arial"/>
              </a:rPr>
              <a:t>ভাটেরা, কুলাউড়া, মৌলভীবাজার।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9E795"/>
              </a:buClr>
              <a:buSzPts val="1300"/>
              <a:buFont typeface="Arial"/>
              <a:buNone/>
            </a:pPr>
            <a:r>
              <a:rPr b="0" i="0" lang="en-US" sz="2400" u="none" cap="none" strike="noStrike">
                <a:solidFill>
                  <a:srgbClr val="F9E795"/>
                </a:solidFill>
                <a:latin typeface="Arial"/>
                <a:ea typeface="Arial"/>
                <a:cs typeface="Arial"/>
                <a:sym typeface="Arial"/>
              </a:rPr>
              <a:t>তারিখ: ০৪।০৭।২০২৬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gradcap_w.png" id="34" name="Google Shape;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7354" y="502920"/>
            <a:ext cx="1188720" cy="11887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35" name="Google Shape;35;p4"/>
          <p:cNvSpPr/>
          <p:nvPr/>
        </p:nvSpPr>
        <p:spPr>
          <a:xfrm>
            <a:off x="6460236" y="1920240"/>
            <a:ext cx="5362956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পাঠ পরিচিতি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780276" y="2788920"/>
            <a:ext cx="4722876" cy="65836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25400">
              <a:srgbClr val="B8860B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6963156" y="2788920"/>
            <a:ext cx="435711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বিষয়:  </a:t>
            </a:r>
            <a:r>
              <a:rPr b="1" i="0" lang="en-US" sz="1600" u="none" cap="none" strike="noStrike">
                <a:solidFill>
                  <a:srgbClr val="3E2723"/>
                </a:solidFill>
                <a:latin typeface="Arial"/>
                <a:ea typeface="Arial"/>
                <a:cs typeface="Arial"/>
                <a:sym typeface="Arial"/>
              </a:rPr>
              <a:t>ইংরেজি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6780276" y="3611880"/>
            <a:ext cx="4722876" cy="65836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25400">
              <a:srgbClr val="B8860B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6963156" y="3611880"/>
            <a:ext cx="435711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শ্রেণি:  </a:t>
            </a:r>
            <a:r>
              <a:rPr b="1" i="0" lang="en-US" sz="1600" u="none" cap="none" strike="noStrike">
                <a:solidFill>
                  <a:srgbClr val="3E2723"/>
                </a:solidFill>
                <a:latin typeface="Arial"/>
                <a:ea typeface="Arial"/>
                <a:cs typeface="Arial"/>
                <a:sym typeface="Arial"/>
              </a:rPr>
              <a:t>৯ম (খ)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6780276" y="4434840"/>
            <a:ext cx="4722876" cy="65836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25400">
              <a:srgbClr val="B8860B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6963156" y="4434840"/>
            <a:ext cx="435711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অধ্যায়:  </a:t>
            </a:r>
            <a:r>
              <a:rPr b="1" i="0" lang="en-US" sz="1600" u="none" cap="none" strike="noStrike">
                <a:solidFill>
                  <a:srgbClr val="3E2723"/>
                </a:solidFill>
                <a:latin typeface="Arial"/>
                <a:ea typeface="Arial"/>
                <a:cs typeface="Arial"/>
                <a:sym typeface="Arial"/>
              </a:rPr>
              <a:t>১০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6780276" y="5257800"/>
            <a:ext cx="4722876" cy="658368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25400">
              <a:srgbClr val="B8860B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6963156" y="5257800"/>
            <a:ext cx="435711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8860B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B8860B"/>
                </a:solidFill>
                <a:latin typeface="Arial"/>
                <a:ea typeface="Arial"/>
                <a:cs typeface="Arial"/>
                <a:sym typeface="Arial"/>
              </a:rPr>
              <a:t>সময়:  </a:t>
            </a:r>
            <a:r>
              <a:rPr b="1" i="0" lang="en-US" sz="1600" u="none" cap="none" strike="noStrike">
                <a:solidFill>
                  <a:srgbClr val="3E2723"/>
                </a:solidFill>
                <a:latin typeface="Arial"/>
                <a:ea typeface="Arial"/>
                <a:cs typeface="Arial"/>
                <a:sym typeface="Arial"/>
              </a:rPr>
              <a:t>৪০ মিনিট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825" y="1410025"/>
            <a:ext cx="4357200" cy="3149600"/>
          </a:xfrm>
          <a:prstGeom prst="rect">
            <a:avLst/>
          </a:prstGeom>
          <a:solidFill>
            <a:srgbClr val="FFFFFF">
              <a:alpha val="14902"/>
            </a:srgbClr>
          </a:solidFill>
          <a:ln cap="flat" cmpd="sng" w="19050">
            <a:solidFill>
              <a:srgbClr val="F9E795"/>
            </a:solidFill>
            <a:prstDash val="dash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C5F2D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শিখনফল (Learning Outcomes)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640080" y="1417320"/>
            <a:ext cx="10908792" cy="1051560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bullseye_w.png" id="52" name="Google Shape;5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1577340"/>
            <a:ext cx="731520" cy="7315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53" name="Google Shape;53;p5"/>
          <p:cNvSpPr/>
          <p:nvPr/>
        </p:nvSpPr>
        <p:spPr>
          <a:xfrm>
            <a:off x="1874520" y="1417320"/>
            <a:ext cx="9628632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B1C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B3B1C"/>
                </a:solidFill>
                <a:latin typeface="Arial"/>
                <a:ea typeface="Arial"/>
                <a:cs typeface="Arial"/>
                <a:sym typeface="Arial"/>
              </a:rPr>
              <a:t>শিক্ষার্থীরা Connector শব্দটি চিনতে ও সংজ্ঞায়িত করতে পারবে।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640080" y="2651760"/>
            <a:ext cx="10908792" cy="1051560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book_w.png" id="55" name="Google Shape;5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8680" y="2811780"/>
            <a:ext cx="731520" cy="7315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56" name="Google Shape;56;p5"/>
          <p:cNvSpPr/>
          <p:nvPr/>
        </p:nvSpPr>
        <p:spPr>
          <a:xfrm>
            <a:off x="1874520" y="2651760"/>
            <a:ext cx="9628632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B1C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B3B1C"/>
                </a:solidFill>
                <a:latin typeface="Arial"/>
                <a:ea typeface="Arial"/>
                <a:cs typeface="Arial"/>
                <a:sym typeface="Arial"/>
              </a:rPr>
              <a:t>বিভিন্ন প্রকার Connector (Coordinating, Subordinating, Correlative) শনাক্ত করতে পারবে।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640080" y="3886200"/>
            <a:ext cx="10908792" cy="1051560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check_w.png" id="58" name="Google Shape;5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8680" y="4046220"/>
            <a:ext cx="731520" cy="7315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59" name="Google Shape;59;p5"/>
          <p:cNvSpPr/>
          <p:nvPr/>
        </p:nvSpPr>
        <p:spPr>
          <a:xfrm>
            <a:off x="1874520" y="3886200"/>
            <a:ext cx="9628632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B1C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B3B1C"/>
                </a:solidFill>
                <a:latin typeface="Arial"/>
                <a:ea typeface="Arial"/>
                <a:cs typeface="Arial"/>
                <a:sym typeface="Arial"/>
              </a:rPr>
              <a:t>বাক্যে সঠিক স্থানে সঠিক Connector প্রয়োগ করতে পারবে।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640080" y="5120640"/>
            <a:ext cx="10908792" cy="1051560"/>
          </a:xfrm>
          <a:prstGeom prst="roundRect">
            <a:avLst>
              <a:gd fmla="val 1304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star_w.png" id="61" name="Google Shape;6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8680" y="5280660"/>
            <a:ext cx="731520" cy="7315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62" name="Google Shape;62;p5"/>
          <p:cNvSpPr/>
          <p:nvPr/>
        </p:nvSpPr>
        <p:spPr>
          <a:xfrm>
            <a:off x="1874520" y="5120640"/>
            <a:ext cx="9628632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B1C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1B3B1C"/>
                </a:solidFill>
                <a:latin typeface="Arial"/>
                <a:ea typeface="Arial"/>
                <a:cs typeface="Arial"/>
                <a:sym typeface="Arial"/>
              </a:rPr>
              <a:t>Connector ব্যবহার করে যৌগিক ও জটিল বাক্য গঠন করতে পারবে।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B2C6F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home/claude/build/assets/link_w_purple.png" id="69" name="Google Shape;6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71516" y="822960"/>
            <a:ext cx="1645920" cy="16459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70" name="Google Shape;70;p6"/>
          <p:cNvSpPr/>
          <p:nvPr/>
        </p:nvSpPr>
        <p:spPr>
          <a:xfrm>
            <a:off x="914400" y="2743200"/>
            <a:ext cx="1036015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C9EF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E8C9EF"/>
                </a:solidFill>
                <a:latin typeface="Arial"/>
                <a:ea typeface="Arial"/>
                <a:cs typeface="Arial"/>
                <a:sym typeface="Arial"/>
              </a:rPr>
              <a:t>আজকের পাঠ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1188720" y="3383280"/>
            <a:ext cx="9811512" cy="1371600"/>
          </a:xfrm>
          <a:prstGeom prst="roundRect">
            <a:avLst>
              <a:gd fmla="val 13333" name="adj"/>
            </a:avLst>
          </a:prstGeom>
          <a:solidFill>
            <a:srgbClr val="FFFFFF">
              <a:alpha val="10196"/>
            </a:srgbClr>
          </a:solidFill>
          <a:ln cap="flat" cmpd="sng" w="15875">
            <a:solidFill>
              <a:srgbClr val="F0C6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6"/>
          <p:cNvSpPr/>
          <p:nvPr/>
        </p:nvSpPr>
        <p:spPr>
          <a:xfrm>
            <a:off x="1371600" y="3566160"/>
            <a:ext cx="9445752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Connector in English Grammar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6"/>
          <p:cNvSpPr/>
          <p:nvPr/>
        </p:nvSpPr>
        <p:spPr>
          <a:xfrm>
            <a:off x="1188720" y="4937760"/>
            <a:ext cx="981151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E795"/>
              </a:buClr>
              <a:buSzPts val="2000"/>
              <a:buFont typeface="Arial"/>
              <a:buNone/>
            </a:pPr>
            <a:r>
              <a:rPr b="0" i="1" lang="en-US" sz="2000" u="none" cap="none" strike="noStrike">
                <a:solidFill>
                  <a:srgbClr val="F9E795"/>
                </a:solidFill>
                <a:latin typeface="Arial"/>
                <a:ea typeface="Arial"/>
                <a:cs typeface="Arial"/>
                <a:sym typeface="Arial"/>
              </a:rPr>
              <a:t>সংযোজক শব্দ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C9E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E8C9EF"/>
                </a:solidFill>
                <a:latin typeface="Calibri"/>
                <a:ea typeface="Calibri"/>
                <a:cs typeface="Calibri"/>
                <a:sym typeface="Calibri"/>
              </a:rPr>
              <a:t>4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8090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Connector কী?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7"/>
          <p:cNvSpPr/>
          <p:nvPr/>
        </p:nvSpPr>
        <p:spPr>
          <a:xfrm>
            <a:off x="640080" y="1371600"/>
            <a:ext cx="6126480" cy="4480560"/>
          </a:xfrm>
          <a:prstGeom prst="roundRect">
            <a:avLst>
              <a:gd fmla="val 3061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"/>
          <p:cNvSpPr/>
          <p:nvPr/>
        </p:nvSpPr>
        <p:spPr>
          <a:xfrm>
            <a:off x="914400" y="1691640"/>
            <a:ext cx="557784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028090"/>
                </a:solidFill>
                <a:latin typeface="Arial"/>
                <a:ea typeface="Arial"/>
                <a:cs typeface="Arial"/>
                <a:sym typeface="Arial"/>
              </a:rPr>
              <a:t>Connector </a:t>
            </a:r>
            <a:r>
              <a:rPr b="0" i="0" lang="en-US" sz="1700" u="none" cap="none" strike="noStrike">
                <a:solidFill>
                  <a:srgbClr val="0B3D3E"/>
                </a:solidFill>
                <a:latin typeface="Arial"/>
                <a:ea typeface="Arial"/>
                <a:cs typeface="Arial"/>
                <a:sym typeface="Arial"/>
              </a:rPr>
              <a:t>এমন একটি শব্দ যা দুটি শব্দ, বাক্যাংশ (phrase) বা বাক্য (clause)-কে যুক্ত করে এবং বাক্যের অর্থকে প্রবাহমান করে তোলে।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7"/>
          <p:cNvSpPr/>
          <p:nvPr/>
        </p:nvSpPr>
        <p:spPr>
          <a:xfrm>
            <a:off x="914400" y="3383280"/>
            <a:ext cx="5577840" cy="2286000"/>
          </a:xfrm>
          <a:prstGeom prst="roundRect">
            <a:avLst>
              <a:gd fmla="val 4800" name="adj"/>
            </a:avLst>
          </a:prstGeom>
          <a:solidFill>
            <a:srgbClr val="E6FB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1097280" y="3520440"/>
            <a:ext cx="52120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28090"/>
                </a:solidFill>
                <a:latin typeface="Arial"/>
                <a:ea typeface="Arial"/>
                <a:cs typeface="Arial"/>
                <a:sym typeface="Arial"/>
              </a:rPr>
              <a:t>উদাহরণ (Example)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1097280" y="3931920"/>
            <a:ext cx="521208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  <a:t>I like tea </a:t>
            </a:r>
            <a:r>
              <a:rPr b="1" i="0" lang="en-US" sz="16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and</a:t>
            </a:r>
            <a: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  <a:t> coffee.</a:t>
            </a:r>
            <a:b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  <a:t>She was tired, </a:t>
            </a:r>
            <a:r>
              <a:rPr b="1" i="0" lang="en-US" sz="16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but</a:t>
            </a:r>
            <a: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  <a:t> she kept working.</a:t>
            </a:r>
            <a:b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600"/>
              <a:buFont typeface="Cambria"/>
              <a:buNone/>
            </a:pPr>
            <a: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  <a:t>He stayed home </a:t>
            </a:r>
            <a:r>
              <a:rPr b="1" i="0" lang="en-US" sz="16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because</a:t>
            </a:r>
            <a:r>
              <a:rPr b="0" i="0" lang="en-US" sz="16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  <a:t> it was raining.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7589520" y="2103120"/>
            <a:ext cx="146304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38100">
              <a:srgbClr val="000000">
                <a:alpha val="3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7589520" y="2103120"/>
            <a:ext cx="146304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28090"/>
                </a:solidFill>
                <a:latin typeface="Arial"/>
                <a:ea typeface="Arial"/>
                <a:cs typeface="Arial"/>
                <a:sym typeface="Arial"/>
              </a:rPr>
              <a:t>Word 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7589520" y="3840480"/>
            <a:ext cx="146304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>
            <a:noFill/>
          </a:ln>
          <a:effectLst>
            <a:outerShdw blurRad="76200" rotWithShape="0" algn="bl" dir="5400000" dist="38100">
              <a:srgbClr val="000000">
                <a:alpha val="3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>
            <a:off x="7589520" y="3840480"/>
            <a:ext cx="146304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809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28090"/>
                </a:solidFill>
                <a:latin typeface="Arial"/>
                <a:ea typeface="Arial"/>
                <a:cs typeface="Arial"/>
                <a:sym typeface="Arial"/>
              </a:rPr>
              <a:t>Word B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0" name="Google Shape;90;p7"/>
          <p:cNvCxnSpPr/>
          <p:nvPr/>
        </p:nvCxnSpPr>
        <p:spPr>
          <a:xfrm>
            <a:off x="8321040" y="3017520"/>
            <a:ext cx="0" cy="82296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descr="/home/claude/build/assets/link_w_teal.png" id="91" name="Google Shape;9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38160" y="2880360"/>
            <a:ext cx="1097280" cy="109728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92" name="Google Shape;92;p7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F6F4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D7F6F4"/>
                </a:solidFill>
                <a:latin typeface="Calibri"/>
                <a:ea typeface="Calibri"/>
                <a:cs typeface="Calibri"/>
                <a:sym typeface="Calibri"/>
              </a:rPr>
              <a:t>5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7E22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Connector কেন প্রয়োজন?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470916" y="1600200"/>
            <a:ext cx="2606040" cy="443484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comments_w.png" id="100" name="Google Shape;10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5296" y="1965960"/>
            <a:ext cx="1097280" cy="109728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101" name="Google Shape;101;p8"/>
          <p:cNvSpPr/>
          <p:nvPr/>
        </p:nvSpPr>
        <p:spPr>
          <a:xfrm>
            <a:off x="608076" y="3246120"/>
            <a:ext cx="2331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54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D35400"/>
                </a:solidFill>
                <a:latin typeface="Arial"/>
                <a:ea typeface="Arial"/>
                <a:cs typeface="Arial"/>
                <a:sym typeface="Arial"/>
              </a:rPr>
              <a:t>সাবলীলতা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699516" y="3794760"/>
            <a:ext cx="214884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A3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4A3000"/>
                </a:solidFill>
                <a:latin typeface="Arial"/>
                <a:ea typeface="Arial"/>
                <a:cs typeface="Arial"/>
                <a:sym typeface="Arial"/>
              </a:rPr>
              <a:t>কথা ও লেখাকে করে তোলে স্বাভাবিক ও প্রবহমান।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8"/>
          <p:cNvSpPr/>
          <p:nvPr/>
        </p:nvSpPr>
        <p:spPr>
          <a:xfrm>
            <a:off x="3351276" y="1600200"/>
            <a:ext cx="2606040" cy="443484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exchange_w.png" id="104" name="Google Shape;10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05656" y="1965960"/>
            <a:ext cx="1097280" cy="109728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105" name="Google Shape;105;p8"/>
          <p:cNvSpPr/>
          <p:nvPr/>
        </p:nvSpPr>
        <p:spPr>
          <a:xfrm>
            <a:off x="3488436" y="3246120"/>
            <a:ext cx="2331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54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D35400"/>
                </a:solidFill>
                <a:latin typeface="Arial"/>
                <a:ea typeface="Arial"/>
                <a:cs typeface="Arial"/>
                <a:sym typeface="Arial"/>
              </a:rPr>
              <a:t>সম্পর্ক স্থাপন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"/>
          <p:cNvSpPr/>
          <p:nvPr/>
        </p:nvSpPr>
        <p:spPr>
          <a:xfrm>
            <a:off x="3579876" y="3794760"/>
            <a:ext cx="214884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A3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4A3000"/>
                </a:solidFill>
                <a:latin typeface="Arial"/>
                <a:ea typeface="Arial"/>
                <a:cs typeface="Arial"/>
                <a:sym typeface="Arial"/>
              </a:rPr>
              <a:t>দুটি ভাবের মধ্যে যৌক্তিক সম্পর্ক তৈরি করে।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"/>
          <p:cNvSpPr/>
          <p:nvPr/>
        </p:nvSpPr>
        <p:spPr>
          <a:xfrm>
            <a:off x="6231636" y="1600200"/>
            <a:ext cx="2606040" cy="443484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layer_w.png" id="108" name="Google Shape;108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6016" y="1965960"/>
            <a:ext cx="1097280" cy="109728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109" name="Google Shape;109;p8"/>
          <p:cNvSpPr/>
          <p:nvPr/>
        </p:nvSpPr>
        <p:spPr>
          <a:xfrm>
            <a:off x="6368796" y="3246120"/>
            <a:ext cx="2331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54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D35400"/>
                </a:solidFill>
                <a:latin typeface="Arial"/>
                <a:ea typeface="Arial"/>
                <a:cs typeface="Arial"/>
                <a:sym typeface="Arial"/>
              </a:rPr>
              <a:t>বাক্য গঠন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6460236" y="3794760"/>
            <a:ext cx="214884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A3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4A3000"/>
                </a:solidFill>
                <a:latin typeface="Arial"/>
                <a:ea typeface="Arial"/>
                <a:cs typeface="Arial"/>
                <a:sym typeface="Arial"/>
              </a:rPr>
              <a:t>সরল বাক্য থেকে জটিল ও যৌগিক বাক্য গঠন করে।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9111996" y="1600200"/>
            <a:ext cx="2606040" cy="443484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build/assets/brain_w.png" id="112" name="Google Shape;112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66376" y="1965960"/>
            <a:ext cx="1097280" cy="109728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113" name="Google Shape;113;p8"/>
          <p:cNvSpPr/>
          <p:nvPr/>
        </p:nvSpPr>
        <p:spPr>
          <a:xfrm>
            <a:off x="9249156" y="3246120"/>
            <a:ext cx="23317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54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D35400"/>
                </a:solidFill>
                <a:latin typeface="Arial"/>
                <a:ea typeface="Arial"/>
                <a:cs typeface="Arial"/>
                <a:sym typeface="Arial"/>
              </a:rPr>
              <a:t>স্পষ্টতা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8"/>
          <p:cNvSpPr/>
          <p:nvPr/>
        </p:nvSpPr>
        <p:spPr>
          <a:xfrm>
            <a:off x="9340596" y="3794760"/>
            <a:ext cx="214884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A3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4A3000"/>
                </a:solidFill>
                <a:latin typeface="Arial"/>
                <a:ea typeface="Arial"/>
                <a:cs typeface="Arial"/>
                <a:sym typeface="Arial"/>
              </a:rPr>
              <a:t>লেখার অর্থ পাঠকের কাছে স্পষ্ট করে তোলে।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8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3E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3E0"/>
                </a:solidFill>
                <a:latin typeface="Calibri"/>
                <a:ea typeface="Calibri"/>
                <a:cs typeface="Calibri"/>
                <a:sym typeface="Calibri"/>
              </a:rPr>
              <a:t>6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5A82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Connector-এর প্রকারভেদ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sitemap_w.png" id="122" name="Google Shape;12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417320"/>
            <a:ext cx="914400" cy="91440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123" name="Google Shape;123;p9"/>
          <p:cNvSpPr/>
          <p:nvPr/>
        </p:nvSpPr>
        <p:spPr>
          <a:xfrm>
            <a:off x="1691640" y="155448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Connector প্রধানত চার প্রকার —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"/>
          <p:cNvSpPr/>
          <p:nvPr/>
        </p:nvSpPr>
        <p:spPr>
          <a:xfrm>
            <a:off x="498348" y="2468880"/>
            <a:ext cx="2606040" cy="301752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9"/>
          <p:cNvSpPr/>
          <p:nvPr/>
        </p:nvSpPr>
        <p:spPr>
          <a:xfrm>
            <a:off x="1481328" y="2697480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9"/>
          <p:cNvSpPr/>
          <p:nvPr/>
        </p:nvSpPr>
        <p:spPr>
          <a:xfrm>
            <a:off x="1481328" y="269748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১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9"/>
          <p:cNvSpPr/>
          <p:nvPr/>
        </p:nvSpPr>
        <p:spPr>
          <a:xfrm>
            <a:off x="589788" y="3520440"/>
            <a:ext cx="24231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rPr>
              <a:t>Coordinating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9"/>
          <p:cNvSpPr/>
          <p:nvPr/>
        </p:nvSpPr>
        <p:spPr>
          <a:xfrm>
            <a:off x="589788" y="4206240"/>
            <a:ext cx="2423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5C7D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355C7D"/>
                </a:solidFill>
                <a:latin typeface="Arial"/>
                <a:ea typeface="Arial"/>
                <a:cs typeface="Arial"/>
                <a:sym typeface="Arial"/>
              </a:rPr>
              <a:t>সংযোজক অব্যয়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plus_w.png" id="129" name="Google Shape;12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9524" y="370332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9"/>
          <p:cNvSpPr/>
          <p:nvPr/>
        </p:nvSpPr>
        <p:spPr>
          <a:xfrm>
            <a:off x="3360420" y="2468880"/>
            <a:ext cx="2606040" cy="301752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9"/>
          <p:cNvSpPr/>
          <p:nvPr/>
        </p:nvSpPr>
        <p:spPr>
          <a:xfrm>
            <a:off x="4343400" y="2697480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9"/>
          <p:cNvSpPr/>
          <p:nvPr/>
        </p:nvSpPr>
        <p:spPr>
          <a:xfrm>
            <a:off x="4343400" y="269748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২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9"/>
          <p:cNvSpPr/>
          <p:nvPr/>
        </p:nvSpPr>
        <p:spPr>
          <a:xfrm>
            <a:off x="3451860" y="3520440"/>
            <a:ext cx="24231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rPr>
              <a:t>Subordinating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9"/>
          <p:cNvSpPr/>
          <p:nvPr/>
        </p:nvSpPr>
        <p:spPr>
          <a:xfrm>
            <a:off x="3451860" y="4206240"/>
            <a:ext cx="2423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5C7D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355C7D"/>
                </a:solidFill>
                <a:latin typeface="Arial"/>
                <a:ea typeface="Arial"/>
                <a:cs typeface="Arial"/>
                <a:sym typeface="Arial"/>
              </a:rPr>
              <a:t>অধীনতামূলক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plus_w.png" id="135" name="Google Shape;13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11596" y="370332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9"/>
          <p:cNvSpPr/>
          <p:nvPr/>
        </p:nvSpPr>
        <p:spPr>
          <a:xfrm>
            <a:off x="6222492" y="2468880"/>
            <a:ext cx="2606040" cy="301752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7205472" y="2697480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7205472" y="269748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৩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9"/>
          <p:cNvSpPr/>
          <p:nvPr/>
        </p:nvSpPr>
        <p:spPr>
          <a:xfrm>
            <a:off x="6313932" y="3520440"/>
            <a:ext cx="24231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rPr>
              <a:t>Correlative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6313932" y="4206240"/>
            <a:ext cx="2423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5C7D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355C7D"/>
                </a:solidFill>
                <a:latin typeface="Arial"/>
                <a:ea typeface="Arial"/>
                <a:cs typeface="Arial"/>
                <a:sym typeface="Arial"/>
              </a:rPr>
              <a:t>জোড়া সংযোজক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plus_w.png" id="141" name="Google Shape;1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73668" y="370332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9"/>
          <p:cNvSpPr/>
          <p:nvPr/>
        </p:nvSpPr>
        <p:spPr>
          <a:xfrm>
            <a:off x="9084564" y="2468880"/>
            <a:ext cx="2606040" cy="301752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9"/>
          <p:cNvSpPr/>
          <p:nvPr/>
        </p:nvSpPr>
        <p:spPr>
          <a:xfrm>
            <a:off x="10067544" y="2697480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9"/>
          <p:cNvSpPr/>
          <p:nvPr/>
        </p:nvSpPr>
        <p:spPr>
          <a:xfrm>
            <a:off x="10067544" y="269748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৪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9176004" y="3520440"/>
            <a:ext cx="24231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5A82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rPr>
              <a:t>Conjunctive Adverb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9176004" y="4206240"/>
            <a:ext cx="2423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5C7D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355C7D"/>
                </a:solidFill>
                <a:latin typeface="Arial"/>
                <a:ea typeface="Arial"/>
                <a:cs typeface="Arial"/>
                <a:sym typeface="Arial"/>
              </a:rPr>
              <a:t>সংযোজক ক্রিয়াবিশেষণ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7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6167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Coordinating Connectors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0"/>
          <p:cNvSpPr/>
          <p:nvPr/>
        </p:nvSpPr>
        <p:spPr>
          <a:xfrm>
            <a:off x="548640" y="91440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6F5"/>
              </a:buClr>
              <a:buSzPts val="1600"/>
              <a:buFont typeface="Cambria"/>
              <a:buNone/>
            </a:pPr>
            <a:r>
              <a:rPr b="0" i="1" lang="en-US" sz="1600" u="none" cap="none" strike="noStrike">
                <a:solidFill>
                  <a:srgbClr val="FCF6F5"/>
                </a:solidFill>
                <a:latin typeface="Cambria"/>
                <a:ea typeface="Cambria"/>
                <a:cs typeface="Cambria"/>
                <a:sym typeface="Cambria"/>
              </a:rPr>
              <a:t>(FANBOYS)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0"/>
          <p:cNvSpPr/>
          <p:nvPr/>
        </p:nvSpPr>
        <p:spPr>
          <a:xfrm>
            <a:off x="640080" y="1463040"/>
            <a:ext cx="1380744" cy="777240"/>
          </a:xfrm>
          <a:prstGeom prst="roundRect">
            <a:avLst>
              <a:gd fmla="val 49412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254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0"/>
          <p:cNvSpPr/>
          <p:nvPr/>
        </p:nvSpPr>
        <p:spPr>
          <a:xfrm>
            <a:off x="640080" y="1463040"/>
            <a:ext cx="138074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F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0"/>
          <p:cNvSpPr/>
          <p:nvPr/>
        </p:nvSpPr>
        <p:spPr>
          <a:xfrm>
            <a:off x="2157984" y="1463040"/>
            <a:ext cx="1380744" cy="777240"/>
          </a:xfrm>
          <a:prstGeom prst="roundRect">
            <a:avLst>
              <a:gd fmla="val 49412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254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0"/>
          <p:cNvSpPr/>
          <p:nvPr/>
        </p:nvSpPr>
        <p:spPr>
          <a:xfrm>
            <a:off x="2157984" y="1463040"/>
            <a:ext cx="138074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0"/>
          <p:cNvSpPr/>
          <p:nvPr/>
        </p:nvSpPr>
        <p:spPr>
          <a:xfrm>
            <a:off x="3675888" y="1463040"/>
            <a:ext cx="1380744" cy="777240"/>
          </a:xfrm>
          <a:prstGeom prst="roundRect">
            <a:avLst>
              <a:gd fmla="val 49412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254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3675888" y="1463040"/>
            <a:ext cx="138074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N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0"/>
          <p:cNvSpPr/>
          <p:nvPr/>
        </p:nvSpPr>
        <p:spPr>
          <a:xfrm>
            <a:off x="5193792" y="1463040"/>
            <a:ext cx="1380744" cy="777240"/>
          </a:xfrm>
          <a:prstGeom prst="roundRect">
            <a:avLst>
              <a:gd fmla="val 49412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254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0"/>
          <p:cNvSpPr/>
          <p:nvPr/>
        </p:nvSpPr>
        <p:spPr>
          <a:xfrm>
            <a:off x="5193792" y="1463040"/>
            <a:ext cx="138074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B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0"/>
          <p:cNvSpPr/>
          <p:nvPr/>
        </p:nvSpPr>
        <p:spPr>
          <a:xfrm>
            <a:off x="6711696" y="1463040"/>
            <a:ext cx="1380744" cy="777240"/>
          </a:xfrm>
          <a:prstGeom prst="roundRect">
            <a:avLst>
              <a:gd fmla="val 49412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254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0"/>
          <p:cNvSpPr/>
          <p:nvPr/>
        </p:nvSpPr>
        <p:spPr>
          <a:xfrm>
            <a:off x="6711696" y="1463040"/>
            <a:ext cx="138074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0"/>
          <p:cNvSpPr/>
          <p:nvPr/>
        </p:nvSpPr>
        <p:spPr>
          <a:xfrm>
            <a:off x="8229600" y="1463040"/>
            <a:ext cx="1380744" cy="777240"/>
          </a:xfrm>
          <a:prstGeom prst="roundRect">
            <a:avLst>
              <a:gd fmla="val 49412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254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8229600" y="1463040"/>
            <a:ext cx="138074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0"/>
          <p:cNvSpPr/>
          <p:nvPr/>
        </p:nvSpPr>
        <p:spPr>
          <a:xfrm>
            <a:off x="9747504" y="1463040"/>
            <a:ext cx="1380744" cy="777240"/>
          </a:xfrm>
          <a:prstGeom prst="roundRect">
            <a:avLst>
              <a:gd fmla="val 49412" name="adj"/>
            </a:avLst>
          </a:prstGeom>
          <a:solidFill>
            <a:srgbClr val="FFFFFF"/>
          </a:solidFill>
          <a:ln>
            <a:noFill/>
          </a:ln>
          <a:effectLst>
            <a:outerShdw blurRad="63500" rotWithShape="0" algn="bl" dir="5400000" dist="254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0"/>
          <p:cNvSpPr/>
          <p:nvPr/>
        </p:nvSpPr>
        <p:spPr>
          <a:xfrm>
            <a:off x="9747504" y="1463040"/>
            <a:ext cx="138074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96167"/>
                </a:solidFill>
                <a:latin typeface="Cambria"/>
                <a:ea typeface="Cambria"/>
                <a:cs typeface="Cambria"/>
                <a:sym typeface="Cambria"/>
              </a:rPr>
              <a:t>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0"/>
          <p:cNvSpPr/>
          <p:nvPr/>
        </p:nvSpPr>
        <p:spPr>
          <a:xfrm>
            <a:off x="640080" y="2514600"/>
            <a:ext cx="6400800" cy="3337560"/>
          </a:xfrm>
          <a:prstGeom prst="roundRect">
            <a:avLst>
              <a:gd fmla="val 4110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0"/>
          <p:cNvSpPr/>
          <p:nvPr/>
        </p:nvSpPr>
        <p:spPr>
          <a:xfrm>
            <a:off x="868680" y="2697480"/>
            <a:ext cx="5943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96167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b="0" i="1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(কারণ)  </a:t>
            </a:r>
            <a:r>
              <a:rPr b="0" i="0" lang="en-US" sz="1300" u="none" cap="none" strike="noStrike">
                <a:solidFill>
                  <a:srgbClr val="2F3C7E"/>
                </a:solidFill>
                <a:latin typeface="Arial"/>
                <a:ea typeface="Arial"/>
                <a:cs typeface="Arial"/>
                <a:sym typeface="Arial"/>
              </a:rPr>
              <a:t>— He left early, for he was tired.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0"/>
          <p:cNvSpPr/>
          <p:nvPr/>
        </p:nvSpPr>
        <p:spPr>
          <a:xfrm>
            <a:off x="868680" y="3136392"/>
            <a:ext cx="5943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96167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0" i="1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(এবং)  </a:t>
            </a:r>
            <a:r>
              <a:rPr b="0" i="0" lang="en-US" sz="1300" u="none" cap="none" strike="noStrike">
                <a:solidFill>
                  <a:srgbClr val="2F3C7E"/>
                </a:solidFill>
                <a:latin typeface="Arial"/>
                <a:ea typeface="Arial"/>
                <a:cs typeface="Arial"/>
                <a:sym typeface="Arial"/>
              </a:rPr>
              <a:t>— I bought a pen and a book.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0"/>
          <p:cNvSpPr/>
          <p:nvPr/>
        </p:nvSpPr>
        <p:spPr>
          <a:xfrm>
            <a:off x="868680" y="3575304"/>
            <a:ext cx="5943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96167"/>
                </a:solidFill>
                <a:latin typeface="Arial"/>
                <a:ea typeface="Arial"/>
                <a:cs typeface="Arial"/>
                <a:sym typeface="Arial"/>
              </a:rPr>
              <a:t>Nor </a:t>
            </a:r>
            <a:r>
              <a:rPr b="0" i="1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(না-ও)  </a:t>
            </a:r>
            <a:r>
              <a:rPr b="0" i="0" lang="en-US" sz="1300" u="none" cap="none" strike="noStrike">
                <a:solidFill>
                  <a:srgbClr val="2F3C7E"/>
                </a:solidFill>
                <a:latin typeface="Arial"/>
                <a:ea typeface="Arial"/>
                <a:cs typeface="Arial"/>
                <a:sym typeface="Arial"/>
              </a:rPr>
              <a:t>— She doesn't sing, nor does she dance.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0"/>
          <p:cNvSpPr/>
          <p:nvPr/>
        </p:nvSpPr>
        <p:spPr>
          <a:xfrm>
            <a:off x="868680" y="4014216"/>
            <a:ext cx="5943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96167"/>
                </a:solidFill>
                <a:latin typeface="Arial"/>
                <a:ea typeface="Arial"/>
                <a:cs typeface="Arial"/>
                <a:sym typeface="Arial"/>
              </a:rPr>
              <a:t>But </a:t>
            </a:r>
            <a:r>
              <a:rPr b="0" i="1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(কিন্তু)  </a:t>
            </a:r>
            <a:r>
              <a:rPr b="0" i="0" lang="en-US" sz="1300" u="none" cap="none" strike="noStrike">
                <a:solidFill>
                  <a:srgbClr val="2F3C7E"/>
                </a:solidFill>
                <a:latin typeface="Arial"/>
                <a:ea typeface="Arial"/>
                <a:cs typeface="Arial"/>
                <a:sym typeface="Arial"/>
              </a:rPr>
              <a:t>— It is cheap but useful.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868680" y="4453128"/>
            <a:ext cx="5943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96167"/>
                </a:solidFill>
                <a:latin typeface="Arial"/>
                <a:ea typeface="Arial"/>
                <a:cs typeface="Arial"/>
                <a:sym typeface="Arial"/>
              </a:rPr>
              <a:t>Or </a:t>
            </a:r>
            <a:r>
              <a:rPr b="0" i="1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(অথবা)  </a:t>
            </a:r>
            <a:r>
              <a:rPr b="0" i="0" lang="en-US" sz="1300" u="none" cap="none" strike="noStrike">
                <a:solidFill>
                  <a:srgbClr val="2F3C7E"/>
                </a:solidFill>
                <a:latin typeface="Arial"/>
                <a:ea typeface="Arial"/>
                <a:cs typeface="Arial"/>
                <a:sym typeface="Arial"/>
              </a:rPr>
              <a:t>— Study hard, or you will fail.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0"/>
          <p:cNvSpPr/>
          <p:nvPr/>
        </p:nvSpPr>
        <p:spPr>
          <a:xfrm>
            <a:off x="868680" y="4892040"/>
            <a:ext cx="5943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96167"/>
                </a:solidFill>
                <a:latin typeface="Arial"/>
                <a:ea typeface="Arial"/>
                <a:cs typeface="Arial"/>
                <a:sym typeface="Arial"/>
              </a:rPr>
              <a:t>Yet </a:t>
            </a:r>
            <a:r>
              <a:rPr b="0" i="1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(তবুও)  </a:t>
            </a:r>
            <a:r>
              <a:rPr b="0" i="0" lang="en-US" sz="1300" u="none" cap="none" strike="noStrike">
                <a:solidFill>
                  <a:srgbClr val="2F3C7E"/>
                </a:solidFill>
                <a:latin typeface="Arial"/>
                <a:ea typeface="Arial"/>
                <a:cs typeface="Arial"/>
                <a:sym typeface="Arial"/>
              </a:rPr>
              <a:t>— He is rich, yet unhappy.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0"/>
          <p:cNvSpPr/>
          <p:nvPr/>
        </p:nvSpPr>
        <p:spPr>
          <a:xfrm>
            <a:off x="868680" y="5330952"/>
            <a:ext cx="5943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6167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96167"/>
                </a:solidFill>
                <a:latin typeface="Arial"/>
                <a:ea typeface="Arial"/>
                <a:cs typeface="Arial"/>
                <a:sym typeface="Arial"/>
              </a:rPr>
              <a:t>So </a:t>
            </a:r>
            <a:r>
              <a:rPr b="0" i="1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(তাই)  </a:t>
            </a:r>
            <a:r>
              <a:rPr b="0" i="0" lang="en-US" sz="1300" u="none" cap="none" strike="noStrike">
                <a:solidFill>
                  <a:srgbClr val="2F3C7E"/>
                </a:solidFill>
                <a:latin typeface="Arial"/>
                <a:ea typeface="Arial"/>
                <a:cs typeface="Arial"/>
                <a:sym typeface="Arial"/>
              </a:rPr>
              <a:t>— It rained, so we stayed in.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exchange_w_coral.png" id="177" name="Google Shape;17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1040" y="3200400"/>
            <a:ext cx="3017520" cy="30175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178" name="Google Shape;178;p10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E4E4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CE4E4"/>
                </a:solidFill>
                <a:latin typeface="Calibri"/>
                <a:ea typeface="Calibri"/>
                <a:cs typeface="Calibri"/>
                <a:sym typeface="Calibri"/>
              </a:rPr>
              <a:t>8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9A297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/>
          <p:nvPr/>
        </p:nvSpPr>
        <p:spPr>
          <a:xfrm>
            <a:off x="548640" y="320040"/>
            <a:ext cx="11091672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Subordinating Connectors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1"/>
          <p:cNvSpPr/>
          <p:nvPr/>
        </p:nvSpPr>
        <p:spPr>
          <a:xfrm>
            <a:off x="640080" y="1371600"/>
            <a:ext cx="6400800" cy="4480560"/>
          </a:xfrm>
          <a:prstGeom prst="roundRect">
            <a:avLst>
              <a:gd fmla="val 3061" name="adj"/>
            </a:avLst>
          </a:prstGeom>
          <a:solidFill>
            <a:srgbClr val="FFFFFF"/>
          </a:solidFill>
          <a:ln>
            <a:noFill/>
          </a:ln>
          <a:effectLst>
            <a:outerShdw blurRad="127000" rotWithShape="0" algn="bl" dir="5400000" dist="508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1"/>
          <p:cNvSpPr/>
          <p:nvPr/>
        </p:nvSpPr>
        <p:spPr>
          <a:xfrm>
            <a:off x="914400" y="1600200"/>
            <a:ext cx="5852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5E52"/>
              </a:buClr>
              <a:buSzPts val="1500"/>
              <a:buFont typeface="Arial"/>
              <a:buNone/>
            </a:pPr>
            <a:r>
              <a:rPr b="0" i="1" lang="en-US" sz="1500" u="none" cap="none" strike="noStrike">
                <a:solidFill>
                  <a:srgbClr val="355E52"/>
                </a:solidFill>
                <a:latin typeface="Arial"/>
                <a:ea typeface="Arial"/>
                <a:cs typeface="Arial"/>
                <a:sym typeface="Arial"/>
              </a:rPr>
              <a:t>প্রধান বাক্যের সাথে অধীনস্থ বাক্যকে যুক্ত করে।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1"/>
          <p:cNvSpPr/>
          <p:nvPr/>
        </p:nvSpPr>
        <p:spPr>
          <a:xfrm>
            <a:off x="914400" y="2148840"/>
            <a:ext cx="5852160" cy="713232"/>
          </a:xfrm>
          <a:prstGeom prst="roundRect">
            <a:avLst>
              <a:gd fmla="val 12821" name="adj"/>
            </a:avLst>
          </a:prstGeom>
          <a:solidFill>
            <a:srgbClr val="E9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1"/>
          <p:cNvSpPr/>
          <p:nvPr/>
        </p:nvSpPr>
        <p:spPr>
          <a:xfrm>
            <a:off x="1097280" y="2148840"/>
            <a:ext cx="548640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C5F2D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C5F2D"/>
                </a:solidFill>
                <a:latin typeface="Arial"/>
                <a:ea typeface="Arial"/>
                <a:cs typeface="Arial"/>
                <a:sym typeface="Arial"/>
              </a:rPr>
              <a:t>Because / Since / As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55E52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355E52"/>
                </a:solidFill>
                <a:latin typeface="Arial"/>
                <a:ea typeface="Arial"/>
                <a:cs typeface="Arial"/>
                <a:sym typeface="Arial"/>
              </a:rPr>
              <a:t>She was late because the bus broke down.  (কারণ)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1"/>
          <p:cNvSpPr/>
          <p:nvPr/>
        </p:nvSpPr>
        <p:spPr>
          <a:xfrm>
            <a:off x="914400" y="2971800"/>
            <a:ext cx="5852160" cy="713232"/>
          </a:xfrm>
          <a:prstGeom prst="roundRect">
            <a:avLst>
              <a:gd fmla="val 12821" name="adj"/>
            </a:avLst>
          </a:prstGeom>
          <a:solidFill>
            <a:srgbClr val="E9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1"/>
          <p:cNvSpPr/>
          <p:nvPr/>
        </p:nvSpPr>
        <p:spPr>
          <a:xfrm>
            <a:off x="1097280" y="2971800"/>
            <a:ext cx="548640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C5F2D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C5F2D"/>
                </a:solidFill>
                <a:latin typeface="Arial"/>
                <a:ea typeface="Arial"/>
                <a:cs typeface="Arial"/>
                <a:sym typeface="Arial"/>
              </a:rPr>
              <a:t>Although / Though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55E52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355E52"/>
                </a:solidFill>
                <a:latin typeface="Arial"/>
                <a:ea typeface="Arial"/>
                <a:cs typeface="Arial"/>
                <a:sym typeface="Arial"/>
              </a:rPr>
              <a:t>Although it rained, we went out.  (যদিও)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1"/>
          <p:cNvSpPr/>
          <p:nvPr/>
        </p:nvSpPr>
        <p:spPr>
          <a:xfrm>
            <a:off x="914400" y="3794760"/>
            <a:ext cx="5852160" cy="713232"/>
          </a:xfrm>
          <a:prstGeom prst="roundRect">
            <a:avLst>
              <a:gd fmla="val 12821" name="adj"/>
            </a:avLst>
          </a:prstGeom>
          <a:solidFill>
            <a:srgbClr val="E9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1"/>
          <p:cNvSpPr/>
          <p:nvPr/>
        </p:nvSpPr>
        <p:spPr>
          <a:xfrm>
            <a:off x="1097280" y="3794760"/>
            <a:ext cx="548640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C5F2D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C5F2D"/>
                </a:solidFill>
                <a:latin typeface="Arial"/>
                <a:ea typeface="Arial"/>
                <a:cs typeface="Arial"/>
                <a:sym typeface="Arial"/>
              </a:rPr>
              <a:t>If / Unless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55E52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355E52"/>
                </a:solidFill>
                <a:latin typeface="Arial"/>
                <a:ea typeface="Arial"/>
                <a:cs typeface="Arial"/>
                <a:sym typeface="Arial"/>
              </a:rPr>
              <a:t>If you study, you will pass.  (যদি / যদি না)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1"/>
          <p:cNvSpPr/>
          <p:nvPr/>
        </p:nvSpPr>
        <p:spPr>
          <a:xfrm>
            <a:off x="914400" y="4617720"/>
            <a:ext cx="5852160" cy="713232"/>
          </a:xfrm>
          <a:prstGeom prst="roundRect">
            <a:avLst>
              <a:gd fmla="val 12821" name="adj"/>
            </a:avLst>
          </a:prstGeom>
          <a:solidFill>
            <a:srgbClr val="E9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1"/>
          <p:cNvSpPr/>
          <p:nvPr/>
        </p:nvSpPr>
        <p:spPr>
          <a:xfrm>
            <a:off x="1097280" y="4617720"/>
            <a:ext cx="548640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C5F2D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C5F2D"/>
                </a:solidFill>
                <a:latin typeface="Arial"/>
                <a:ea typeface="Arial"/>
                <a:cs typeface="Arial"/>
                <a:sym typeface="Arial"/>
              </a:rPr>
              <a:t>When / While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55E52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355E52"/>
                </a:solidFill>
                <a:latin typeface="Arial"/>
                <a:ea typeface="Arial"/>
                <a:cs typeface="Arial"/>
                <a:sym typeface="Arial"/>
              </a:rPr>
              <a:t>While I was reading, he called.  (যখন)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1"/>
          <p:cNvSpPr/>
          <p:nvPr/>
        </p:nvSpPr>
        <p:spPr>
          <a:xfrm>
            <a:off x="914400" y="5440680"/>
            <a:ext cx="5852160" cy="713232"/>
          </a:xfrm>
          <a:prstGeom prst="roundRect">
            <a:avLst>
              <a:gd fmla="val 12821" name="adj"/>
            </a:avLst>
          </a:prstGeom>
          <a:solidFill>
            <a:srgbClr val="E9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1"/>
          <p:cNvSpPr/>
          <p:nvPr/>
        </p:nvSpPr>
        <p:spPr>
          <a:xfrm>
            <a:off x="1097280" y="5440680"/>
            <a:ext cx="548640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C5F2D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C5F2D"/>
                </a:solidFill>
                <a:latin typeface="Arial"/>
                <a:ea typeface="Arial"/>
                <a:cs typeface="Arial"/>
                <a:sym typeface="Arial"/>
              </a:rPr>
              <a:t>So that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55E52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355E52"/>
                </a:solidFill>
                <a:latin typeface="Arial"/>
                <a:ea typeface="Arial"/>
                <a:cs typeface="Arial"/>
                <a:sym typeface="Arial"/>
              </a:rPr>
              <a:t>He worked hard so that he could win.  (যাতে)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build/assets/puzzle_w_sage.png" id="197" name="Google Shape;19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1040" y="3108960"/>
            <a:ext cx="3017520" cy="3017520"/>
          </a:xfrm>
          <a:prstGeom prst="rect">
            <a:avLst/>
          </a:prstGeom>
          <a:noFill/>
          <a:ln>
            <a:noFill/>
          </a:ln>
          <a:effectLst>
            <a:outerShdw blurRad="76200" rotWithShape="0" algn="bl" dir="5400000" dist="38100">
              <a:srgbClr val="000000">
                <a:alpha val="34902"/>
              </a:srgbClr>
            </a:outerShdw>
          </a:effectLst>
        </p:spPr>
      </p:pic>
      <p:sp>
        <p:nvSpPr>
          <p:cNvPr id="198" name="Google Shape;198;p11"/>
          <p:cNvSpPr/>
          <p:nvPr/>
        </p:nvSpPr>
        <p:spPr>
          <a:xfrm>
            <a:off x="11000232" y="640080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F5F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E9F5F0"/>
                </a:solidFill>
                <a:latin typeface="Calibri"/>
                <a:ea typeface="Calibri"/>
                <a:cs typeface="Calibri"/>
                <a:sym typeface="Calibri"/>
              </a:rPr>
              <a:t>9 / 18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