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image" Target="../media/image-7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4360" y="457200"/>
            <a:ext cx="1920240" cy="384048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594360" y="457200"/>
            <a:ext cx="19202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● নতুন সিরিজ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621792" y="114300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100" kern="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অধ্যায় ১  ▪  ভৌত রাশি ও পরিমাপ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66928" y="1600200"/>
            <a:ext cx="758952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4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পদার্থবিজ্ঞান পরিচিতি</a:t>
            </a:r>
            <a:endParaRPr lang="en-US" sz="4600" dirty="0"/>
          </a:p>
          <a:p>
            <a:pPr indent="0" marL="0">
              <a:lnSpc>
                <a:spcPts val="54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ও এর পরিধি</a:t>
            </a:r>
            <a:endParaRPr lang="en-US" sz="4600" dirty="0"/>
          </a:p>
        </p:txBody>
      </p:sp>
      <p:sp>
        <p:nvSpPr>
          <p:cNvPr id="7" name="Text 4"/>
          <p:cNvSpPr/>
          <p:nvPr/>
        </p:nvSpPr>
        <p:spPr>
          <a:xfrm>
            <a:off x="621792" y="37490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নবম–দশম শ্রেণি  |  পদার্থবিজ্ঞান  |  NCTB পাঠ্যক্রম  |  দিন ১</a:t>
            </a:r>
            <a:endParaRPr lang="en-US" sz="1500" dirty="0"/>
          </a:p>
        </p:txBody>
      </p:sp>
      <p:pic>
        <p:nvPicPr>
          <p:cNvPr id="8" name="Image 1" descr="/home/claude/day1/hero_ato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9520" y="914400"/>
            <a:ext cx="4343400" cy="4343400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66928" y="5349240"/>
            <a:ext cx="7955280" cy="1097280"/>
          </a:xfrm>
          <a:prstGeom prst="roundRect">
            <a:avLst>
              <a:gd name="adj" fmla="val 11667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8000"/>
              </a:srgbClr>
            </a:solidFill>
            <a:prstDash val="solid"/>
          </a:ln>
        </p:spPr>
      </p:sp>
      <p:pic>
        <p:nvPicPr>
          <p:cNvPr id="10" name="Image 2" descr="/home/claude/day1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5513832"/>
            <a:ext cx="777240" cy="77724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737360" y="5486400"/>
            <a:ext cx="54864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| সহকারী শিক্ষক (গণিত ও পদার্থবিজ্ঞান)</a:t>
            </a:r>
            <a:endParaRPr lang="en-US" sz="16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0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600" dirty="0"/>
          </a:p>
        </p:txBody>
      </p:sp>
      <p:pic>
        <p:nvPicPr>
          <p:cNvPr id="12" name="Image 3" descr="/home/claude/day1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18120" y="5577840"/>
            <a:ext cx="658368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2/৯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শুরুর কথা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পদার্থবিজ্ঞান কী?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6675120" cy="1965960"/>
          </a:xfrm>
          <a:prstGeom prst="roundRect">
            <a:avLst>
              <a:gd name="adj" fmla="val 558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77800" dist="38100" dir="5400000">
              <a:srgbClr val="1B2440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49808" y="1536192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200" b="1" dirty="0">
                <a:solidFill>
                  <a:srgbClr val="E8B8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4200" dirty="0"/>
          </a:p>
        </p:txBody>
      </p:sp>
      <p:sp>
        <p:nvSpPr>
          <p:cNvPr id="9" name="Text 6"/>
          <p:cNvSpPr/>
          <p:nvPr/>
        </p:nvSpPr>
        <p:spPr>
          <a:xfrm>
            <a:off x="1005840" y="1810512"/>
            <a:ext cx="5989320" cy="1600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পদার্থবিজ্ঞান হলো বিজ্ঞানের সেই মৌলিক শাখা, যেখানে পদার্থ ও শক্তির ধর্ম এবং তাদের পারস্পরিক আন্তঃক্রিয়া নিয়ে বিশ্লেষণ করা হয়।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548640" y="3703320"/>
            <a:ext cx="3200400" cy="1325880"/>
          </a:xfrm>
          <a:prstGeom prst="roundRect">
            <a:avLst>
              <a:gd name="adj" fmla="val 6897"/>
            </a:avLst>
          </a:prstGeom>
          <a:solidFill>
            <a:srgbClr val="065A82">
              <a:alpha val="10000"/>
            </a:srgbClr>
          </a:solidFill>
          <a:ln w="12700">
            <a:solidFill>
              <a:srgbClr val="065A82">
                <a:alpha val="3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7240" y="383133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উৎপত্তি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77240" y="416052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গ্রিক শব্দ “Physis” থেকে এসেছে, অর্থ “প্রকৃতি”।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3977640" y="3703320"/>
            <a:ext cx="3200400" cy="1325880"/>
          </a:xfrm>
          <a:prstGeom prst="roundRect">
            <a:avLst>
              <a:gd name="adj" fmla="val 6897"/>
            </a:avLst>
          </a:prstGeom>
          <a:solidFill>
            <a:srgbClr val="065A82">
              <a:alpha val="10000"/>
            </a:srgbClr>
          </a:solidFill>
          <a:ln w="12700">
            <a:solidFill>
              <a:srgbClr val="065A82">
                <a:alpha val="30000"/>
              </a:srgbClr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206240" y="3831336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গুরুত্ব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4206240" y="4160520"/>
            <a:ext cx="27432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রসায়ন, জীববিজ্ঞান ও প্রকৌশলবিদ্যার মূল ভিত্তি।</a:t>
            </a:r>
            <a:endParaRPr lang="en-US" sz="1250" dirty="0"/>
          </a:p>
        </p:txBody>
      </p:sp>
      <p:pic>
        <p:nvPicPr>
          <p:cNvPr id="16" name="Image 1" descr="/home/claude/day1/hero_atom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1463040"/>
            <a:ext cx="4206240" cy="420624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18" name="Image 2" descr="/home/claude/day1/logo_transparen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3/৯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একটু ইতিহাস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পদার্থবিজ্ঞানের যাত্রা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548640" y="12984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হাজার বছরের চিন্তা ও আবিষ্কারের ধারাবাহিকতা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1005840" y="3657600"/>
            <a:ext cx="10149840" cy="0"/>
          </a:xfrm>
          <a:prstGeom prst="line">
            <a:avLst/>
          </a:prstGeom>
          <a:noFill/>
          <a:ln w="31750">
            <a:solidFill>
              <a:srgbClr val="4FA8C9"/>
            </a:solidFill>
            <a:prstDash val="dash"/>
          </a:ln>
        </p:spPr>
      </p:sp>
      <p:sp>
        <p:nvSpPr>
          <p:cNvPr id="9" name="Shape 6"/>
          <p:cNvSpPr/>
          <p:nvPr/>
        </p:nvSpPr>
        <p:spPr>
          <a:xfrm>
            <a:off x="1926184" y="3575304"/>
            <a:ext cx="164592" cy="164592"/>
          </a:xfrm>
          <a:prstGeom prst="ellipse">
            <a:avLst/>
          </a:prstGeom>
          <a:solidFill>
            <a:srgbClr val="F9E795"/>
          </a:solidFill>
          <a:ln w="25400">
            <a:solidFill>
              <a:srgbClr val="1A2151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774040" y="1965960"/>
            <a:ext cx="24688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pic>
        <p:nvPicPr>
          <p:cNvPr id="11" name="Image 1" descr="/home/claude/day1/avatar_aristotl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4432" y="2103120"/>
            <a:ext cx="768096" cy="76809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74040" y="28803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৩৫০ খ্রি.পূ.</a:t>
            </a:r>
            <a:endParaRPr lang="en-US" sz="1050" dirty="0"/>
          </a:p>
        </p:txBody>
      </p:sp>
      <p:sp>
        <p:nvSpPr>
          <p:cNvPr id="13" name="Text 9"/>
          <p:cNvSpPr/>
          <p:nvPr/>
        </p:nvSpPr>
        <p:spPr>
          <a:xfrm>
            <a:off x="774040" y="309067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অ্যারিস্টটল</a:t>
            </a:r>
            <a:endParaRPr lang="en-US" sz="1250" dirty="0"/>
          </a:p>
        </p:txBody>
      </p:sp>
      <p:sp>
        <p:nvSpPr>
          <p:cNvPr id="14" name="Shape 10"/>
          <p:cNvSpPr/>
          <p:nvPr/>
        </p:nvSpPr>
        <p:spPr>
          <a:xfrm>
            <a:off x="4651096" y="3575304"/>
            <a:ext cx="164592" cy="164592"/>
          </a:xfrm>
          <a:prstGeom prst="ellipse">
            <a:avLst/>
          </a:prstGeom>
          <a:solidFill>
            <a:srgbClr val="F9E795"/>
          </a:solidFill>
          <a:ln w="25400">
            <a:solidFill>
              <a:srgbClr val="1A2151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3498952" y="3977640"/>
            <a:ext cx="24688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pic>
        <p:nvPicPr>
          <p:cNvPr id="16" name="Image 2" descr="/home/claude/day1/avatar_newto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9344" y="4114800"/>
            <a:ext cx="768096" cy="76809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498952" y="48920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১৬৮৭</a:t>
            </a:r>
            <a:endParaRPr lang="en-US" sz="1050" dirty="0"/>
          </a:p>
        </p:txBody>
      </p:sp>
      <p:sp>
        <p:nvSpPr>
          <p:cNvPr id="18" name="Text 13"/>
          <p:cNvSpPr/>
          <p:nvPr/>
        </p:nvSpPr>
        <p:spPr>
          <a:xfrm>
            <a:off x="3498952" y="510235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আইজ্যাক নিউটন</a:t>
            </a:r>
            <a:endParaRPr lang="en-US" sz="1250" dirty="0"/>
          </a:p>
        </p:txBody>
      </p:sp>
      <p:sp>
        <p:nvSpPr>
          <p:cNvPr id="19" name="Shape 14"/>
          <p:cNvSpPr/>
          <p:nvPr/>
        </p:nvSpPr>
        <p:spPr>
          <a:xfrm>
            <a:off x="7376008" y="3575304"/>
            <a:ext cx="164592" cy="164592"/>
          </a:xfrm>
          <a:prstGeom prst="ellipse">
            <a:avLst/>
          </a:prstGeom>
          <a:solidFill>
            <a:srgbClr val="F9E795"/>
          </a:solidFill>
          <a:ln w="25400">
            <a:solidFill>
              <a:srgbClr val="1A2151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6223864" y="1965960"/>
            <a:ext cx="24688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pic>
        <p:nvPicPr>
          <p:cNvPr id="21" name="Image 3" descr="/home/claude/day1/avatar_curi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4256" y="2103120"/>
            <a:ext cx="768096" cy="768096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223864" y="288036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১৯০৩</a:t>
            </a:r>
            <a:endParaRPr lang="en-US" sz="1050" dirty="0"/>
          </a:p>
        </p:txBody>
      </p:sp>
      <p:sp>
        <p:nvSpPr>
          <p:cNvPr id="23" name="Text 17"/>
          <p:cNvSpPr/>
          <p:nvPr/>
        </p:nvSpPr>
        <p:spPr>
          <a:xfrm>
            <a:off x="6223864" y="309067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মেরি কুরি</a:t>
            </a:r>
            <a:endParaRPr lang="en-US" sz="1250" dirty="0"/>
          </a:p>
        </p:txBody>
      </p:sp>
      <p:sp>
        <p:nvSpPr>
          <p:cNvPr id="24" name="Shape 18"/>
          <p:cNvSpPr/>
          <p:nvPr/>
        </p:nvSpPr>
        <p:spPr>
          <a:xfrm>
            <a:off x="10100920" y="3575304"/>
            <a:ext cx="164592" cy="164592"/>
          </a:xfrm>
          <a:prstGeom prst="ellipse">
            <a:avLst/>
          </a:prstGeom>
          <a:solidFill>
            <a:srgbClr val="F9E795"/>
          </a:solidFill>
          <a:ln w="25400">
            <a:solidFill>
              <a:srgbClr val="1A2151"/>
            </a:solidFill>
            <a:prstDash val="solid"/>
          </a:ln>
        </p:spPr>
      </p:sp>
      <p:sp>
        <p:nvSpPr>
          <p:cNvPr id="25" name="Shape 19"/>
          <p:cNvSpPr/>
          <p:nvPr/>
        </p:nvSpPr>
        <p:spPr>
          <a:xfrm>
            <a:off x="8948776" y="3977640"/>
            <a:ext cx="2468880" cy="1417320"/>
          </a:xfrm>
          <a:prstGeom prst="roundRect">
            <a:avLst>
              <a:gd name="adj" fmla="val 6452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30000"/>
              </a:srgbClr>
            </a:solidFill>
            <a:prstDash val="solid"/>
          </a:ln>
        </p:spPr>
      </p:sp>
      <p:pic>
        <p:nvPicPr>
          <p:cNvPr id="26" name="Image 4" descr="/home/claude/day1/avatar_einstei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99168" y="4114800"/>
            <a:ext cx="768096" cy="768096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8948776" y="4892040"/>
            <a:ext cx="2468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১৯০৫</a:t>
            </a:r>
            <a:endParaRPr lang="en-US" sz="1050" dirty="0"/>
          </a:p>
        </p:txBody>
      </p:sp>
      <p:sp>
        <p:nvSpPr>
          <p:cNvPr id="28" name="Text 21"/>
          <p:cNvSpPr/>
          <p:nvPr/>
        </p:nvSpPr>
        <p:spPr>
          <a:xfrm>
            <a:off x="8948776" y="5102352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আইনস্টাইন</a:t>
            </a:r>
            <a:endParaRPr lang="en-US" sz="1250" dirty="0"/>
          </a:p>
        </p:txBody>
      </p:sp>
      <p:sp>
        <p:nvSpPr>
          <p:cNvPr id="29" name="Text 22"/>
          <p:cNvSpPr/>
          <p:nvPr/>
        </p:nvSpPr>
        <p:spPr>
          <a:xfrm>
            <a:off x="774040" y="33832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প্রকৃতি দর্শনের গোড়াপত্তন</a:t>
            </a:r>
            <a:endParaRPr lang="en-US" sz="1050" dirty="0"/>
          </a:p>
        </p:txBody>
      </p:sp>
      <p:sp>
        <p:nvSpPr>
          <p:cNvPr id="30" name="Text 23"/>
          <p:cNvSpPr/>
          <p:nvPr/>
        </p:nvSpPr>
        <p:spPr>
          <a:xfrm>
            <a:off x="3498952" y="54406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গতিসূত্র ও মহাকর্ষ</a:t>
            </a:r>
            <a:endParaRPr lang="en-US" sz="1050" dirty="0"/>
          </a:p>
        </p:txBody>
      </p:sp>
      <p:sp>
        <p:nvSpPr>
          <p:cNvPr id="31" name="Text 24"/>
          <p:cNvSpPr/>
          <p:nvPr/>
        </p:nvSpPr>
        <p:spPr>
          <a:xfrm>
            <a:off x="6223864" y="33832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তেজস্ক্রিয়তা আবিষ্কার</a:t>
            </a:r>
            <a:endParaRPr lang="en-US" sz="1050" dirty="0"/>
          </a:p>
        </p:txBody>
      </p:sp>
      <p:sp>
        <p:nvSpPr>
          <p:cNvPr id="32" name="Text 25"/>
          <p:cNvSpPr/>
          <p:nvPr/>
        </p:nvSpPr>
        <p:spPr>
          <a:xfrm>
            <a:off x="8948776" y="54406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আপেক্ষিকতা তত্ত্ব (E=mc²)</a:t>
            </a:r>
            <a:endParaRPr lang="en-US" sz="1050" dirty="0"/>
          </a:p>
        </p:txBody>
      </p:sp>
      <p:sp>
        <p:nvSpPr>
          <p:cNvPr id="33" name="Text 26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34" name="Image 5" descr="/home/claude/day1/logo_transparen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4/৯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পরিধি · পর্ব ১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পদার্থবিজ্ঞানের পরিধি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3611880" cy="4160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600200"/>
            <a:ext cx="3611880" cy="1737360"/>
          </a:xfrm>
          <a:prstGeom prst="rect">
            <a:avLst>
              <a:gd name="adj" fmla="val 7368"/>
            </a:avLst>
          </a:prstGeom>
          <a:solidFill>
            <a:srgbClr val="065A82">
              <a:alpha val="92000"/>
            </a:srgbClr>
          </a:solidFill>
          <a:ln/>
        </p:spPr>
      </p:sp>
      <p:pic>
        <p:nvPicPr>
          <p:cNvPr id="9" name="Image 1" descr="/home/claude/day1/hero_mechanic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80" y="1828800"/>
            <a:ext cx="1371600" cy="1371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31520" y="342900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বলবিদ্যা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731520" y="3813048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Mechanics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822960" y="420624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বস্তুর গতি, বল ও ভারসাম্য নিয়ে আলোচনা করে। যেমন — গাড়ির গতি, রকেট উৎক্ষেপণ।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4343400" y="1600200"/>
            <a:ext cx="3611880" cy="4160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343400" y="1600200"/>
            <a:ext cx="3611880" cy="1737360"/>
          </a:xfrm>
          <a:prstGeom prst="rect">
            <a:avLst>
              <a:gd name="adj" fmla="val 7368"/>
            </a:avLst>
          </a:prstGeom>
          <a:solidFill>
            <a:srgbClr val="1C7293">
              <a:alpha val="92000"/>
            </a:srgbClr>
          </a:solidFill>
          <a:ln/>
        </p:spPr>
      </p:sp>
      <p:pic>
        <p:nvPicPr>
          <p:cNvPr id="15" name="Image 2" descr="/home/claude/day1/hero_hea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828800"/>
            <a:ext cx="1371600" cy="137160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526280" y="342900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তাপগতিবিদ্যা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4526280" y="3813048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Thermodynamics</a:t>
            </a:r>
            <a:endParaRPr lang="en-US" sz="1050" dirty="0"/>
          </a:p>
        </p:txBody>
      </p:sp>
      <p:sp>
        <p:nvSpPr>
          <p:cNvPr id="18" name="Text 13"/>
          <p:cNvSpPr/>
          <p:nvPr/>
        </p:nvSpPr>
        <p:spPr>
          <a:xfrm>
            <a:off x="4617720" y="420624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তাপ, তাপমাত্রা ও শক্তি রূপান্তরের সূত্র নিয়ে কাজ করে। যেমন — ইঞ্জিন, রেফ্রিজারেটর।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8138160" y="1600200"/>
            <a:ext cx="3611880" cy="4160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8138160" y="1600200"/>
            <a:ext cx="3611880" cy="1737360"/>
          </a:xfrm>
          <a:prstGeom prst="rect">
            <a:avLst>
              <a:gd name="adj" fmla="val 7368"/>
            </a:avLst>
          </a:prstGeom>
          <a:solidFill>
            <a:srgbClr val="21295C">
              <a:alpha val="92000"/>
            </a:srgbClr>
          </a:solidFill>
          <a:ln/>
        </p:spPr>
      </p:sp>
      <p:pic>
        <p:nvPicPr>
          <p:cNvPr id="21" name="Image 3" descr="/home/claude/day1/hero_soun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8300" y="1828800"/>
            <a:ext cx="1371600" cy="13716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321040" y="342900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শব্দবিজ্ঞান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8321040" y="3813048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Acoustics</a:t>
            </a:r>
            <a:endParaRPr lang="en-US" sz="1050" dirty="0"/>
          </a:p>
        </p:txBody>
      </p:sp>
      <p:sp>
        <p:nvSpPr>
          <p:cNvPr id="24" name="Text 18"/>
          <p:cNvSpPr/>
          <p:nvPr/>
        </p:nvSpPr>
        <p:spPr>
          <a:xfrm>
            <a:off x="8412480" y="420624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শব্দের উৎপত্তি, সঞ্চালন ও ধর্ম বিশ্লেষণ করে। যেমন — মাইক্রোফোন, সোনার প্রযুক্তি।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26" name="Image 4" descr="/home/claude/day1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5/৯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পরিধি · পর্ব ২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পদার্থবিজ্ঞানের পরিধি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00200"/>
            <a:ext cx="3611880" cy="4160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548640" y="1600200"/>
            <a:ext cx="3611880" cy="1737360"/>
          </a:xfrm>
          <a:prstGeom prst="rect">
            <a:avLst>
              <a:gd name="adj" fmla="val 7368"/>
            </a:avLst>
          </a:prstGeom>
          <a:solidFill>
            <a:srgbClr val="028090">
              <a:alpha val="92000"/>
            </a:srgbClr>
          </a:solidFill>
          <a:ln/>
        </p:spPr>
      </p:sp>
      <p:pic>
        <p:nvPicPr>
          <p:cNvPr id="9" name="Image 1" descr="/home/claude/day1/hero_ligh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780" y="1828800"/>
            <a:ext cx="1371600" cy="1371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31520" y="342900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আলোকবিজ্ঞান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731520" y="3813048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Optics</a:t>
            </a: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822960" y="420624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আলোর প্রকৃতি, প্রতিফলন ও প্রতিসরণ নিয়ে আলোচনা করে। যেমন — ক্যামেরা, চশমা।</a:t>
            </a:r>
            <a:endParaRPr lang="en-US" sz="1200" dirty="0"/>
          </a:p>
        </p:txBody>
      </p:sp>
      <p:sp>
        <p:nvSpPr>
          <p:cNvPr id="13" name="Shape 9"/>
          <p:cNvSpPr/>
          <p:nvPr/>
        </p:nvSpPr>
        <p:spPr>
          <a:xfrm>
            <a:off x="4343400" y="1600200"/>
            <a:ext cx="3611880" cy="4160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4343400" y="1600200"/>
            <a:ext cx="3611880" cy="1737360"/>
          </a:xfrm>
          <a:prstGeom prst="rect">
            <a:avLst>
              <a:gd name="adj" fmla="val 7368"/>
            </a:avLst>
          </a:prstGeom>
          <a:solidFill>
            <a:srgbClr val="00A896">
              <a:alpha val="92000"/>
            </a:srgbClr>
          </a:solidFill>
          <a:ln/>
        </p:spPr>
      </p:sp>
      <p:pic>
        <p:nvPicPr>
          <p:cNvPr id="15" name="Image 2" descr="/home/claude/day1/hero_electric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3540" y="1828800"/>
            <a:ext cx="1371600" cy="137160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526280" y="342900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তড়িৎ ও চুম্বকত্ব</a:t>
            </a:r>
            <a:endParaRPr lang="en-US" sz="1700" dirty="0"/>
          </a:p>
        </p:txBody>
      </p:sp>
      <p:sp>
        <p:nvSpPr>
          <p:cNvPr id="17" name="Text 12"/>
          <p:cNvSpPr/>
          <p:nvPr/>
        </p:nvSpPr>
        <p:spPr>
          <a:xfrm>
            <a:off x="4526280" y="3813048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Electromagnetism</a:t>
            </a:r>
            <a:endParaRPr lang="en-US" sz="1050" dirty="0"/>
          </a:p>
        </p:txBody>
      </p:sp>
      <p:sp>
        <p:nvSpPr>
          <p:cNvPr id="18" name="Text 13"/>
          <p:cNvSpPr/>
          <p:nvPr/>
        </p:nvSpPr>
        <p:spPr>
          <a:xfrm>
            <a:off x="4617720" y="420624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চার্জ, কারেন্ট ও চৌম্বকক্ষেত্রের সম্পর্ক বিশ্লেষণ করে। যেমন — মোটর, জেনারেটর।</a:t>
            </a:r>
            <a:endParaRPr lang="en-US" sz="1200" dirty="0"/>
          </a:p>
        </p:txBody>
      </p:sp>
      <p:sp>
        <p:nvSpPr>
          <p:cNvPr id="19" name="Shape 14"/>
          <p:cNvSpPr/>
          <p:nvPr/>
        </p:nvSpPr>
        <p:spPr>
          <a:xfrm>
            <a:off x="8138160" y="1600200"/>
            <a:ext cx="3611880" cy="4160520"/>
          </a:xfrm>
          <a:prstGeom prst="roundRect">
            <a:avLst>
              <a:gd name="adj" fmla="val 354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52400" dist="38100" dir="5400000">
              <a:srgbClr val="1B2440">
                <a:alpha val="14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8138160" y="1600200"/>
            <a:ext cx="3611880" cy="1737360"/>
          </a:xfrm>
          <a:prstGeom prst="rect">
            <a:avLst>
              <a:gd name="adj" fmla="val 7368"/>
            </a:avLst>
          </a:prstGeom>
          <a:solidFill>
            <a:srgbClr val="0F4C75">
              <a:alpha val="92000"/>
            </a:srgbClr>
          </a:solidFill>
          <a:ln/>
        </p:spPr>
      </p:sp>
      <p:pic>
        <p:nvPicPr>
          <p:cNvPr id="21" name="Image 3" descr="/home/claude/day1/hero_atomic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58300" y="1828800"/>
            <a:ext cx="1371600" cy="137160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8321040" y="3429000"/>
            <a:ext cx="32461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পারমাণবিক ও নভোবিজ্ঞান</a:t>
            </a:r>
            <a:endParaRPr lang="en-US" sz="1700" dirty="0"/>
          </a:p>
        </p:txBody>
      </p:sp>
      <p:sp>
        <p:nvSpPr>
          <p:cNvPr id="23" name="Text 17"/>
          <p:cNvSpPr/>
          <p:nvPr/>
        </p:nvSpPr>
        <p:spPr>
          <a:xfrm>
            <a:off x="8321040" y="3813048"/>
            <a:ext cx="3246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5A6B8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Atomic &amp; Astrophysics</a:t>
            </a:r>
            <a:endParaRPr lang="en-US" sz="1050" dirty="0"/>
          </a:p>
        </p:txBody>
      </p:sp>
      <p:sp>
        <p:nvSpPr>
          <p:cNvPr id="24" name="Text 18"/>
          <p:cNvSpPr/>
          <p:nvPr/>
        </p:nvSpPr>
        <p:spPr>
          <a:xfrm>
            <a:off x="8412480" y="4206240"/>
            <a:ext cx="30632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পরমাণুর গঠন থেকে শুরু করে মহাবিশ্বের রহস্য উন্মোচন করে।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26" name="Image 4" descr="/home/claude/day1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6/৯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ক্যারিয়ার ভাবনা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কেন পদার্থবিজ্ঞান পড়ব?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548640" y="129844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যেসব ক্যারিয়ারের দরজা খুলে দেয় পদার্থবিজ্ঞান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548640" y="1920240"/>
            <a:ext cx="2560320" cy="3291840"/>
          </a:xfrm>
          <a:prstGeom prst="roundRect">
            <a:avLst>
              <a:gd name="adj" fmla="val 4286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8000"/>
              </a:srgbClr>
            </a:solidFill>
            <a:prstDash val="solid"/>
          </a:ln>
        </p:spPr>
      </p:sp>
      <p:pic>
        <p:nvPicPr>
          <p:cNvPr id="9" name="Image 1" descr="/home/claude/day1/hero_gears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0" y="2240280"/>
            <a:ext cx="1005840" cy="100584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85800" y="342900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ইঞ্জিনিয়ারিং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731520" y="397764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সিভিল, ইলেকট্রিক্যাল, মেকানিক্যাল — সবকিছুর ভিত্তি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310128" y="1920240"/>
            <a:ext cx="2560320" cy="3291840"/>
          </a:xfrm>
          <a:prstGeom prst="roundRect">
            <a:avLst>
              <a:gd name="adj" fmla="val 4286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8000"/>
              </a:srgbClr>
            </a:solidFill>
            <a:prstDash val="solid"/>
          </a:ln>
        </p:spPr>
      </p:sp>
      <p:pic>
        <p:nvPicPr>
          <p:cNvPr id="13" name="Image 2" descr="/home/claude/day1/hero_stethoscop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7368" y="2240280"/>
            <a:ext cx="1005840" cy="10058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447288" y="342900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চিকিৎসা প্রযুক্তি</a:t>
            </a:r>
            <a:endParaRPr lang="en-US" sz="1450" dirty="0"/>
          </a:p>
        </p:txBody>
      </p:sp>
      <p:sp>
        <p:nvSpPr>
          <p:cNvPr id="15" name="Text 10"/>
          <p:cNvSpPr/>
          <p:nvPr/>
        </p:nvSpPr>
        <p:spPr>
          <a:xfrm>
            <a:off x="3493008" y="397764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এক্স-রে, এমআরআই, লেজার সার্জারি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6071616" y="1920240"/>
            <a:ext cx="2560320" cy="3291840"/>
          </a:xfrm>
          <a:prstGeom prst="roundRect">
            <a:avLst>
              <a:gd name="adj" fmla="val 4286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8000"/>
              </a:srgbClr>
            </a:solidFill>
            <a:prstDash val="solid"/>
          </a:ln>
        </p:spPr>
      </p:sp>
      <p:pic>
        <p:nvPicPr>
          <p:cNvPr id="17" name="Image 3" descr="/home/claude/day1/hero_rocke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8856" y="2240280"/>
            <a:ext cx="1005840" cy="100584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208776" y="342900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মহাকাশ বিজ্ঞান</a:t>
            </a:r>
            <a:endParaRPr lang="en-US" sz="1450" dirty="0"/>
          </a:p>
        </p:txBody>
      </p:sp>
      <p:sp>
        <p:nvSpPr>
          <p:cNvPr id="19" name="Text 13"/>
          <p:cNvSpPr/>
          <p:nvPr/>
        </p:nvSpPr>
        <p:spPr>
          <a:xfrm>
            <a:off x="6254496" y="397764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রকেট, স্যাটেলাইট, গ্রহ অনুসন্ধান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8833104" y="1920240"/>
            <a:ext cx="2560320" cy="3291840"/>
          </a:xfrm>
          <a:prstGeom prst="roundRect">
            <a:avLst>
              <a:gd name="adj" fmla="val 4286"/>
            </a:avLst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8000"/>
              </a:srgbClr>
            </a:solidFill>
            <a:prstDash val="solid"/>
          </a:ln>
        </p:spPr>
      </p:sp>
      <p:pic>
        <p:nvPicPr>
          <p:cNvPr id="21" name="Image 4" descr="/home/claude/day1/hero_satell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10344" y="2240280"/>
            <a:ext cx="1005840" cy="100584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8970264" y="3429000"/>
            <a:ext cx="2286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গবেষণা ও উদ্ভাবন</a:t>
            </a:r>
            <a:endParaRPr lang="en-US" sz="1450" dirty="0"/>
          </a:p>
        </p:txBody>
      </p:sp>
      <p:sp>
        <p:nvSpPr>
          <p:cNvPr id="23" name="Text 16"/>
          <p:cNvSpPr/>
          <p:nvPr/>
        </p:nvSpPr>
        <p:spPr>
          <a:xfrm>
            <a:off x="9015984" y="3977640"/>
            <a:ext cx="2194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নতুন প্রযুক্তি ও বৈজ্ঞানিক আবিষ্কার</a:t>
            </a:r>
            <a:endParaRPr lang="en-US" sz="1100" dirty="0"/>
          </a:p>
        </p:txBody>
      </p:sp>
      <p:sp>
        <p:nvSpPr>
          <p:cNvPr id="24" name="Text 17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25" name="Image 5" descr="/home/claude/day1/logo_transparen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7/৯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বাস্তব প্রয়োগ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দৈনন্দিন জীবনে পদার্থবিজ্ঞান</a:t>
            </a:r>
            <a:endParaRPr lang="en-US" sz="2800" dirty="0"/>
          </a:p>
        </p:txBody>
      </p:sp>
      <p:sp>
        <p:nvSpPr>
          <p:cNvPr id="7" name="Shape 4"/>
          <p:cNvSpPr/>
          <p:nvPr/>
        </p:nvSpPr>
        <p:spPr>
          <a:xfrm>
            <a:off x="548640" y="1554480"/>
            <a:ext cx="2606040" cy="4206240"/>
          </a:xfrm>
          <a:prstGeom prst="roundRect">
            <a:avLst>
              <a:gd name="adj" fmla="val 49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25400" dir="5400000">
              <a:srgbClr val="1B2440">
                <a:alpha val="13000"/>
              </a:srgbClr>
            </a:outerShdw>
          </a:effectLst>
        </p:spPr>
      </p:sp>
      <p:pic>
        <p:nvPicPr>
          <p:cNvPr id="8" name="Image 1" descr="/home/claude/day1/hero_phon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292" y="1874520"/>
            <a:ext cx="1316736" cy="131673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85800" y="342900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মোবাইল ফোন</a:t>
            </a:r>
            <a:endParaRPr lang="en-US" sz="1400" dirty="0"/>
          </a:p>
        </p:txBody>
      </p:sp>
      <p:sp>
        <p:nvSpPr>
          <p:cNvPr id="10" name="Text 6"/>
          <p:cNvSpPr/>
          <p:nvPr/>
        </p:nvSpPr>
        <p:spPr>
          <a:xfrm>
            <a:off x="731520" y="3977640"/>
            <a:ext cx="2240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তড়িৎচুম্বকীয় তরঙ্গে সংকেত আদান-প্রদান</a:t>
            </a:r>
            <a:endParaRPr lang="en-US" sz="1150" dirty="0"/>
          </a:p>
        </p:txBody>
      </p:sp>
      <p:sp>
        <p:nvSpPr>
          <p:cNvPr id="11" name="Shape 7"/>
          <p:cNvSpPr/>
          <p:nvPr/>
        </p:nvSpPr>
        <p:spPr>
          <a:xfrm>
            <a:off x="3337560" y="1554480"/>
            <a:ext cx="2606040" cy="4206240"/>
          </a:xfrm>
          <a:prstGeom prst="roundRect">
            <a:avLst>
              <a:gd name="adj" fmla="val 49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25400" dir="5400000">
              <a:srgbClr val="1B2440">
                <a:alpha val="13000"/>
              </a:srgbClr>
            </a:outerShdw>
          </a:effectLst>
        </p:spPr>
      </p:sp>
      <p:pic>
        <p:nvPicPr>
          <p:cNvPr id="12" name="Image 2" descr="/home/claude/day1/hero_ca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82212" y="1874520"/>
            <a:ext cx="1316736" cy="131673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474720" y="342900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যানবাহন ও ইঞ্জিন</a:t>
            </a:r>
            <a:endParaRPr lang="en-US" sz="1400" dirty="0"/>
          </a:p>
        </p:txBody>
      </p:sp>
      <p:sp>
        <p:nvSpPr>
          <p:cNvPr id="14" name="Text 9"/>
          <p:cNvSpPr/>
          <p:nvPr/>
        </p:nvSpPr>
        <p:spPr>
          <a:xfrm>
            <a:off x="3520440" y="3977640"/>
            <a:ext cx="2240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বলবিদ্যা ও তাপগতিবিদ্যার প্রয়োগ</a:t>
            </a:r>
            <a:endParaRPr lang="en-US" sz="1150" dirty="0"/>
          </a:p>
        </p:txBody>
      </p:sp>
      <p:sp>
        <p:nvSpPr>
          <p:cNvPr id="15" name="Shape 10"/>
          <p:cNvSpPr/>
          <p:nvPr/>
        </p:nvSpPr>
        <p:spPr>
          <a:xfrm>
            <a:off x="6126480" y="1554480"/>
            <a:ext cx="2606040" cy="4206240"/>
          </a:xfrm>
          <a:prstGeom prst="roundRect">
            <a:avLst>
              <a:gd name="adj" fmla="val 49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25400" dir="5400000">
              <a:srgbClr val="1B2440">
                <a:alpha val="13000"/>
              </a:srgbClr>
            </a:outerShdw>
          </a:effectLst>
        </p:spPr>
      </p:sp>
      <p:pic>
        <p:nvPicPr>
          <p:cNvPr id="16" name="Image 3" descr="/home/claude/day1/hero_bul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1132" y="1874520"/>
            <a:ext cx="1316736" cy="131673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6263640" y="342900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বৈদ্যুতিক বাতি</a:t>
            </a:r>
            <a:endParaRPr lang="en-US" sz="1400" dirty="0"/>
          </a:p>
        </p:txBody>
      </p:sp>
      <p:sp>
        <p:nvSpPr>
          <p:cNvPr id="18" name="Text 12"/>
          <p:cNvSpPr/>
          <p:nvPr/>
        </p:nvSpPr>
        <p:spPr>
          <a:xfrm>
            <a:off x="6309360" y="3977640"/>
            <a:ext cx="2240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তড়িৎ বিজ্ঞানের নীতিতে পরিচালিত</a:t>
            </a:r>
            <a:endParaRPr lang="en-US" sz="1150" dirty="0"/>
          </a:p>
        </p:txBody>
      </p:sp>
      <p:sp>
        <p:nvSpPr>
          <p:cNvPr id="19" name="Shape 13"/>
          <p:cNvSpPr/>
          <p:nvPr/>
        </p:nvSpPr>
        <p:spPr>
          <a:xfrm>
            <a:off x="8915400" y="1554480"/>
            <a:ext cx="2606040" cy="4206240"/>
          </a:xfrm>
          <a:prstGeom prst="roundRect">
            <a:avLst>
              <a:gd name="adj" fmla="val 4912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25400" dir="5400000">
              <a:srgbClr val="1B2440">
                <a:alpha val="13000"/>
              </a:srgbClr>
            </a:outerShdw>
          </a:effectLst>
        </p:spPr>
      </p:sp>
      <p:pic>
        <p:nvPicPr>
          <p:cNvPr id="20" name="Image 4" descr="/home/claude/day1/hero_brid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0052" y="1874520"/>
            <a:ext cx="1316736" cy="1316736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9052560" y="3429000"/>
            <a:ext cx="2331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সেতু নির্মাণ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9098280" y="3977640"/>
            <a:ext cx="22402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1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বল ও উপাদানের সাম্যাবস্থার হিসাব</a:t>
            </a:r>
            <a:endParaRPr lang="en-US" sz="1150" dirty="0"/>
          </a:p>
        </p:txBody>
      </p:sp>
      <p:sp>
        <p:nvSpPr>
          <p:cNvPr id="23" name="Text 16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5A6B87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24" name="Image 5" descr="/home/claude/day1/logo_transparent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dark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F9E795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A2151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8/৯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জানো কি?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86868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পদার্থবিজ্ঞানের মজার তথ্য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691640"/>
            <a:ext cx="10881360" cy="1417320"/>
          </a:xfrm>
          <a:prstGeom prst="roundRect">
            <a:avLst>
              <a:gd name="adj" fmla="val 7742"/>
            </a:avLst>
          </a:prstGeom>
          <a:solidFill>
            <a:srgbClr val="FFFFFF">
              <a:alpha val="7000"/>
            </a:srgbClr>
          </a:solidFill>
          <a:ln w="12700">
            <a:solidFill>
              <a:srgbClr val="F9E795">
                <a:alpha val="40000"/>
              </a:srgbClr>
            </a:solidFill>
            <a:prstDash val="solid"/>
          </a:ln>
        </p:spPr>
      </p:sp>
      <p:pic>
        <p:nvPicPr>
          <p:cNvPr id="8" name="Image 1" descr="/home/claude/day1/icon_sta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680" y="2080260"/>
            <a:ext cx="640080" cy="6400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828800" y="1828800"/>
            <a:ext cx="9052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আলো এক সেকেন্ডে প্রায় ৩ লক্ষ কিলোমিটার পথ পাড়ি দেয় — পৃথিবীকে ৭ বার ঘুরে আসার সমান!</a:t>
            </a:r>
            <a:endParaRPr lang="en-US" sz="1500" dirty="0"/>
          </a:p>
        </p:txBody>
      </p:sp>
      <p:sp>
        <p:nvSpPr>
          <p:cNvPr id="10" name="Shape 6"/>
          <p:cNvSpPr/>
          <p:nvPr/>
        </p:nvSpPr>
        <p:spPr>
          <a:xfrm>
            <a:off x="548640" y="3291840"/>
            <a:ext cx="10881360" cy="1417320"/>
          </a:xfrm>
          <a:prstGeom prst="roundRect">
            <a:avLst>
              <a:gd name="adj" fmla="val 7742"/>
            </a:avLst>
          </a:prstGeom>
          <a:solidFill>
            <a:srgbClr val="FFFFFF">
              <a:alpha val="7000"/>
            </a:srgbClr>
          </a:solidFill>
          <a:ln w="12700">
            <a:solidFill>
              <a:srgbClr val="F9E795">
                <a:alpha val="40000"/>
              </a:srgbClr>
            </a:solidFill>
            <a:prstDash val="solid"/>
          </a:ln>
        </p:spPr>
      </p:sp>
      <p:pic>
        <p:nvPicPr>
          <p:cNvPr id="11" name="Image 2" descr="/home/claude/day1/icon_char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680" y="3680460"/>
            <a:ext cx="640080" cy="64008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828800" y="3429000"/>
            <a:ext cx="9052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তোমার শরীরে প্রতি মুহূর্তে লক্ষ লক্ষ মহাজাগতিক রশ্মি (cosmic ray) ভেদ করে যাচ্ছে, টেরই পাচ্ছ না।</a:t>
            </a:r>
            <a:endParaRPr lang="en-US" sz="1500" dirty="0"/>
          </a:p>
        </p:txBody>
      </p:sp>
      <p:sp>
        <p:nvSpPr>
          <p:cNvPr id="13" name="Shape 8"/>
          <p:cNvSpPr/>
          <p:nvPr/>
        </p:nvSpPr>
        <p:spPr>
          <a:xfrm>
            <a:off x="548640" y="4892040"/>
            <a:ext cx="10881360" cy="1417320"/>
          </a:xfrm>
          <a:prstGeom prst="roundRect">
            <a:avLst>
              <a:gd name="adj" fmla="val 7742"/>
            </a:avLst>
          </a:prstGeom>
          <a:solidFill>
            <a:srgbClr val="FFFFFF">
              <a:alpha val="7000"/>
            </a:srgbClr>
          </a:solidFill>
          <a:ln w="12700">
            <a:solidFill>
              <a:srgbClr val="F9E795">
                <a:alpha val="40000"/>
              </a:srgbClr>
            </a:solidFill>
            <a:prstDash val="solid"/>
          </a:ln>
        </p:spPr>
      </p:sp>
      <p:pic>
        <p:nvPicPr>
          <p:cNvPr id="14" name="Image 3" descr="/home/claude/day1/icon_book2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" y="5280660"/>
            <a:ext cx="640080" cy="640080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828800" y="5029200"/>
            <a:ext cx="905256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নিউটন মাত্র ২৩ বছর বয়সে গতিসূত্র ও ক্যালকুলাসের ভিত্তি তৈরি করেছিলেন — মহামারির সময় ঘরে বসে!</a:t>
            </a:r>
            <a:endParaRPr lang="en-US" sz="1500" dirty="0"/>
          </a:p>
        </p:txBody>
      </p:sp>
      <p:sp>
        <p:nvSpPr>
          <p:cNvPr id="16" name="Text 10"/>
          <p:cNvSpPr/>
          <p:nvPr/>
        </p:nvSpPr>
        <p:spPr>
          <a:xfrm>
            <a:off x="457200" y="6528816"/>
            <a:ext cx="987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50" b="1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  ·  </a:t>
            </a:r>
            <a:pPr algn="l" indent="0" marL="0">
              <a:buNone/>
            </a:pPr>
            <a:r>
              <a:rPr lang="en-US" sz="950" dirty="0">
                <a:solidFill>
                  <a:srgbClr val="AFC0D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সহকারী শিক্ষক (গণিত ও পদার্থবিজ্ঞান)  ·  উইন আইডিয়াল স্কুল</a:t>
            </a:r>
            <a:endParaRPr lang="en-US" sz="950" dirty="0"/>
          </a:p>
        </p:txBody>
      </p:sp>
      <p:pic>
        <p:nvPicPr>
          <p:cNvPr id="17" name="Image 4" descr="/home/claude/day1/logo_transparent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21440" y="6400800"/>
            <a:ext cx="438912" cy="43891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home/claude/day1/bg_light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881360" y="365760"/>
            <a:ext cx="868680" cy="384048"/>
          </a:xfrm>
          <a:prstGeom prst="roundRect">
            <a:avLst>
              <a:gd name="adj" fmla="val 50000"/>
            </a:avLst>
          </a:prstGeom>
          <a:solidFill>
            <a:srgbClr val="065A82"/>
          </a:solidFill>
          <a:ln/>
        </p:spPr>
      </p:sp>
      <p:sp>
        <p:nvSpPr>
          <p:cNvPr id="4" name="Text 1"/>
          <p:cNvSpPr/>
          <p:nvPr/>
        </p:nvSpPr>
        <p:spPr>
          <a:xfrm>
            <a:off x="10881360" y="365760"/>
            <a:ext cx="868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9/৯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48640" y="384048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100" kern="0" dirty="0">
                <a:solidFill>
                  <a:srgbClr val="1C7293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শেষ কথা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749808"/>
            <a:ext cx="73152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আজকের সারসংক্ষেপ</a:t>
            </a:r>
            <a:endParaRPr lang="en-US" sz="3000" dirty="0"/>
          </a:p>
        </p:txBody>
      </p:sp>
      <p:sp>
        <p:nvSpPr>
          <p:cNvPr id="7" name="Shape 4"/>
          <p:cNvSpPr/>
          <p:nvPr/>
        </p:nvSpPr>
        <p:spPr>
          <a:xfrm>
            <a:off x="548640" y="1508760"/>
            <a:ext cx="6537960" cy="2788920"/>
          </a:xfrm>
          <a:prstGeom prst="roundRect">
            <a:avLst>
              <a:gd name="adj" fmla="val 3934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27000" dist="25400" dir="5400000">
              <a:srgbClr val="1B2440">
                <a:alpha val="13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68680" y="176479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9" name="Text 6"/>
          <p:cNvSpPr/>
          <p:nvPr/>
        </p:nvSpPr>
        <p:spPr>
          <a:xfrm>
            <a:off x="868680" y="1764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1325880" y="1737360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পদার্থবিজ্ঞান হলো পদার্থ, শক্তি ও তাদের আন্তঃক্রিয়ার বিজ্ঞান।</a:t>
            </a:r>
            <a:endParaRPr lang="en-US" sz="1250" dirty="0"/>
          </a:p>
        </p:txBody>
      </p:sp>
      <p:sp>
        <p:nvSpPr>
          <p:cNvPr id="11" name="Shape 8"/>
          <p:cNvSpPr/>
          <p:nvPr/>
        </p:nvSpPr>
        <p:spPr>
          <a:xfrm>
            <a:off x="868680" y="240487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2" name="Text 9"/>
          <p:cNvSpPr/>
          <p:nvPr/>
        </p:nvSpPr>
        <p:spPr>
          <a:xfrm>
            <a:off x="868680" y="24048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1325880" y="2377440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অ্যারিস্টটল থেকে আইনস্টাইন — হাজার বছরের জ্ঞানের ধারা।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868680" y="304495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5" name="Text 12"/>
          <p:cNvSpPr/>
          <p:nvPr/>
        </p:nvSpPr>
        <p:spPr>
          <a:xfrm>
            <a:off x="868680" y="30449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325880" y="3017520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এর ৬টি প্রধান শাখা: বলবিদ্যা, তাপ, শব্দ, আলো, তড়িৎ-চুম্বকত্ব ও পারমাণবিক-নভোবিজ্ঞান।</a:t>
            </a:r>
            <a:endParaRPr lang="en-US" sz="1250" dirty="0"/>
          </a:p>
        </p:txBody>
      </p:sp>
      <p:sp>
        <p:nvSpPr>
          <p:cNvPr id="17" name="Shape 14"/>
          <p:cNvSpPr/>
          <p:nvPr/>
        </p:nvSpPr>
        <p:spPr>
          <a:xfrm>
            <a:off x="868680" y="3685032"/>
            <a:ext cx="292608" cy="292608"/>
          </a:xfrm>
          <a:prstGeom prst="ellipse">
            <a:avLst/>
          </a:prstGeom>
          <a:solidFill>
            <a:srgbClr val="E8B84B"/>
          </a:solidFill>
          <a:ln/>
        </p:spPr>
      </p:sp>
      <p:sp>
        <p:nvSpPr>
          <p:cNvPr id="18" name="Text 15"/>
          <p:cNvSpPr/>
          <p:nvPr/>
        </p:nvSpPr>
        <p:spPr>
          <a:xfrm>
            <a:off x="868680" y="368503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9" name="Text 16"/>
          <p:cNvSpPr/>
          <p:nvPr/>
        </p:nvSpPr>
        <p:spPr>
          <a:xfrm>
            <a:off x="1325880" y="3657600"/>
            <a:ext cx="5577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ইঞ্জিনিয়ারিং থেকে চিকিৎসা — সর্বত্র এর প্রয়োগ রয়েছে।</a:t>
            </a:r>
            <a:endParaRPr lang="en-US" sz="1250" dirty="0"/>
          </a:p>
        </p:txBody>
      </p:sp>
      <p:sp>
        <p:nvSpPr>
          <p:cNvPr id="20" name="Shape 17"/>
          <p:cNvSpPr/>
          <p:nvPr/>
        </p:nvSpPr>
        <p:spPr>
          <a:xfrm>
            <a:off x="7360920" y="1508760"/>
            <a:ext cx="4297680" cy="2788920"/>
          </a:xfrm>
          <a:prstGeom prst="roundRect">
            <a:avLst>
              <a:gd name="adj" fmla="val 3934"/>
            </a:avLst>
          </a:prstGeom>
          <a:solidFill>
            <a:srgbClr val="21295C"/>
          </a:solidFill>
          <a:ln/>
        </p:spPr>
      </p:sp>
      <p:pic>
        <p:nvPicPr>
          <p:cNvPr id="21" name="Image 1" descr="/home/claude/day1/icon_arrow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5240" y="1719072"/>
            <a:ext cx="365760" cy="36576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7635240" y="21488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E795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আগামীকাল  ·  দিন ২</a:t>
            </a:r>
            <a:endParaRPr lang="en-US" sz="1300" dirty="0"/>
          </a:p>
        </p:txBody>
      </p:sp>
      <p:sp>
        <p:nvSpPr>
          <p:cNvPr id="23" name="Text 19"/>
          <p:cNvSpPr/>
          <p:nvPr/>
        </p:nvSpPr>
        <p:spPr>
          <a:xfrm>
            <a:off x="7635240" y="2487168"/>
            <a:ext cx="38404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ভৌত রাশি —</a:t>
            </a:r>
            <a:endParaRPr lang="en-US" sz="2300" dirty="0"/>
          </a:p>
          <a:p>
            <a:pPr indent="0" marL="0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মৌলিক রাশি</a:t>
            </a:r>
            <a:endParaRPr lang="en-US" sz="2300" dirty="0"/>
          </a:p>
        </p:txBody>
      </p:sp>
      <p:sp>
        <p:nvSpPr>
          <p:cNvPr id="24" name="Text 20"/>
          <p:cNvSpPr/>
          <p:nvPr/>
        </p:nvSpPr>
        <p:spPr>
          <a:xfrm>
            <a:off x="7635240" y="3657600"/>
            <a:ext cx="3840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CADCF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দৈর্ঘ্য, ভর, সময় ও অন্যান্য মৌলিক রাশি নিয়ে আলোচনা</a:t>
            </a:r>
            <a:endParaRPr lang="en-US" sz="1150" dirty="0"/>
          </a:p>
        </p:txBody>
      </p:sp>
      <p:sp>
        <p:nvSpPr>
          <p:cNvPr id="25" name="Shape 21"/>
          <p:cNvSpPr/>
          <p:nvPr/>
        </p:nvSpPr>
        <p:spPr>
          <a:xfrm>
            <a:off x="548640" y="4526280"/>
            <a:ext cx="11155680" cy="1600200"/>
          </a:xfrm>
          <a:prstGeom prst="roundRect">
            <a:avLst>
              <a:gd name="adj" fmla="val 6857"/>
            </a:avLst>
          </a:prstGeom>
          <a:solidFill>
            <a:srgbClr val="065A82">
              <a:alpha val="8000"/>
            </a:srgbClr>
          </a:solidFill>
          <a:ln w="12700">
            <a:solidFill>
              <a:srgbClr val="065A82">
                <a:alpha val="25000"/>
              </a:srgbClr>
            </a:solidFill>
            <a:prstDash val="solid"/>
          </a:ln>
        </p:spPr>
      </p:sp>
      <p:pic>
        <p:nvPicPr>
          <p:cNvPr id="26" name="Image 2" descr="/home/claude/day1/teacher_circl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" y="4754880"/>
            <a:ext cx="1143000" cy="1143000"/>
          </a:xfrm>
          <a:prstGeom prst="rect">
            <a:avLst/>
          </a:prstGeom>
        </p:spPr>
      </p:pic>
      <p:sp>
        <p:nvSpPr>
          <p:cNvPr id="27" name="Text 22"/>
          <p:cNvSpPr/>
          <p:nvPr/>
        </p:nvSpPr>
        <p:spPr>
          <a:xfrm>
            <a:off x="2194560" y="4754880"/>
            <a:ext cx="731520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900" b="1" dirty="0">
                <a:solidFill>
                  <a:srgbClr val="21295C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মোঃ মিশন</a:t>
            </a:r>
            <a:endParaRPr lang="en-US" sz="19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1B2440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বিএসসি অনার্স, এমএসসি (গণিত)  |  সহকারী শিক্ষক (গণিত ও পদার্থবিজ্ঞান)</a:t>
            </a:r>
            <a:endParaRPr lang="en-US" sz="190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065A82"/>
                </a:solidFill>
                <a:latin typeface="Nirmala UI" pitchFamily="34" charset="0"/>
                <a:ea typeface="Nirmala UI" pitchFamily="34" charset="-122"/>
                <a:cs typeface="Nirmala UI" pitchFamily="34" charset="-120"/>
              </a:rPr>
              <a:t>উইন আইডিয়াল স্কুল</a:t>
            </a:r>
            <a:endParaRPr lang="en-US" sz="1900" dirty="0"/>
          </a:p>
        </p:txBody>
      </p:sp>
      <p:pic>
        <p:nvPicPr>
          <p:cNvPr id="28" name="Image 3" descr="/home/claude/day1/logo_transparen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95560" y="4828032"/>
            <a:ext cx="960120" cy="96012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2026-08-08T04:04:39Z</dcterms:created>
  <dcterms:modified xsi:type="dcterms:W3CDTF">2026-08-08T04:04:39Z</dcterms:modified>
</cp:coreProperties>
</file>