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notesMasterIdLst>
    <p:notesMasterId r:id="rId13"/>
  </p:notesMasterIdLst>
  <p:sldIdLst>
    <p:sldId id="256" r:id="rId2"/>
    <p:sldId id="264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8" autoAdjust="0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1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7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54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3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5992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349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3880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943" y="1942691"/>
            <a:ext cx="3004321" cy="369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74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79414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3548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240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992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069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19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3915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121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14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jfif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1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E1B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097280"/>
            <a:ext cx="3840480" cy="3840480"/>
          </a:xfrm>
          <a:prstGeom prst="ellipse">
            <a:avLst/>
          </a:prstGeom>
          <a:solidFill>
            <a:srgbClr val="6E1322"/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6E1322"/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1051560"/>
            <a:ext cx="1463040" cy="14630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5" name="Text 3"/>
          <p:cNvSpPr/>
          <p:nvPr/>
        </p:nvSpPr>
        <p:spPr>
          <a:xfrm>
            <a:off x="5349240" y="1051560"/>
            <a:ext cx="1463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6E132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★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2769704" y="1531620"/>
            <a:ext cx="121889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ইসলাম ও নৈতিক শিক্ষা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862470" y="2583180"/>
            <a:ext cx="121889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2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2871184" y="382401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চতুর্থ </a:t>
            </a:r>
            <a:r>
              <a:rPr lang="en-US" sz="3200" smtClean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অধ্যায়, </a:t>
            </a:r>
            <a:r>
              <a:rPr lang="en-US" sz="32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চতুর্থ পাঠ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769704" y="4478018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219784" y="2049284"/>
            <a:ext cx="3180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F0"/>
                </a:solidFill>
              </a:rPr>
              <a:t> </a:t>
            </a:r>
            <a:r>
              <a:rPr lang="en-US" sz="5400">
                <a:solidFill>
                  <a:srgbClr val="00B0F0"/>
                </a:solidFill>
              </a:rPr>
              <a:t>আজকের</a:t>
            </a:r>
            <a:r>
              <a:rPr lang="en-US" sz="5400">
                <a:solidFill>
                  <a:srgbClr val="FFC000"/>
                </a:solidFill>
              </a:rPr>
              <a:t> </a:t>
            </a:r>
            <a:r>
              <a:rPr lang="en-US" sz="5400">
                <a:solidFill>
                  <a:srgbClr val="00B0F0"/>
                </a:solidFill>
              </a:rPr>
              <a:t>পাঠ</a:t>
            </a:r>
          </a:p>
          <a:p>
            <a:endParaRPr lang="en-US" sz="540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46713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-596348" y="-24938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ractur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1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463040"/>
            <a:ext cx="3474720" cy="3474720"/>
          </a:xfrm>
          <a:prstGeom prst="ellipse">
            <a:avLst/>
          </a:prstGeom>
          <a:solidFill>
            <a:srgbClr val="A31A3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A31A3E">
              <a:alpha val="8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82880"/>
            <a:ext cx="9601200" cy="82296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বাড়ির কাজ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6FCF97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নবম শ্রেণি ❖ আখলাক, চতুর্থ অধ্যায়, চতুর্থ পাঠ ❖ সত্যবাদিতা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6B0C25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1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সত্যবাদিতা শব্দের সংজ্ঞা লিখে আনবে।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2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সত্যবাদিতার যেকোনো তিনটি উপকারিতা লিখবে।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3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সত্যবাদিতা সম্পর্কিত একটি আয়াত ও একটি হাদিস অনুবাদসহ লিখবে।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4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সত্যবাদিতার গুরুত্ব উল্লেখ করে একটি অনুচ্ছেদ (কমপক্ষে ২০০ শব্দ) লিখবে।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5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দৈনন্দিন জীবনে সত্যবাদী হওয়ার পাঁচটি উপায় লিখবে।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i="1" dirty="0">
                <a:solidFill>
                  <a:srgbClr val="F2B72A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জমা দেওয়ার সময়সীমাঃ আগামী ক্লাসের পূর্বে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2B72A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851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104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943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1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-1463040"/>
            <a:ext cx="3474720" cy="3474720"/>
          </a:xfrm>
          <a:prstGeom prst="ellipse">
            <a:avLst/>
          </a:prstGeom>
          <a:solidFill>
            <a:srgbClr val="A31A3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A31A3E">
              <a:alpha val="8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08026"/>
            <a:ext cx="9601200" cy="822960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6FCF97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চতুর্থ অধ্যায়, চতুর্থ পাঠ ❖ সত্যবাদিতা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6B0C25"/>
          </a:solidFill>
          <a:ln w="12700">
            <a:solidFill>
              <a:srgbClr val="F2B72A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2B72A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সত্যবাদিতা শব্দের অর্থ ও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2B72A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সত্যবাদিতার গুরুত্ব ও প্রয়োজনীয়তা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2B72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সত্যবাদিতার ফলে ব্যক্তি ও সমাজজীবনে সৃষ্ট উপকারিতা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2B72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ইসলামের দৃষ্টিতে সত্যবাদিতা সম্পর্কিত নির্দেশনা তুলে ধরতে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2B72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3A051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BF3F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দৈনন্দিন জীবনে সত্যবাদী হওয়ার ক্ষেত্রে সচেতন ও দায়িত্বশীল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2B72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16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-914400"/>
            <a:ext cx="2926080" cy="292608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অর্থ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640080" cy="640080"/>
          </a:xfrm>
          <a:prstGeom prst="ellipse">
            <a:avLst/>
          </a:prstGeom>
          <a:solidFill>
            <a:srgbClr val="9E1B3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00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১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417320" y="1627632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শাব্দিক অর্থ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48640" y="233172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9050">
            <a:solidFill>
              <a:srgbClr val="F2B134"/>
            </a:solidFill>
            <a:prstDash val="solid"/>
          </a:ln>
          <a:effectLst>
            <a:outerShdw blurRad="76200" dist="25400" dir="5400000" algn="bl" rotWithShape="0">
              <a:srgbClr val="999999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2468880"/>
            <a:ext cx="104241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</a:t>
            </a:r>
            <a:r>
              <a:rPr lang="en-US" sz="2400" dirty="0">
                <a:solidFill>
                  <a:srgbClr val="3A3A3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শব্দের অর্থ সত্য কথা বলা, মিথ্যা পরিহার করে সবসময় সঠিক ও বাস্তব কথা বলার অভ্যাস গড়ে তোলা।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48640" y="3977640"/>
            <a:ext cx="640080" cy="640080"/>
          </a:xfrm>
          <a:prstGeom prst="ellipse">
            <a:avLst/>
          </a:prstGeom>
          <a:solidFill>
            <a:srgbClr val="C48A1D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9776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২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17320" y="4005072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পারিভাষিক অর্থ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548640" y="4709160"/>
            <a:ext cx="1106424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9050">
            <a:solidFill>
              <a:srgbClr val="F2B134"/>
            </a:solidFill>
            <a:prstDash val="solid"/>
          </a:ln>
          <a:effectLst>
            <a:outerShdw blurRad="76200" dist="25400" dir="5400000" algn="bl" rotWithShape="0">
              <a:srgbClr val="999999">
                <a:alpha val="2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68680" y="4846320"/>
            <a:ext cx="10424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মনে, কথায় ও কাজে সত্যের প্রতিফলন ঘটানো এবং বাস্তব অবস্থার সাথে সামঞ্জস্যপূর্ণ কথা বলাকে সত্যবাদিতা বলে। ইসলামে সত্যবাদিতা মুমিনের অন্যতম প্রধান গুণ এবং তাকওয়ার পরিপূরক হিসেবে বিবেচিত।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261652" y="6558103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শাব্দিক অর্থ ও পারিভাষিক অর্থ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9E1B3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B1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C48A1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গুরুত্ব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502920" cy="502920"/>
          </a:xfrm>
          <a:prstGeom prst="ellipse">
            <a:avLst/>
          </a:prstGeom>
          <a:solidFill>
            <a:srgbClr val="241512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146304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উত্তম চরিত্র ও ভালো মানুষ হওয়ার মূল ভিত্তি।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2441448"/>
            <a:ext cx="502920" cy="502920"/>
          </a:xfrm>
          <a:prstGeom prst="ellipse">
            <a:avLst/>
          </a:prstGeom>
          <a:solidFill>
            <a:srgbClr val="24151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71600" y="2395728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সকল নবী-রাসূল (আ.) সততা ও সত্যবাদিতার আদর্শ স্থাপন করেছেন।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640080" y="3374136"/>
            <a:ext cx="502920" cy="502920"/>
          </a:xfrm>
          <a:prstGeom prst="ellipse">
            <a:avLst/>
          </a:prstGeom>
          <a:solidFill>
            <a:srgbClr val="241512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37413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371600" y="3328416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মানুষকে জান্নাতের পথ দেখায়।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40080" y="4306824"/>
            <a:ext cx="502920" cy="502920"/>
          </a:xfrm>
          <a:prstGeom prst="ellipse">
            <a:avLst/>
          </a:prstGeom>
          <a:solidFill>
            <a:srgbClr val="241512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30682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4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371600" y="4261104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সততার মাধ্যমে সমাজে পারস্পরিক আস্থা প্রতিষ্ঠিত হয়।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640080" y="5239512"/>
            <a:ext cx="502920" cy="502920"/>
          </a:xfrm>
          <a:prstGeom prst="ellipse">
            <a:avLst/>
          </a:prstGeom>
          <a:solidFill>
            <a:srgbClr val="241512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52395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5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71600" y="5193792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ব্যক্তিকে বিশ্বস্ত ও সমাজে গ্রহণযোগ্য করে তোলে।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গুরুত্ব ও প্রয়োজনীয়তা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241512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4B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-1188720"/>
            <a:ext cx="3108960" cy="3108960"/>
          </a:xfrm>
          <a:prstGeom prst="ellipse">
            <a:avLst/>
          </a:prstGeom>
          <a:solidFill>
            <a:srgbClr val="0F2E3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হওয়ার উপায়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69164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1645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 বলার অভ্যাস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63040" y="205740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প্রতিদিনের ছোট-বড় সকল কথায় সত্য বলার অভ্যাস গড়ে তোলা।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17920" y="150876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10" name="Shape 8"/>
          <p:cNvSpPr/>
          <p:nvPr/>
        </p:nvSpPr>
        <p:spPr>
          <a:xfrm>
            <a:off x="6400800" y="169164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132320" y="1645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মিথ্যা এড়িয়ে চলা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132320" y="205740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যে পরিস্থিতিতে মিথ্যা বলার সম্ভাবনা থাকে, তা সচেতনভাবে এড়িয়ে চলা।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301752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15" name="Shape 13"/>
          <p:cNvSpPr/>
          <p:nvPr/>
        </p:nvSpPr>
        <p:spPr>
          <a:xfrm>
            <a:off x="731520" y="320040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200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3154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ছোট থেকেই চর্চা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463040" y="356616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শৈশব থেকেই সততা ও সত্যবাদিতার চর্চা করা।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6217920" y="301752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20" name="Shape 18"/>
          <p:cNvSpPr/>
          <p:nvPr/>
        </p:nvSpPr>
        <p:spPr>
          <a:xfrm>
            <a:off x="6400800" y="320040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0" y="3200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132320" y="3154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ভুল স্বীকার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132320" y="356616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ভুল হলে তা স্বীকার করার সাহস ও মানসিকতা রাখা।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548640" y="452628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25" name="Shape 23"/>
          <p:cNvSpPr/>
          <p:nvPr/>
        </p:nvSpPr>
        <p:spPr>
          <a:xfrm>
            <a:off x="731520" y="470916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47091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463040" y="46634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সৎসঙ্গ গ্রহণ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463040" y="507492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সৎ ও সত্যবাদী মানুষের সাহচর্য গ্রহণ করা।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6217920" y="452628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0F2E38"/>
          </a:solidFill>
          <a:ln/>
        </p:spPr>
      </p:sp>
      <p:sp>
        <p:nvSpPr>
          <p:cNvPr id="30" name="Shape 28"/>
          <p:cNvSpPr/>
          <p:nvPr/>
        </p:nvSpPr>
        <p:spPr>
          <a:xfrm>
            <a:off x="6400800" y="470916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31" name="Text 29"/>
          <p:cNvSpPr/>
          <p:nvPr/>
        </p:nvSpPr>
        <p:spPr>
          <a:xfrm>
            <a:off x="6400800" y="47091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E38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132320" y="46634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আল্লাহকে সাক্ষী রাখা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7132320" y="5074920"/>
            <a:ext cx="4297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সব অবস্থায় আল্লাহকে সর্বদা সাক্ষী মনে করে কথা বলা।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হওয়ার উপায়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8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-914400"/>
            <a:ext cx="2926080" cy="292608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7A3B2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উপকারিতা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02920" cy="50292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325880" y="1444752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54480" y="1444752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A2A2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মিথ্যা বলা মুনাফিকীর অন্যতম লক্ষণ হিসেবে বিবেচিত হয়।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502920" cy="50292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4871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325880" y="2377440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554480" y="2377440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A2A2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মিথ্যাবাদী ব্যক্তি সমাজে ধীরে ধীরে অবিশ্বস্ত হয়ে পড়ে।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" y="3419856"/>
            <a:ext cx="502920" cy="50292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41985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1325880" y="3310128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554480" y="3310128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A2A2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অন্তরে প্রশান্তি ও দৃঢ় মনোবল সৃষ্টি করে।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40080" y="4352544"/>
            <a:ext cx="502920" cy="50292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352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1325880" y="4242816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554480" y="4242816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A2A2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 ব্যক্তির সম্মান ও মর্যাদা বৃদ্ধি করে।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40080" y="5285232"/>
            <a:ext cx="502920" cy="502920"/>
          </a:xfrm>
          <a:prstGeom prst="ellipse">
            <a:avLst/>
          </a:prstGeom>
          <a:solidFill>
            <a:srgbClr val="7A3B2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5285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325880" y="5175504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554480" y="5175504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A2A2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ব্যক্তি আল্লাহ ও তাঁর রাসূলের প্রিয়ভাজন হয়।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7A3B2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উপকারিতা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7A3B2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9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F0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3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ব্যক্তির বৈশিষ্ট্য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02920" cy="50292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325880" y="1444752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54480" y="1444752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1E1E1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কথায় ও কাজে সবসময় মিল থাকে।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502920" cy="50292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4871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325880" y="2377440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554480" y="2377440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1E1E1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দেওয়া ওয়াদা যথাযথভাবে রক্ষা করে।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640080" y="3419856"/>
            <a:ext cx="502920" cy="50292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41985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1325880" y="3310128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554480" y="3310128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1E1E1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সকল ক্ষেত্রে ন্যায়বিচার প্রতিষ্ঠা করে।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640080" y="4352544"/>
            <a:ext cx="502920" cy="50292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352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1325880" y="4242816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554480" y="4242816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1E1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বিশ্বস্ততার সাথে অর্পিত দায়িত্ব পালন করে।</a:t>
            </a:r>
            <a:endParaRPr lang="en-US" sz="2800" dirty="0"/>
          </a:p>
        </p:txBody>
      </p:sp>
      <p:sp>
        <p:nvSpPr>
          <p:cNvPr id="20" name="Shape 18"/>
          <p:cNvSpPr/>
          <p:nvPr/>
        </p:nvSpPr>
        <p:spPr>
          <a:xfrm>
            <a:off x="640080" y="5285232"/>
            <a:ext cx="502920" cy="502920"/>
          </a:xfrm>
          <a:prstGeom prst="ellipse">
            <a:avLst/>
          </a:prstGeom>
          <a:solidFill>
            <a:srgbClr val="1F4B3F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5285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325880" y="5175504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554480" y="5175504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E1E1E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সব পরিস্থিতিতে সত্য বলার সাহস রাখে।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F4B3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ব্যক্তির বৈশিষ্ট্য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F4B3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4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280160"/>
            <a:ext cx="3108960" cy="3108960"/>
          </a:xfrm>
          <a:prstGeom prst="ellipse">
            <a:avLst/>
          </a:prstGeom>
          <a:solidFill>
            <a:srgbClr val="140C0A"/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5120640"/>
            <a:ext cx="3108960" cy="3108960"/>
          </a:xfrm>
          <a:prstGeom prst="ellipse">
            <a:avLst/>
          </a:prstGeom>
          <a:solidFill>
            <a:srgbClr val="140C0A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2B134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বাড়ির কাজ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0C0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164592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শাব্দিক ও পারিভাষিক অর্থ লিখ।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640080" y="274320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7432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0C0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63040" y="269748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সত্যবাদিতার গুরুত্ব সম্পর্কে একটি অনুচ্ছেদ লেখ (কমপক্ষে ১৫০ শব্দ)।</a:t>
            </a:r>
            <a:endParaRPr lang="en-US" sz="3200" dirty="0"/>
          </a:p>
        </p:txBody>
      </p:sp>
      <p:sp>
        <p:nvSpPr>
          <p:cNvPr id="11" name="Shape 9"/>
          <p:cNvSpPr/>
          <p:nvPr/>
        </p:nvSpPr>
        <p:spPr>
          <a:xfrm>
            <a:off x="640080" y="379476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7947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0C0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463040" y="374904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সত্যবাদী হওয়ার যেকোনো চারটি উপায় উল্লেখ কর।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640080" y="4846320"/>
            <a:ext cx="548640" cy="548640"/>
          </a:xfrm>
          <a:prstGeom prst="ellipse">
            <a:avLst/>
          </a:prstGeom>
          <a:solidFill>
            <a:srgbClr val="F2B134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8463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0C0A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63040" y="480060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একজন সত্যবাদী ব্যক্তির তিনটি বৈশিষ্ট্য লেখ।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548640" y="60807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* খাতায় সুন্দর হাতের লেখায় উত্তর লিখে জমা দিতে হবে।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বাড়ির কাজ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772400" y="6473952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7F3E9"/>
                </a:solidFill>
                <a:latin typeface="SutonnyMJ" pitchFamily="34" charset="0"/>
                <a:ea typeface="SutonnyMJ" pitchFamily="34" charset="-122"/>
                <a:cs typeface="SutonnyMJ" pitchFamily="34" charset="-120"/>
              </a:rPr>
              <a:t>নবম শ্রেণি | অধ্যায় ৪ | পাঠ ৪ | সত্যবাদিতা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</TotalTime>
  <Words>671</Words>
  <Application>Microsoft Office PowerPoint</Application>
  <PresentationFormat>Widescreen</PresentationFormat>
  <Paragraphs>149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Cambria</vt:lpstr>
      <vt:lpstr>Lohit Bengali</vt:lpstr>
      <vt:lpstr>Nikosh</vt:lpstr>
      <vt:lpstr>SutonnyMJ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15</cp:revision>
  <dcterms:created xsi:type="dcterms:W3CDTF">2026-07-26T05:18:30Z</dcterms:created>
  <dcterms:modified xsi:type="dcterms:W3CDTF">2026-08-08T11:54:23Z</dcterms:modified>
</cp:coreProperties>
</file>