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notesMasterIdLst>
    <p:notesMasterId r:id="rId13"/>
  </p:notesMasterIdLst>
  <p:sldIdLst>
    <p:sldId id="263" r:id="rId2"/>
    <p:sldId id="264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7" r:id="rId11"/>
    <p:sldId id="265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9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5103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524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773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903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441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6523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6474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4" y="1942693"/>
            <a:ext cx="2455681" cy="301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9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jfif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2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0.jf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29850" y="-331470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3" name="Shape 1"/>
          <p:cNvSpPr/>
          <p:nvPr/>
        </p:nvSpPr>
        <p:spPr>
          <a:xfrm rot="4320000">
            <a:off x="1088208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4" name="Shape 2"/>
          <p:cNvSpPr/>
          <p:nvPr/>
        </p:nvSpPr>
        <p:spPr>
          <a:xfrm rot="8640000">
            <a:off x="10632953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5" name="Shape 3"/>
          <p:cNvSpPr/>
          <p:nvPr/>
        </p:nvSpPr>
        <p:spPr>
          <a:xfrm rot="12960000">
            <a:off x="9826747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6" name="Shape 4"/>
          <p:cNvSpPr/>
          <p:nvPr/>
        </p:nvSpPr>
        <p:spPr>
          <a:xfrm rot="17280000">
            <a:off x="957761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7" name="Shape 5"/>
          <p:cNvSpPr/>
          <p:nvPr/>
        </p:nvSpPr>
        <p:spPr>
          <a:xfrm>
            <a:off x="10319004" y="717804"/>
            <a:ext cx="576072" cy="576072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8" name="Shape 6"/>
          <p:cNvSpPr/>
          <p:nvPr/>
        </p:nvSpPr>
        <p:spPr>
          <a:xfrm>
            <a:off x="1003554" y="4780026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9" name="Shape 7"/>
          <p:cNvSpPr/>
          <p:nvPr/>
        </p:nvSpPr>
        <p:spPr>
          <a:xfrm rot="4320000">
            <a:off x="148185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0" name="Shape 8"/>
          <p:cNvSpPr/>
          <p:nvPr/>
        </p:nvSpPr>
        <p:spPr>
          <a:xfrm rot="8640000">
            <a:off x="1299163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1" name="Shape 9"/>
          <p:cNvSpPr/>
          <p:nvPr/>
        </p:nvSpPr>
        <p:spPr>
          <a:xfrm rot="12960000">
            <a:off x="707945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2" name="Shape 10"/>
          <p:cNvSpPr/>
          <p:nvPr/>
        </p:nvSpPr>
        <p:spPr>
          <a:xfrm rot="17280000">
            <a:off x="52524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3" name="Shape 11"/>
          <p:cNvSpPr/>
          <p:nvPr/>
        </p:nvSpPr>
        <p:spPr>
          <a:xfrm>
            <a:off x="1068934" y="5549494"/>
            <a:ext cx="422453" cy="422453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14" name="Text 12"/>
          <p:cNvSpPr/>
          <p:nvPr/>
        </p:nvSpPr>
        <p:spPr>
          <a:xfrm>
            <a:off x="5185954" y="2127154"/>
            <a:ext cx="550503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200" b="1" smtClean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ওয়াদা </a:t>
            </a:r>
            <a:r>
              <a:rPr lang="en-US" sz="7200" b="1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পালন</a:t>
            </a:r>
            <a:endParaRPr lang="en-US" sz="7200" dirty="0"/>
          </a:p>
        </p:txBody>
      </p:sp>
      <p:sp>
        <p:nvSpPr>
          <p:cNvPr id="15" name="Text 13"/>
          <p:cNvSpPr/>
          <p:nvPr/>
        </p:nvSpPr>
        <p:spPr>
          <a:xfrm>
            <a:off x="5023125" y="4267556"/>
            <a:ext cx="6675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200" smtClean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শ্রেণীঃ ৯ম, চতুর্থ অধ্যায়, তৃতীয় পাঠ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261988" y="326571"/>
            <a:ext cx="3330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</a:p>
          <a:p>
            <a:endParaRPr lang="en-US" sz="4400">
              <a:solidFill>
                <a:prstClr val="black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5" y="1128114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548640" y="2877818"/>
            <a:ext cx="2322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92D050"/>
                </a:solidFill>
              </a:rPr>
              <a:t>মোঃ আলাউদ্দিন </a:t>
            </a:r>
          </a:p>
          <a:p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8640" y="3347820"/>
            <a:ext cx="1881051" cy="457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92264" y="3321470"/>
            <a:ext cx="1500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2880" y="3744336"/>
            <a:ext cx="340940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B0F0"/>
                </a:solidFill>
              </a:rPr>
              <a:t>শিয়ালীডাঙ্গা বহুমুখী মাধ্যমিক </a:t>
            </a:r>
            <a:r>
              <a:rPr lang="en-US" sz="2400" smtClean="0">
                <a:solidFill>
                  <a:srgbClr val="00B0F0"/>
                </a:solidFill>
              </a:rPr>
              <a:t>বিদ্যালয়</a:t>
            </a:r>
          </a:p>
          <a:p>
            <a:pPr algn="ctr"/>
            <a:r>
              <a:rPr lang="en-US" sz="2000" smtClean="0">
                <a:solidFill>
                  <a:srgbClr val="00B0F0"/>
                </a:solidFill>
              </a:rPr>
              <a:t>বটিয়াঘাটা,খুলনা</a:t>
            </a:r>
            <a:r>
              <a:rPr lang="en-US" sz="2000">
                <a:solidFill>
                  <a:srgbClr val="00B0F0"/>
                </a:solidFill>
              </a:rPr>
              <a:t>।</a:t>
            </a:r>
          </a:p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55500" y="1353973"/>
            <a:ext cx="3579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B0F0"/>
                </a:solidFill>
              </a:rPr>
              <a:t> </a:t>
            </a:r>
            <a:r>
              <a:rPr lang="en-US" sz="4800">
                <a:solidFill>
                  <a:srgbClr val="00B0F0"/>
                </a:solidFill>
              </a:rPr>
              <a:t>আজকের পাঠ</a:t>
            </a:r>
            <a:endParaRPr lang="en-US" sz="4800">
              <a:solidFill>
                <a:prstClr val="black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725148" y="3583080"/>
            <a:ext cx="2790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ইসলাম ও নৈতিক শিক্ষা</a:t>
            </a:r>
            <a:endParaRPr lang="en-US" sz="2800"/>
          </a:p>
        </p:txBody>
      </p:sp>
      <p:sp>
        <p:nvSpPr>
          <p:cNvPr id="16" name="TextBox 15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5233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4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41280" y="-1463040"/>
            <a:ext cx="3566160" cy="3566160"/>
          </a:xfrm>
          <a:prstGeom prst="ellipse">
            <a:avLst/>
          </a:prstGeom>
          <a:solidFill>
            <a:srgbClr val="13603F">
              <a:alpha val="9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5120640"/>
            <a:ext cx="3017520" cy="3017520"/>
          </a:xfrm>
          <a:prstGeom prst="ellipse">
            <a:avLst/>
          </a:prstGeom>
          <a:solidFill>
            <a:srgbClr val="13603F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157436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বাড়ির কাজ</a:t>
            </a:r>
            <a:endParaRPr lang="en-US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❖ আখলাক, চতুর্থ অধ্যায়, তৃতীয় পাঠ ❖ ওয়াদা পালন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093626"/>
          </a:solidFill>
          <a:ln w="12700">
            <a:solidFill>
              <a:srgbClr val="6FCF97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ওয়াদা পালন শব্দের সংজ্ঞা লিখে আনবে।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ওয়াদা পালনের যেকোনো তিনটি গুরুত্ব লিখবে।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ওয়াদা পালন সম্পর্কিত একটি আয়াত ও একটি হাদিস অনুবাদসহ লিখবে।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ওয়াদা ভঙ্গের কুফল উল্লেখ করে একটি অনুচ্ছেদ (কমপক্ষে ২০০ শব্দ) লিখবে।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9362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2FAF5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দৈনন্দিন জীবনে ওয়াদা রক্ষা করার পাঁচটি উপায় লিখবে।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48640" y="5943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i="1" dirty="0">
                <a:solidFill>
                  <a:srgbClr val="F4C4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জমা দেওয়ার সময়সীমাঃ আগামী ক্লাসের পূর্বে</a:t>
            </a:r>
            <a:endParaRPr lang="en-US" sz="28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F4C4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4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762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600363" y="544946"/>
            <a:ext cx="10852727" cy="5966691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2192000" cy="6705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936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27122956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4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41280" y="-1463040"/>
            <a:ext cx="3566160" cy="3566160"/>
          </a:xfrm>
          <a:prstGeom prst="ellipse">
            <a:avLst/>
          </a:prstGeom>
          <a:solidFill>
            <a:srgbClr val="13603F">
              <a:alpha val="9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5120640"/>
            <a:ext cx="3017520" cy="3017520"/>
          </a:xfrm>
          <a:prstGeom prst="ellipse">
            <a:avLst/>
          </a:prstGeom>
          <a:solidFill>
            <a:srgbClr val="13603F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68680" y="208026"/>
            <a:ext cx="9601200" cy="8229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r>
              <a:rPr lang="en-US" sz="6000" b="1" dirty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latin typeface="TeeshtaMJ" panose="00000400000000000000" pitchFamily="2" charset="0"/>
                <a:ea typeface="Lohit Bengali" pitchFamily="34" charset="-122"/>
                <a:cs typeface="TeeshtaMJ" panose="00000400000000000000" pitchFamily="2" charset="0"/>
              </a:rPr>
              <a:t>শিখন ফল</a:t>
            </a:r>
            <a:endParaRPr lang="en-US" sz="6000" b="1" dirty="0">
              <a:ln w="22225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C000"/>
              </a:solidFill>
              <a:latin typeface="TeeshtaMJ" panose="00000400000000000000" pitchFamily="2" charset="0"/>
              <a:cs typeface="TeeshtaMJ" panose="00000400000000000000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TeeshtaMJ" panose="00000400000000000000" pitchFamily="2" charset="0"/>
                <a:ea typeface="Lohit Bengali" pitchFamily="34" charset="-122"/>
                <a:cs typeface="TeeshtaMJ" panose="00000400000000000000" pitchFamily="2" charset="0"/>
              </a:rPr>
              <a:t>নবম শ্রেণি ❖ আখলাক, চতুর্থ অধ্যায়, তৃতীয় পাঠ ❖ ওয়াদা পালন</a:t>
            </a:r>
            <a:endParaRPr lang="en-US" sz="3200" dirty="0">
              <a:solidFill>
                <a:prstClr val="black"/>
              </a:solidFill>
              <a:latin typeface="TeeshtaMJ" panose="00000400000000000000" pitchFamily="2" charset="0"/>
              <a:cs typeface="TeeshtaMJ" panose="000004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093626"/>
          </a:solidFill>
          <a:ln w="12700">
            <a:solidFill>
              <a:srgbClr val="F4C430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TeeshtaMJ" panose="00000400000000000000" pitchFamily="2" charset="0"/>
                <a:ea typeface="Lohit Bengali" pitchFamily="34" charset="-122"/>
                <a:cs typeface="TeeshtaMJ" panose="00000400000000000000" pitchFamily="2" charset="0"/>
              </a:rPr>
              <a:t>1</a:t>
            </a:r>
            <a:endParaRPr lang="en-US" sz="3600" dirty="0">
              <a:solidFill>
                <a:prstClr val="black"/>
              </a:solidFill>
              <a:latin typeface="TeeshtaMJ" panose="00000400000000000000" pitchFamily="2" charset="0"/>
              <a:cs typeface="TeeshtaMJ" panose="00000400000000000000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TeeshtaMJ" panose="00000400000000000000" pitchFamily="2" charset="0"/>
                <a:ea typeface="Lohit Bengali" pitchFamily="34" charset="-122"/>
                <a:cs typeface="TeeshtaMJ" panose="00000400000000000000" pitchFamily="2" charset="0"/>
              </a:rPr>
              <a:t>ওয়াদা পালন শব্দের অর্থ ও ধারণা ব্যাখ্যা করতে পারবে।</a:t>
            </a:r>
            <a:endParaRPr lang="en-US" sz="3200" dirty="0">
              <a:solidFill>
                <a:prstClr val="black"/>
              </a:solidFill>
              <a:latin typeface="TeeshtaMJ" panose="00000400000000000000" pitchFamily="2" charset="0"/>
              <a:cs typeface="TeeshtaMJ" panose="00000400000000000000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TeeshtaMJ" panose="00000400000000000000" pitchFamily="2" charset="0"/>
                <a:ea typeface="Lohit Bengali" pitchFamily="34" charset="-122"/>
                <a:cs typeface="TeeshtaMJ" panose="00000400000000000000" pitchFamily="2" charset="0"/>
              </a:rPr>
              <a:t>2</a:t>
            </a:r>
            <a:endParaRPr lang="en-US" sz="3600" dirty="0">
              <a:solidFill>
                <a:prstClr val="black"/>
              </a:solidFill>
              <a:latin typeface="TeeshtaMJ" panose="00000400000000000000" pitchFamily="2" charset="0"/>
              <a:cs typeface="TeeshtaMJ" panose="00000400000000000000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TeeshtaMJ" panose="00000400000000000000" pitchFamily="2" charset="0"/>
                <a:ea typeface="Lohit Bengali" pitchFamily="34" charset="-122"/>
                <a:cs typeface="TeeshtaMJ" panose="00000400000000000000" pitchFamily="2" charset="0"/>
              </a:rPr>
              <a:t>ওয়াদা পালনের গুরুত্ব ও প্রয়োজনীয়তা বর্ণনা করতে পারবে।</a:t>
            </a:r>
            <a:endParaRPr lang="en-US" sz="3200" dirty="0">
              <a:solidFill>
                <a:prstClr val="black"/>
              </a:solidFill>
              <a:latin typeface="TeeshtaMJ" panose="00000400000000000000" pitchFamily="2" charset="0"/>
              <a:cs typeface="TeeshtaMJ" panose="00000400000000000000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TeeshtaMJ" panose="00000400000000000000" pitchFamily="2" charset="0"/>
                <a:ea typeface="Lohit Bengali" pitchFamily="34" charset="-122"/>
                <a:cs typeface="TeeshtaMJ" panose="00000400000000000000" pitchFamily="2" charset="0"/>
              </a:rPr>
              <a:t>3</a:t>
            </a:r>
            <a:endParaRPr lang="en-US" sz="3600" dirty="0">
              <a:solidFill>
                <a:prstClr val="black"/>
              </a:solidFill>
              <a:latin typeface="TeeshtaMJ" panose="00000400000000000000" pitchFamily="2" charset="0"/>
              <a:cs typeface="TeeshtaMJ" panose="00000400000000000000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TeeshtaMJ" panose="00000400000000000000" pitchFamily="2" charset="0"/>
                <a:ea typeface="Lohit Bengali" pitchFamily="34" charset="-122"/>
                <a:cs typeface="TeeshtaMJ" panose="00000400000000000000" pitchFamily="2" charset="0"/>
              </a:rPr>
              <a:t>ওয়াদা ভঙ্গের কুফল সম্পর্কে বর্ণনা করতে পারবে।</a:t>
            </a:r>
            <a:endParaRPr lang="en-US" sz="3200" dirty="0">
              <a:solidFill>
                <a:prstClr val="black"/>
              </a:solidFill>
              <a:latin typeface="TeeshtaMJ" panose="00000400000000000000" pitchFamily="2" charset="0"/>
              <a:cs typeface="TeeshtaMJ" panose="00000400000000000000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TeeshtaMJ" panose="00000400000000000000" pitchFamily="2" charset="0"/>
                <a:ea typeface="Lohit Bengali" pitchFamily="34" charset="-122"/>
                <a:cs typeface="TeeshtaMJ" panose="00000400000000000000" pitchFamily="2" charset="0"/>
              </a:rPr>
              <a:t>4</a:t>
            </a:r>
            <a:endParaRPr lang="en-US" sz="3600" dirty="0">
              <a:solidFill>
                <a:prstClr val="black"/>
              </a:solidFill>
              <a:latin typeface="TeeshtaMJ" panose="00000400000000000000" pitchFamily="2" charset="0"/>
              <a:cs typeface="TeeshtaMJ" panose="00000400000000000000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TeeshtaMJ" panose="00000400000000000000" pitchFamily="2" charset="0"/>
                <a:ea typeface="Lohit Bengali" pitchFamily="34" charset="-122"/>
                <a:cs typeface="TeeshtaMJ" panose="00000400000000000000" pitchFamily="2" charset="0"/>
              </a:rPr>
              <a:t>ইসলামের দৃষ্টিতে ওয়াদা পালন সম্পর্কিত নির্দেশনা ব্যাখ্যা করতে পারবে।</a:t>
            </a:r>
            <a:endParaRPr lang="en-US" sz="3200" dirty="0">
              <a:solidFill>
                <a:prstClr val="black"/>
              </a:solidFill>
              <a:latin typeface="TeeshtaMJ" panose="00000400000000000000" pitchFamily="2" charset="0"/>
              <a:cs typeface="TeeshtaMJ" panose="00000400000000000000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93626"/>
                </a:solidFill>
                <a:latin typeface="TeeshtaMJ" panose="00000400000000000000" pitchFamily="2" charset="0"/>
                <a:ea typeface="Lohit Bengali" pitchFamily="34" charset="-122"/>
                <a:cs typeface="TeeshtaMJ" panose="00000400000000000000" pitchFamily="2" charset="0"/>
              </a:rPr>
              <a:t>5</a:t>
            </a:r>
            <a:endParaRPr lang="en-US" sz="3600" dirty="0">
              <a:solidFill>
                <a:prstClr val="black"/>
              </a:solidFill>
              <a:latin typeface="TeeshtaMJ" panose="00000400000000000000" pitchFamily="2" charset="0"/>
              <a:cs typeface="TeeshtaMJ" panose="00000400000000000000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AF5"/>
                </a:solidFill>
                <a:latin typeface="TeeshtaMJ" panose="00000400000000000000" pitchFamily="2" charset="0"/>
                <a:ea typeface="Lohit Bengali" pitchFamily="34" charset="-122"/>
                <a:cs typeface="TeeshtaMJ" panose="00000400000000000000" pitchFamily="2" charset="0"/>
              </a:rPr>
              <a:t>দৈনন্দিন জীবনে ওয়াদা রক্ষা করার ক্ষেত্রে সচেতন ও দায়িত্বশীল হবে।</a:t>
            </a:r>
            <a:endParaRPr lang="en-US" sz="3200" dirty="0">
              <a:solidFill>
                <a:prstClr val="black"/>
              </a:solidFill>
              <a:latin typeface="TeeshtaMJ" panose="00000400000000000000" pitchFamily="2" charset="0"/>
              <a:cs typeface="TeeshtaMJ" panose="00000400000000000000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solidFill>
                  <a:srgbClr val="F4C430"/>
                </a:solidFill>
                <a:latin typeface="TeeshtaMJ" panose="00000400000000000000" pitchFamily="2" charset="0"/>
                <a:ea typeface="Lohit Bengali" pitchFamily="34" charset="-122"/>
                <a:cs typeface="TeeshtaMJ" panose="00000400000000000000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000" dirty="0">
              <a:solidFill>
                <a:prstClr val="black"/>
              </a:solidFill>
              <a:latin typeface="TeeshtaMJ" panose="00000400000000000000" pitchFamily="2" charset="0"/>
              <a:cs typeface="TeeshtaMJ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3905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D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881360" y="-914400"/>
            <a:ext cx="2926080" cy="292608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smtClean="0">
                <a:solidFill>
                  <a:srgbClr val="2E3192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ওয়াদা </a:t>
            </a:r>
            <a:r>
              <a:rPr lang="en-US" sz="4000" b="1" dirty="0">
                <a:solidFill>
                  <a:srgbClr val="2E3192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পালনের অর্থ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640080" cy="640080"/>
          </a:xfrm>
          <a:prstGeom prst="ellipse">
            <a:avLst/>
          </a:prstGeom>
          <a:solidFill>
            <a:srgbClr val="2E319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6002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১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417320" y="1627632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E3192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শাব্দিক অর্থ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548640" y="2331720"/>
            <a:ext cx="1106424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9050">
            <a:solidFill>
              <a:srgbClr val="E8A33D"/>
            </a:solidFill>
            <a:prstDash val="solid"/>
          </a:ln>
          <a:effectLst>
            <a:outerShdw blurRad="76200" dist="25400" dir="5400000" algn="bl" rotWithShape="0">
              <a:srgbClr val="999999">
                <a:alpha val="2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868680" y="2468880"/>
            <a:ext cx="104241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b="1" smtClean="0">
                <a:solidFill>
                  <a:srgbClr val="2E3192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ওয়াদা </a:t>
            </a:r>
            <a:r>
              <a:rPr lang="en-US" sz="2400" dirty="0">
                <a:solidFill>
                  <a:srgbClr val="3A3A3A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একটি আরবি শব্দ। এর শাব্দিক অর্থ হলো — প্রতিশ্রুতি, অঙ্গীকার বা কথা দেওয়া। কাউকে কোনো কাজ করার জন্য দৃঢ়ভাবে কথা দেওয়াকে ওয়াদা বলে।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48640" y="3977640"/>
            <a:ext cx="640080" cy="640080"/>
          </a:xfrm>
          <a:prstGeom prst="ellipse">
            <a:avLst/>
          </a:prstGeom>
          <a:solidFill>
            <a:srgbClr val="B87A1E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39776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২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417320" y="4005072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E3192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পারিভাষিক অর্থ</a:t>
            </a:r>
            <a:endParaRPr lang="en-US" sz="2600" dirty="0"/>
          </a:p>
        </p:txBody>
      </p:sp>
      <p:sp>
        <p:nvSpPr>
          <p:cNvPr id="12" name="Shape 10"/>
          <p:cNvSpPr/>
          <p:nvPr/>
        </p:nvSpPr>
        <p:spPr>
          <a:xfrm>
            <a:off x="548640" y="4709160"/>
            <a:ext cx="1106424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9050">
            <a:solidFill>
              <a:srgbClr val="E8A33D"/>
            </a:solidFill>
            <a:prstDash val="solid"/>
          </a:ln>
          <a:effectLst>
            <a:outerShdw blurRad="76200" dist="25400" dir="5400000" algn="bl" rotWithShape="0">
              <a:srgbClr val="999999">
                <a:alpha val="2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68680" y="4846320"/>
            <a:ext cx="104241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dirty="0">
                <a:solidFill>
                  <a:srgbClr val="3A3A3A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কাউকে দেওয়া প্রতিশ্রুতি বা কথা যথাযথভাবে ও নির্ধারিত সময়ে পূরণ করাকে ওয়াদা পালন বলে। ইসলামে ওয়াদা পালন করা ঈমানের অঙ্গ এবং একজন প্রকৃত মুমিনের অপরিহার্য গুণ হিসেবে বিবেচিত।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570428" y="6423195"/>
            <a:ext cx="32136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F216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শাব্দিক অর্থ ও পারিভাষিক অর্থ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863840" y="647395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F216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নবম শ্রেণি | অধ্যায় ৪ | পাঠ ৩ | ওয়াদা পালন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8A3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" y="2912364"/>
            <a:ext cx="3291840" cy="3291840"/>
          </a:xfrm>
          <a:prstGeom prst="ellipse">
            <a:avLst/>
          </a:prstGeom>
          <a:solidFill>
            <a:srgbClr val="B87A1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C2431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ওয়াদা পালনের গুরুত্ব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502920" cy="502920"/>
          </a:xfrm>
          <a:prstGeom prst="ellipse">
            <a:avLst/>
          </a:prstGeom>
          <a:solidFill>
            <a:srgbClr val="1C2431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508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371600" y="1463040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400" dirty="0">
                <a:solidFill>
                  <a:srgbClr val="1C2431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ওয়াদা পালন মুমিনের অন্যতম প্রধান বৈশিষ্ট্য ও ঈমানের অঙ্গ।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40080" y="2441448"/>
            <a:ext cx="502920" cy="502920"/>
          </a:xfrm>
          <a:prstGeom prst="ellipse">
            <a:avLst/>
          </a:prstGeom>
          <a:solidFill>
            <a:srgbClr val="1C2431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4414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371600" y="2395728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400" dirty="0">
                <a:solidFill>
                  <a:srgbClr val="1C2431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কুরআনে আল্লাহ তাআলা ওয়াদা রক্ষাকারীদের প্রশংসা করেছেন।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40080" y="3374136"/>
            <a:ext cx="502920" cy="502920"/>
          </a:xfrm>
          <a:prstGeom prst="ellipse">
            <a:avLst/>
          </a:prstGeom>
          <a:solidFill>
            <a:srgbClr val="1C2431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37413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371600" y="3328416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400" dirty="0">
                <a:solidFill>
                  <a:srgbClr val="1C2431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ওয়াদা ভঙ্গ করা মুনাফিকের অন্যতম নিদর্শন হিসেবে বিবেচিত হয়।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0080" y="4306824"/>
            <a:ext cx="502920" cy="502920"/>
          </a:xfrm>
          <a:prstGeom prst="ellipse">
            <a:avLst/>
          </a:prstGeom>
          <a:solidFill>
            <a:srgbClr val="1C2431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430682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371600" y="4261104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400" dirty="0">
                <a:solidFill>
                  <a:srgbClr val="1C2431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ওয়াদা পালন সামাজিক আস্থা ও বিশ্বাসযোগ্যতা বৃদ্ধি করে।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40080" y="5239512"/>
            <a:ext cx="502920" cy="502920"/>
          </a:xfrm>
          <a:prstGeom prst="ellipse">
            <a:avLst/>
          </a:prstGeom>
          <a:solidFill>
            <a:srgbClr val="1C2431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523951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5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371600" y="5193792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400" dirty="0">
                <a:solidFill>
                  <a:srgbClr val="1C2431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পারস্পরিক সম্পর্ক ও সহযোগিতাকে মজবুত করে তোলে।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215809" y="64474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C2431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গুরুত্ব ও প্রয়োজনীয়তা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7863840" y="647395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C2431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নবম শ্রেণি | অধ্যায় ৪ | পাঠ ৩ | ওয়াদা পালন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C47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98480" y="-1188720"/>
            <a:ext cx="3108960" cy="3108960"/>
          </a:xfrm>
          <a:prstGeom prst="ellipse">
            <a:avLst/>
          </a:prstGeom>
          <a:solidFill>
            <a:srgbClr val="1B2F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smtClean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ওয়াদা পালনের উপায়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5394960" cy="1325880"/>
          </a:xfrm>
          <a:prstGeom prst="roundRect">
            <a:avLst>
              <a:gd name="adj" fmla="val 6897"/>
            </a:avLst>
          </a:prstGeom>
          <a:solidFill>
            <a:srgbClr val="1B2F4A"/>
          </a:solidFill>
          <a:ln/>
        </p:spPr>
      </p:sp>
      <p:sp>
        <p:nvSpPr>
          <p:cNvPr id="5" name="Shape 3"/>
          <p:cNvSpPr/>
          <p:nvPr/>
        </p:nvSpPr>
        <p:spPr>
          <a:xfrm>
            <a:off x="731520" y="1691640"/>
            <a:ext cx="548640" cy="54864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6916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2F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463040" y="164592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চিন্তা </a:t>
            </a:r>
            <a:r>
              <a:rPr lang="en-US" sz="2000" b="1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করে </a:t>
            </a:r>
            <a:r>
              <a:rPr lang="en-US" sz="2000" b="1" smtClean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ওয়াদা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63040" y="2057400"/>
            <a:ext cx="4297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ভালোভাবে চিন্তা-ভাবনা করে তবেই </a:t>
            </a:r>
            <a:r>
              <a:rPr lang="en-US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কাউকে </a:t>
            </a:r>
            <a:r>
              <a:rPr lang="en-US" smtClean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ওয়াদা দেওয়া।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6217920" y="1508760"/>
            <a:ext cx="5394960" cy="1325880"/>
          </a:xfrm>
          <a:prstGeom prst="roundRect">
            <a:avLst>
              <a:gd name="adj" fmla="val 6897"/>
            </a:avLst>
          </a:prstGeom>
          <a:solidFill>
            <a:srgbClr val="1B2F4A"/>
          </a:solidFill>
          <a:ln/>
        </p:spPr>
      </p:sp>
      <p:sp>
        <p:nvSpPr>
          <p:cNvPr id="10" name="Shape 8"/>
          <p:cNvSpPr/>
          <p:nvPr/>
        </p:nvSpPr>
        <p:spPr>
          <a:xfrm>
            <a:off x="6400800" y="1691640"/>
            <a:ext cx="548640" cy="54864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0" y="16916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2F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132320" y="164592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সামর্থ্য বিবেচনা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7132320" y="2057400"/>
            <a:ext cx="4297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নিজের </a:t>
            </a:r>
            <a:r>
              <a:rPr lang="en-US" sz="160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সামর্থ্য </a:t>
            </a:r>
            <a:r>
              <a:rPr lang="en-US" sz="1600" smtClean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অনুযায়ী ওয়াদা </a:t>
            </a:r>
            <a:r>
              <a:rPr lang="en-US" sz="1600" dirty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করা, অতিরিক্ত প্রতিশ্রুতি </a:t>
            </a:r>
            <a:r>
              <a:rPr lang="en-US" sz="160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না </a:t>
            </a:r>
            <a:r>
              <a:rPr lang="en-US" sz="1600" smtClean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দেওয়া।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3017520"/>
            <a:ext cx="5394960" cy="1325880"/>
          </a:xfrm>
          <a:prstGeom prst="roundRect">
            <a:avLst>
              <a:gd name="adj" fmla="val 6897"/>
            </a:avLst>
          </a:prstGeom>
          <a:solidFill>
            <a:srgbClr val="1B2F4A"/>
          </a:solidFill>
          <a:ln/>
        </p:spPr>
      </p:sp>
      <p:sp>
        <p:nvSpPr>
          <p:cNvPr id="15" name="Shape 13"/>
          <p:cNvSpPr/>
          <p:nvPr/>
        </p:nvSpPr>
        <p:spPr>
          <a:xfrm>
            <a:off x="731520" y="3200400"/>
            <a:ext cx="548640" cy="54864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32004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2F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463040" y="315468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ওয়াদা মনে রাখা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463040" y="3566160"/>
            <a:ext cx="4297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F7F3E9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দেওয়া ওয়াদা লিখে বা মনে রেখে ভুলে না যাওয়া।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217920" y="3017520"/>
            <a:ext cx="5394960" cy="1325880"/>
          </a:xfrm>
          <a:prstGeom prst="roundRect">
            <a:avLst>
              <a:gd name="adj" fmla="val 6897"/>
            </a:avLst>
          </a:prstGeom>
          <a:solidFill>
            <a:srgbClr val="1B2F4A"/>
          </a:solidFill>
          <a:ln/>
        </p:spPr>
      </p:sp>
      <p:sp>
        <p:nvSpPr>
          <p:cNvPr id="20" name="Shape 18"/>
          <p:cNvSpPr/>
          <p:nvPr/>
        </p:nvSpPr>
        <p:spPr>
          <a:xfrm>
            <a:off x="6400800" y="3200400"/>
            <a:ext cx="548640" cy="54864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0" y="32004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2F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132320" y="315468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সময়মতো পূরণ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7132320" y="3566160"/>
            <a:ext cx="4297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F7F3E9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নির্ধারিত সময়ের মধ্যেই ওয়াদা পূরণ করা।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548640" y="4526280"/>
            <a:ext cx="5394960" cy="1325880"/>
          </a:xfrm>
          <a:prstGeom prst="roundRect">
            <a:avLst>
              <a:gd name="adj" fmla="val 6897"/>
            </a:avLst>
          </a:prstGeom>
          <a:solidFill>
            <a:srgbClr val="1B2F4A"/>
          </a:solidFill>
          <a:ln/>
        </p:spPr>
      </p:sp>
      <p:sp>
        <p:nvSpPr>
          <p:cNvPr id="25" name="Shape 23"/>
          <p:cNvSpPr/>
          <p:nvPr/>
        </p:nvSpPr>
        <p:spPr>
          <a:xfrm>
            <a:off x="731520" y="4709160"/>
            <a:ext cx="548640" cy="54864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26" name="Text 24"/>
          <p:cNvSpPr/>
          <p:nvPr/>
        </p:nvSpPr>
        <p:spPr>
          <a:xfrm>
            <a:off x="731520" y="47091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2F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5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1463040" y="466344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ক্ষমা প্রার্থনা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1463040" y="5074920"/>
            <a:ext cx="4297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F7F3E9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কোনো কারণে ওয়াদা রক্ষা না হলে ক্ষমা চাওয়া ও কারণ জানানো।</a:t>
            </a:r>
            <a:endParaRPr lang="en-US" sz="1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6217920" y="4526280"/>
            <a:ext cx="5394960" cy="1325880"/>
          </a:xfrm>
          <a:prstGeom prst="roundRect">
            <a:avLst>
              <a:gd name="adj" fmla="val 6897"/>
            </a:avLst>
          </a:prstGeom>
          <a:solidFill>
            <a:srgbClr val="1B2F4A"/>
          </a:solidFill>
          <a:ln/>
        </p:spPr>
      </p:sp>
      <p:sp>
        <p:nvSpPr>
          <p:cNvPr id="30" name="Shape 28"/>
          <p:cNvSpPr/>
          <p:nvPr/>
        </p:nvSpPr>
        <p:spPr>
          <a:xfrm>
            <a:off x="6400800" y="4709160"/>
            <a:ext cx="548640" cy="54864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31" name="Text 29"/>
          <p:cNvSpPr/>
          <p:nvPr/>
        </p:nvSpPr>
        <p:spPr>
          <a:xfrm>
            <a:off x="6400800" y="47091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2F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6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7132320" y="4663440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সমান গুরুত্ব দেওয়া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7132320" y="5074920"/>
            <a:ext cx="4297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dirty="0">
                <a:solidFill>
                  <a:srgbClr val="F7F3E9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ছোট-বড় সব ওয়াদা সমান গুরুত্ব সহকারে পালন করা।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6492240" y="64291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ওয়াদা পালনের উপায়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7863840" y="647395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নবম শ্রেণি | অধ্যায় ৪ | পাঠ ৩ | ওয়াদা পালন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6A2C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3200400" cy="3200400"/>
          </a:xfrm>
          <a:prstGeom prst="ellipse">
            <a:avLst/>
          </a:prstGeom>
          <a:solidFill>
            <a:srgbClr val="4A1D3D"/>
          </a:solidFill>
          <a:ln/>
        </p:spPr>
      </p:sp>
      <p:sp>
        <p:nvSpPr>
          <p:cNvPr id="3" name="Shape 1"/>
          <p:cNvSpPr/>
          <p:nvPr/>
        </p:nvSpPr>
        <p:spPr>
          <a:xfrm>
            <a:off x="10515600" y="5029200"/>
            <a:ext cx="3200400" cy="3200400"/>
          </a:xfrm>
          <a:prstGeom prst="ellipse">
            <a:avLst/>
          </a:prstGeom>
          <a:solidFill>
            <a:srgbClr val="4A1D3D"/>
          </a:solidFill>
          <a:ln/>
        </p:spPr>
      </p:sp>
      <p:sp>
        <p:nvSpPr>
          <p:cNvPr id="4" name="Text 2"/>
          <p:cNvSpPr/>
          <p:nvPr/>
        </p:nvSpPr>
        <p:spPr>
          <a:xfrm>
            <a:off x="0" y="457200"/>
            <a:ext cx="12188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smtClean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ওয়াদা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0" y="1051560"/>
            <a:ext cx="12188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(একটি কবিতা)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463040" y="1737360"/>
            <a:ext cx="9235440" cy="4206240"/>
          </a:xfrm>
          <a:prstGeom prst="roundRect">
            <a:avLst>
              <a:gd name="adj" fmla="val 3261"/>
            </a:avLst>
          </a:prstGeom>
          <a:solidFill>
            <a:srgbClr val="4A1D3D"/>
          </a:solidFill>
          <a:ln w="19050">
            <a:solidFill>
              <a:srgbClr val="E8A33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828800" y="1965960"/>
            <a:ext cx="850392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2200" i="1" dirty="0">
                <a:solidFill>
                  <a:srgbClr val="F7F3E9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মুখের কথা রাখব সদা, এই তো আমার পণ,</a:t>
            </a:r>
            <a:endParaRPr lang="en-US" sz="2200" dirty="0">
              <a:latin typeface="SutonnyMJ" pitchFamily="2" charset="0"/>
              <a:cs typeface="SutonnyMJ" pitchFamily="2" charset="0"/>
            </a:endParaRPr>
          </a:p>
          <a:p>
            <a:pPr marL="0" indent="0" algn="ctr">
              <a:lnSpc>
                <a:spcPct val="135000"/>
              </a:lnSpc>
              <a:buNone/>
            </a:pPr>
            <a:r>
              <a:rPr lang="en-US" sz="2200" i="1" dirty="0">
                <a:solidFill>
                  <a:srgbClr val="F7F3E9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ওয়াদা দিয়ে ভাঙব না তা, এই মোদের ব্রত।</a:t>
            </a:r>
            <a:endParaRPr lang="en-US" sz="2200" dirty="0">
              <a:latin typeface="SutonnyMJ" pitchFamily="2" charset="0"/>
              <a:cs typeface="SutonnyMJ" pitchFamily="2" charset="0"/>
            </a:endParaRPr>
          </a:p>
          <a:p>
            <a:pPr marL="0" indent="0" algn="ctr">
              <a:lnSpc>
                <a:spcPct val="135000"/>
              </a:lnSpc>
              <a:buNone/>
            </a:pPr>
            <a:endParaRPr lang="en-US" sz="2200" dirty="0">
              <a:latin typeface="SutonnyMJ" pitchFamily="2" charset="0"/>
              <a:cs typeface="SutonnyMJ" pitchFamily="2" charset="0"/>
            </a:endParaRPr>
          </a:p>
          <a:p>
            <a:pPr marL="0" indent="0" algn="ctr">
              <a:lnSpc>
                <a:spcPct val="135000"/>
              </a:lnSpc>
              <a:buNone/>
            </a:pPr>
            <a:r>
              <a:rPr lang="en-US" sz="2200" i="1" dirty="0">
                <a:solidFill>
                  <a:srgbClr val="F7F3E9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সত্যবাদী মানুষ হব, বিশ্বাসেরই বাতি,</a:t>
            </a:r>
            <a:endParaRPr lang="en-US" sz="2200" dirty="0">
              <a:latin typeface="SutonnyMJ" pitchFamily="2" charset="0"/>
              <a:cs typeface="SutonnyMJ" pitchFamily="2" charset="0"/>
            </a:endParaRPr>
          </a:p>
          <a:p>
            <a:pPr marL="0" indent="0" algn="ctr">
              <a:lnSpc>
                <a:spcPct val="135000"/>
              </a:lnSpc>
              <a:buNone/>
            </a:pPr>
            <a:r>
              <a:rPr lang="en-US" sz="2200" i="1" dirty="0">
                <a:solidFill>
                  <a:srgbClr val="F7F3E9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কথা রাখার গুণেই মেলে সম্মান আর জাতি।</a:t>
            </a:r>
            <a:endParaRPr lang="en-US" sz="2200" dirty="0">
              <a:latin typeface="SutonnyMJ" pitchFamily="2" charset="0"/>
              <a:cs typeface="SutonnyMJ" pitchFamily="2" charset="0"/>
            </a:endParaRPr>
          </a:p>
          <a:p>
            <a:pPr marL="0" indent="0" algn="ctr">
              <a:lnSpc>
                <a:spcPct val="135000"/>
              </a:lnSpc>
              <a:buNone/>
            </a:pPr>
            <a:endParaRPr lang="en-US" sz="2200" dirty="0">
              <a:latin typeface="SutonnyMJ" pitchFamily="2" charset="0"/>
              <a:cs typeface="SutonnyMJ" pitchFamily="2" charset="0"/>
            </a:endParaRPr>
          </a:p>
          <a:p>
            <a:pPr marL="0" indent="0" algn="ctr">
              <a:lnSpc>
                <a:spcPct val="135000"/>
              </a:lnSpc>
              <a:buNone/>
            </a:pPr>
            <a:r>
              <a:rPr lang="en-US" sz="2200" i="1" dirty="0">
                <a:solidFill>
                  <a:srgbClr val="F7F3E9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ছোট হোক বা বড় ওয়াদা, রাখব প্রাণ পণে,</a:t>
            </a:r>
            <a:endParaRPr lang="en-US" sz="2200" dirty="0">
              <a:latin typeface="SutonnyMJ" pitchFamily="2" charset="0"/>
              <a:cs typeface="SutonnyMJ" pitchFamily="2" charset="0"/>
            </a:endParaRPr>
          </a:p>
          <a:p>
            <a:pPr marL="0" indent="0" algn="ctr">
              <a:lnSpc>
                <a:spcPct val="135000"/>
              </a:lnSpc>
              <a:buNone/>
            </a:pPr>
            <a:r>
              <a:rPr lang="en-US" sz="2200" i="1" dirty="0">
                <a:solidFill>
                  <a:srgbClr val="F7F3E9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আল্লাহ যেন রাখেন আমায়, সৎ মানুষের গণে।</a:t>
            </a:r>
            <a:endParaRPr lang="en-US" sz="2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ওয়াদা পালন বিষয়ক কবিতা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863840" y="647395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নবম শ্রেণি | অধ্যায় ৪ | পাঠ ৩ | ওয়াদা পালন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DCE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881360" y="4754880"/>
            <a:ext cx="2926080" cy="2926080"/>
          </a:xfrm>
          <a:prstGeom prst="ellipse">
            <a:avLst/>
          </a:prstGeom>
          <a:solidFill>
            <a:srgbClr val="2C4770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smtClean="0">
                <a:solidFill>
                  <a:srgbClr val="2C477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ওয়াদা </a:t>
            </a:r>
            <a:r>
              <a:rPr lang="en-US" sz="3400" b="1" dirty="0">
                <a:solidFill>
                  <a:srgbClr val="2C477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ভঙ্গের কুফল</a:t>
            </a:r>
            <a:endParaRPr lang="en-US" sz="3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02920" cy="502920"/>
          </a:xfrm>
          <a:prstGeom prst="ellipse">
            <a:avLst/>
          </a:prstGeom>
          <a:solidFill>
            <a:srgbClr val="2C4770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5544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1325880" y="1444752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554480" y="1444752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2A2A2A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সমাজে অবিশ্বাস, সন্দেহ ও অনৈক্য সৃষ্টি হয়।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502920" cy="502920"/>
          </a:xfrm>
          <a:prstGeom prst="ellipse">
            <a:avLst/>
          </a:prstGeom>
          <a:solidFill>
            <a:srgbClr val="2C4770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48716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1325880" y="2377440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554480" y="2377440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2A2A2A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ব্যক্তির সম্মান ও বিশ্বাসযোগ্যতা নষ্ট হয়ে যায়।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40080" y="3419856"/>
            <a:ext cx="502920" cy="502920"/>
          </a:xfrm>
          <a:prstGeom prst="ellipse">
            <a:avLst/>
          </a:prstGeom>
          <a:solidFill>
            <a:srgbClr val="2C4770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41985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1325880" y="3310128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554480" y="3310128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2A2A2A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ওয়াদা ভঙ্গকারী মুনাফিকীর অন্যতম লক্ষণে চিহ্নিত হয়।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40080" y="4352544"/>
            <a:ext cx="502920" cy="502920"/>
          </a:xfrm>
          <a:prstGeom prst="ellipse">
            <a:avLst/>
          </a:prstGeom>
          <a:solidFill>
            <a:srgbClr val="2C4770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35254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1325880" y="4242816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554480" y="4242816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2A2A2A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পারিবারিক ও সামাজিক সম্পর্কে ফাটল ধরে।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40080" y="5285232"/>
            <a:ext cx="502920" cy="502920"/>
          </a:xfrm>
          <a:prstGeom prst="ellipse">
            <a:avLst/>
          </a:prstGeom>
          <a:solidFill>
            <a:srgbClr val="2C4770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52852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5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1325880" y="5175504"/>
            <a:ext cx="1024128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999999">
                <a:alpha val="2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1554480" y="5175504"/>
            <a:ext cx="9829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2A2A2A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আল্লাহর কাছে এর জন্য জবাবদিহি করতে হবে।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425979" y="6347327"/>
            <a:ext cx="2352261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477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ওয়াদা ভঙ্গের কুফল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863840" y="647395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2C477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নবম শ্রেণি | অধ্যায় ৪ | পাঠ ৩ | ওয়াদা পালন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5" grpId="0" animBg="1"/>
      <p:bldP spid="19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C2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280160"/>
            <a:ext cx="3108960" cy="3108960"/>
          </a:xfrm>
          <a:prstGeom prst="ellipse">
            <a:avLst/>
          </a:prstGeom>
          <a:solidFill>
            <a:srgbClr val="11151D"/>
          </a:solidFill>
          <a:ln/>
        </p:spPr>
      </p:sp>
      <p:sp>
        <p:nvSpPr>
          <p:cNvPr id="3" name="Shape 1"/>
          <p:cNvSpPr/>
          <p:nvPr/>
        </p:nvSpPr>
        <p:spPr>
          <a:xfrm>
            <a:off x="10789920" y="5120640"/>
            <a:ext cx="3108960" cy="3108960"/>
          </a:xfrm>
          <a:prstGeom prst="ellipse">
            <a:avLst/>
          </a:prstGeom>
          <a:solidFill>
            <a:srgbClr val="11151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E8A33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বাড়ির কাজ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640080" y="1691640"/>
            <a:ext cx="548640" cy="54864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6916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1151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463040" y="1645920"/>
            <a:ext cx="10149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ওয়াদা শব্দের শাব্দিক ও পারিভাষিক অর্থ লিখ।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40080" y="2743200"/>
            <a:ext cx="548640" cy="54864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7432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1151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463040" y="2697480"/>
            <a:ext cx="10149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ওয়াদা পালনের গুরুত্ব সম্পর্কে একটি অনুচ্ছেদ লেখ (কমপক্ষে ১৫০ শব্দ)।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40080" y="3794760"/>
            <a:ext cx="548640" cy="54864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7947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1151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463040" y="3749040"/>
            <a:ext cx="10149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ওয়াদা পালনের যেকোনো চারটি উপায় উল্লেখ কর।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40080" y="4846320"/>
            <a:ext cx="548640" cy="54864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48463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1151D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463040" y="4800600"/>
            <a:ext cx="10149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ওয়াদা ভঙ্গের তিনটি কুফল লেখ।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027875" y="5513832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* খাতায় সুন্দর হাতের লেখায় উত্তর লিখে জমা দিতে হবে।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14400" y="5792724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বাড়ির কাজ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863840" y="647395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7F3E9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নবম শ্রেণি | অধ্যায় ৪ | পাঠ ৩ | ওয়াদা পালন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712</Words>
  <Application>Microsoft Office PowerPoint</Application>
  <PresentationFormat>Widescreen</PresentationFormat>
  <Paragraphs>145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</vt:lpstr>
      <vt:lpstr>Lohit Bengali</vt:lpstr>
      <vt:lpstr>Nikosh</vt:lpstr>
      <vt:lpstr>SutonnyMJ</vt:lpstr>
      <vt:lpstr>TeeshtaMJ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39</cp:revision>
  <dcterms:created xsi:type="dcterms:W3CDTF">2026-07-26T04:50:15Z</dcterms:created>
  <dcterms:modified xsi:type="dcterms:W3CDTF">2026-08-08T12:39:37Z</dcterms:modified>
</cp:coreProperties>
</file>