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14"/>
  </p:notesMasterIdLst>
  <p:sldIdLst>
    <p:sldId id="256" r:id="rId3"/>
    <p:sldId id="264" r:id="rId4"/>
    <p:sldId id="266" r:id="rId5"/>
    <p:sldId id="257" r:id="rId6"/>
    <p:sldId id="258" r:id="rId7"/>
    <p:sldId id="259" r:id="rId8"/>
    <p:sldId id="260" r:id="rId9"/>
    <p:sldId id="261" r:id="rId10"/>
    <p:sldId id="262" r:id="rId11"/>
    <p:sldId id="267" r:id="rId12"/>
    <p:sldId id="265"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3" d="100"/>
          <a:sy n="73" d="100"/>
        </p:scale>
        <p:origin x="9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823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99737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4122799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951012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8041743"/>
      </p:ext>
    </p:extLst>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userDrawn="1"/>
        </p:nvSpPr>
        <p:spPr>
          <a:xfrm>
            <a:off x="0" y="6443393"/>
            <a:ext cx="7210697" cy="64633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kern="1200" smtClean="0">
                <a:solidFill>
                  <a:srgbClr val="FFC000"/>
                </a:solidFill>
                <a:effectLst/>
                <a:latin typeface="+mn-lt"/>
                <a:ea typeface="+mn-ea"/>
                <a:cs typeface="+mn-cs"/>
              </a:rPr>
              <a:t>মোঃ আলাউদ্দিন , সহকারী শিক্ষক, শিয়ালীডাঙ্গা বহুমুখী মাধ্যমিক বিদ্যালয়,বটিয়াঘাটা,খুলনা।</a:t>
            </a:r>
            <a:endParaRPr lang="en-US" sz="1800" b="1" kern="1200" smtClean="0">
              <a:solidFill>
                <a:srgbClr val="FFC000"/>
              </a:solidFill>
              <a:effectLst/>
              <a:latin typeface="+mn-lt"/>
              <a:ea typeface="+mn-ea"/>
              <a:cs typeface="+mn-cs"/>
            </a:endParaRPr>
          </a:p>
          <a:p>
            <a:endParaRPr lang="en-US">
              <a:solidFill>
                <a:srgbClr val="FFC000"/>
              </a:solidFill>
            </a:endParaRPr>
          </a:p>
        </p:txBody>
      </p:sp>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286884"/>
      </p:ext>
    </p:extLst>
  </p:cSld>
  <p:clrMap bg1="lt1" tx1="dk1" bg2="lt2" tx2="dk2" accent1="accent1" accent2="accent2" accent3="accent3" accent4="accent4" accent5="accent5" accent6="accent6" hlink="hlink" folHlink="folHlink"/>
  <p:sldLayoutIdLst>
    <p:sldLayoutId id="2147483651" r:id="rId1"/>
  </p:sldLayoutIdLst>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8.jfif"/><Relationship Id="rId3" Type="http://schemas.openxmlformats.org/officeDocument/2006/relationships/image" Target="../media/image2.jpg"/><Relationship Id="rId7" Type="http://schemas.openxmlformats.org/officeDocument/2006/relationships/image" Target="../media/image5.png"/><Relationship Id="rId12"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hyperlink" Target="https://www.teachers.gov.bd/profile/sk336531alauddin" TargetMode="External"/><Relationship Id="rId5" Type="http://schemas.openxmlformats.org/officeDocument/2006/relationships/image" Target="../media/image3.png"/><Relationship Id="rId10" Type="http://schemas.openxmlformats.org/officeDocument/2006/relationships/hyperlink" Target="https://www.facebook.com/alauddin336531" TargetMode="External"/><Relationship Id="rId4" Type="http://schemas.openxmlformats.org/officeDocument/2006/relationships/image" Target="../media/image1.jpg"/><Relationship Id="rId9" Type="http://schemas.openxmlformats.org/officeDocument/2006/relationships/hyperlink" Target="https://www.youtube.com/@alauddinstudio7264" TargetMode="External"/><Relationship Id="rId14" Type="http://schemas.openxmlformats.org/officeDocument/2006/relationships/image" Target="../media/image9.jf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2E4A"/>
        </a:solidFill>
        <a:effectLst/>
      </p:bgPr>
    </p:bg>
    <p:spTree>
      <p:nvGrpSpPr>
        <p:cNvPr id="1" name=""/>
        <p:cNvGrpSpPr/>
        <p:nvPr/>
      </p:nvGrpSpPr>
      <p:grpSpPr>
        <a:xfrm>
          <a:off x="0" y="0"/>
          <a:ext cx="0" cy="0"/>
          <a:chOff x="0" y="0"/>
          <a:chExt cx="0" cy="0"/>
        </a:xfrm>
      </p:grpSpPr>
      <p:sp>
        <p:nvSpPr>
          <p:cNvPr id="2" name="Shape 0"/>
          <p:cNvSpPr/>
          <p:nvPr/>
        </p:nvSpPr>
        <p:spPr>
          <a:xfrm>
            <a:off x="9692640" y="-1554480"/>
            <a:ext cx="4206240" cy="4206240"/>
          </a:xfrm>
          <a:prstGeom prst="ellipse">
            <a:avLst/>
          </a:prstGeom>
          <a:solidFill>
            <a:srgbClr val="B8860B"/>
          </a:solidFill>
          <a:ln/>
        </p:spPr>
      </p:sp>
      <p:sp>
        <p:nvSpPr>
          <p:cNvPr id="3" name="Shape 1"/>
          <p:cNvSpPr/>
          <p:nvPr/>
        </p:nvSpPr>
        <p:spPr>
          <a:xfrm>
            <a:off x="-1447803" y="2416534"/>
            <a:ext cx="3931920" cy="3931920"/>
          </a:xfrm>
          <a:prstGeom prst="ellipse">
            <a:avLst/>
          </a:prstGeom>
          <a:solidFill>
            <a:srgbClr val="8B3A2F"/>
          </a:solidFill>
          <a:ln/>
        </p:spPr>
      </p:sp>
      <p:sp>
        <p:nvSpPr>
          <p:cNvPr id="4" name="Text 2"/>
          <p:cNvSpPr/>
          <p:nvPr/>
        </p:nvSpPr>
        <p:spPr>
          <a:xfrm>
            <a:off x="4823790" y="777240"/>
            <a:ext cx="6606209" cy="548640"/>
          </a:xfrm>
          <a:prstGeom prst="rect">
            <a:avLst/>
          </a:prstGeom>
          <a:noFill/>
          <a:ln/>
        </p:spPr>
        <p:txBody>
          <a:bodyPr wrap="square" rtlCol="0" anchor="ctr"/>
          <a:lstStyle/>
          <a:p>
            <a:pPr marL="0" indent="0" algn="ctr">
              <a:buNone/>
            </a:pPr>
            <a:r>
              <a:rPr lang="en-US" sz="2200" b="1" dirty="0">
                <a:solidFill>
                  <a:srgbClr val="F9E795"/>
                </a:solidFill>
                <a:latin typeface="Nikosh" pitchFamily="34" charset="0"/>
                <a:ea typeface="Nikosh" pitchFamily="34" charset="-122"/>
                <a:cs typeface="Nikosh" pitchFamily="34" charset="-120"/>
              </a:rPr>
              <a:t>পাঠ - ০১  |  গদ্য</a:t>
            </a:r>
            <a:endParaRPr lang="en-US" sz="2200" dirty="0"/>
          </a:p>
        </p:txBody>
      </p:sp>
      <p:sp>
        <p:nvSpPr>
          <p:cNvPr id="5" name="Text 3"/>
          <p:cNvSpPr/>
          <p:nvPr/>
        </p:nvSpPr>
        <p:spPr>
          <a:xfrm>
            <a:off x="4359964" y="1645920"/>
            <a:ext cx="7435795" cy="1554480"/>
          </a:xfrm>
          <a:prstGeom prst="rect">
            <a:avLst/>
          </a:prstGeom>
          <a:noFill/>
          <a:ln/>
        </p:spPr>
        <p:txBody>
          <a:bodyPr wrap="square" rtlCol="0" anchor="ctr"/>
          <a:lstStyle/>
          <a:p>
            <a:pPr marL="0" indent="0" algn="ctr">
              <a:buNone/>
            </a:pPr>
            <a:r>
              <a:rPr lang="en-US" sz="5000" b="1" dirty="0">
                <a:solidFill>
                  <a:srgbClr val="FFFFFF"/>
                </a:solidFill>
                <a:latin typeface="Nikosh" pitchFamily="34" charset="0"/>
                <a:ea typeface="Nikosh" pitchFamily="34" charset="-122"/>
                <a:cs typeface="Nikosh" pitchFamily="34" charset="-120"/>
              </a:rPr>
              <a:t>নীল নদ আর পিরামিডের দেশ</a:t>
            </a:r>
            <a:endParaRPr lang="en-US" sz="5000" dirty="0"/>
          </a:p>
        </p:txBody>
      </p:sp>
      <p:sp>
        <p:nvSpPr>
          <p:cNvPr id="6" name="Shape 4"/>
          <p:cNvSpPr/>
          <p:nvPr/>
        </p:nvSpPr>
        <p:spPr>
          <a:xfrm>
            <a:off x="6926911" y="3291840"/>
            <a:ext cx="2743200" cy="0"/>
          </a:xfrm>
          <a:prstGeom prst="line">
            <a:avLst/>
          </a:prstGeom>
          <a:noFill/>
          <a:ln w="25400">
            <a:solidFill>
              <a:srgbClr val="F9E795"/>
            </a:solidFill>
            <a:prstDash val="solid"/>
          </a:ln>
        </p:spPr>
      </p:sp>
      <p:sp>
        <p:nvSpPr>
          <p:cNvPr id="7" name="Text 5"/>
          <p:cNvSpPr/>
          <p:nvPr/>
        </p:nvSpPr>
        <p:spPr>
          <a:xfrm>
            <a:off x="5155096" y="3474720"/>
            <a:ext cx="6274904" cy="640080"/>
          </a:xfrm>
          <a:prstGeom prst="rect">
            <a:avLst/>
          </a:prstGeom>
          <a:noFill/>
          <a:ln/>
        </p:spPr>
        <p:txBody>
          <a:bodyPr wrap="square" rtlCol="0" anchor="ctr"/>
          <a:lstStyle/>
          <a:p>
            <a:pPr marL="0" indent="0" algn="ctr">
              <a:buNone/>
            </a:pPr>
            <a:r>
              <a:rPr lang="en-US" sz="3000" b="1" dirty="0">
                <a:solidFill>
                  <a:srgbClr val="CADCFC"/>
                </a:solidFill>
                <a:latin typeface="Nikosh" pitchFamily="34" charset="0"/>
                <a:ea typeface="Nikosh" pitchFamily="34" charset="-122"/>
                <a:cs typeface="Nikosh" pitchFamily="34" charset="-120"/>
              </a:rPr>
              <a:t>লেখক: সৈয়দ মুজতবা আলী</a:t>
            </a:r>
            <a:endParaRPr lang="en-US" sz="3000" dirty="0"/>
          </a:p>
        </p:txBody>
      </p:sp>
      <p:sp>
        <p:nvSpPr>
          <p:cNvPr id="8" name="Text 6"/>
          <p:cNvSpPr/>
          <p:nvPr/>
        </p:nvSpPr>
        <p:spPr>
          <a:xfrm>
            <a:off x="5380382" y="5212080"/>
            <a:ext cx="6049617" cy="548640"/>
          </a:xfrm>
          <a:prstGeom prst="rect">
            <a:avLst/>
          </a:prstGeom>
          <a:noFill/>
          <a:ln/>
        </p:spPr>
        <p:txBody>
          <a:bodyPr wrap="square" rtlCol="0" anchor="ctr"/>
          <a:lstStyle/>
          <a:p>
            <a:pPr marL="0" indent="0" algn="ctr">
              <a:buNone/>
            </a:pPr>
            <a:r>
              <a:rPr lang="en-US" sz="2000" dirty="0">
                <a:solidFill>
                  <a:srgbClr val="FFFFFF"/>
                </a:solidFill>
                <a:latin typeface="Nikosh" pitchFamily="34" charset="0"/>
                <a:ea typeface="Nikosh" pitchFamily="34" charset="-122"/>
                <a:cs typeface="Nikosh" pitchFamily="34" charset="-120"/>
              </a:rPr>
              <a:t>ষষ্ঠ শ্রেণি  |  বাংলা  |  চারুপাঠ</a:t>
            </a:r>
            <a:endParaRPr lang="en-US" sz="2000" dirty="0"/>
          </a:p>
        </p:txBody>
      </p:sp>
      <p:sp>
        <p:nvSpPr>
          <p:cNvPr id="9" name="TextBox 8"/>
          <p:cNvSpPr txBox="1"/>
          <p:nvPr/>
        </p:nvSpPr>
        <p:spPr>
          <a:xfrm>
            <a:off x="609600" y="389394"/>
            <a:ext cx="3551582" cy="707886"/>
          </a:xfrm>
          <a:prstGeom prst="rect">
            <a:avLst/>
          </a:prstGeom>
          <a:noFill/>
        </p:spPr>
        <p:txBody>
          <a:bodyPr wrap="square" rtlCol="0">
            <a:spAutoFit/>
          </a:bodyPr>
          <a:lstStyle/>
          <a:p>
            <a:r>
              <a:rPr lang="en-US" sz="4000" dirty="0" smtClean="0">
                <a:solidFill>
                  <a:srgbClr val="FFFF00"/>
                </a:solidFill>
                <a:latin typeface="Nikosh" panose="02000000000000000000" pitchFamily="2" charset="0"/>
                <a:cs typeface="Nikosh" panose="02000000000000000000" pitchFamily="2" charset="0"/>
              </a:rPr>
              <a:t>শিক্ষক পরিচিতি</a:t>
            </a:r>
            <a:endParaRPr lang="en-US" sz="4000" dirty="0">
              <a:solidFill>
                <a:srgbClr val="FFFF00"/>
              </a:solidFill>
              <a:latin typeface="Nikosh" panose="02000000000000000000" pitchFamily="2" charset="0"/>
              <a:cs typeface="Nikosh" panose="02000000000000000000" pitchFamily="2"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9205" y="1017437"/>
            <a:ext cx="1868557" cy="17373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TextBox 10"/>
          <p:cNvSpPr txBox="1"/>
          <p:nvPr/>
        </p:nvSpPr>
        <p:spPr>
          <a:xfrm>
            <a:off x="826934" y="2837581"/>
            <a:ext cx="2941983" cy="584775"/>
          </a:xfrm>
          <a:prstGeom prst="rect">
            <a:avLst/>
          </a:prstGeom>
          <a:noFill/>
        </p:spPr>
        <p:txBody>
          <a:bodyPr wrap="square" rtlCol="0">
            <a:spAutoFit/>
          </a:bodyPr>
          <a:lstStyle/>
          <a:p>
            <a:r>
              <a:rPr lang="en-US" sz="3200" dirty="0" smtClean="0">
                <a:solidFill>
                  <a:srgbClr val="92D050"/>
                </a:solidFill>
              </a:rPr>
              <a:t>মোঃ আলাউদ্দিন </a:t>
            </a:r>
            <a:endParaRPr lang="en-US" sz="3200" dirty="0">
              <a:solidFill>
                <a:srgbClr val="92D050"/>
              </a:solidFill>
            </a:endParaRPr>
          </a:p>
        </p:txBody>
      </p:sp>
      <p:sp>
        <p:nvSpPr>
          <p:cNvPr id="12" name="TextBox 11"/>
          <p:cNvSpPr txBox="1"/>
          <p:nvPr/>
        </p:nvSpPr>
        <p:spPr>
          <a:xfrm>
            <a:off x="1082700" y="3250633"/>
            <a:ext cx="1500732" cy="461665"/>
          </a:xfrm>
          <a:prstGeom prst="rect">
            <a:avLst/>
          </a:prstGeom>
          <a:noFill/>
        </p:spPr>
        <p:txBody>
          <a:bodyPr wrap="none" rtlCol="0">
            <a:spAutoFit/>
          </a:bodyPr>
          <a:lstStyle/>
          <a:p>
            <a:r>
              <a:rPr lang="en-US" sz="2400" dirty="0" smtClean="0">
                <a:solidFill>
                  <a:srgbClr val="00B050"/>
                </a:solidFill>
              </a:rPr>
              <a:t>সহকারী শিক্ষক</a:t>
            </a:r>
            <a:endParaRPr lang="en-US" sz="2400" dirty="0">
              <a:solidFill>
                <a:srgbClr val="00B050"/>
              </a:solidFill>
            </a:endParaRPr>
          </a:p>
        </p:txBody>
      </p:sp>
      <p:sp>
        <p:nvSpPr>
          <p:cNvPr id="13" name="TextBox 12"/>
          <p:cNvSpPr txBox="1"/>
          <p:nvPr/>
        </p:nvSpPr>
        <p:spPr>
          <a:xfrm>
            <a:off x="291547" y="3712298"/>
            <a:ext cx="3617843" cy="769441"/>
          </a:xfrm>
          <a:prstGeom prst="rect">
            <a:avLst/>
          </a:prstGeom>
          <a:noFill/>
        </p:spPr>
        <p:txBody>
          <a:bodyPr wrap="square" rtlCol="0">
            <a:spAutoFit/>
          </a:bodyPr>
          <a:lstStyle/>
          <a:p>
            <a:r>
              <a:rPr lang="en-US" sz="2400" dirty="0" smtClean="0">
                <a:solidFill>
                  <a:srgbClr val="00B0F0"/>
                </a:solidFill>
              </a:rPr>
              <a:t>শিয়ালীডাঙ্গা বহুমুখী মাধ্যমিক বিদ্যালয় ,</a:t>
            </a:r>
          </a:p>
          <a:p>
            <a:pPr algn="ctr"/>
            <a:r>
              <a:rPr lang="en-US" sz="2000" dirty="0" smtClean="0">
                <a:solidFill>
                  <a:srgbClr val="00B0F0"/>
                </a:solidFill>
              </a:rPr>
              <a:t>বটিয়াঘাটা,খুলনা।</a:t>
            </a:r>
            <a:endParaRPr lang="en-US" sz="2000" dirty="0">
              <a:solidFill>
                <a:srgbClr val="00B0F0"/>
              </a:solidFill>
            </a:endParaRPr>
          </a:p>
        </p:txBody>
      </p:sp>
      <p:cxnSp>
        <p:nvCxnSpPr>
          <p:cNvPr id="14" name="Straight Connector 13"/>
          <p:cNvCxnSpPr/>
          <p:nvPr/>
        </p:nvCxnSpPr>
        <p:spPr>
          <a:xfrm>
            <a:off x="4068417" y="848139"/>
            <a:ext cx="0" cy="4572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359965" y="1097280"/>
            <a:ext cx="13252" cy="4044563"/>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572000" y="875857"/>
            <a:ext cx="92764" cy="454693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0" y="0"/>
            <a:ext cx="12192000" cy="6858000"/>
          </a:xfrm>
          <a:prstGeom prst="rect">
            <a:avLst/>
          </a:prstGeom>
          <a:noFill/>
        </p:spPr>
        <p:txBody>
          <a:bodyPr wrap="square" rtlCol="0">
            <a:spAutoFit/>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3223F"/>
        </a:solidFill>
        <a:effectLst/>
      </p:bgPr>
    </p:bg>
    <p:spTree>
      <p:nvGrpSpPr>
        <p:cNvPr id="1" name=""/>
        <p:cNvGrpSpPr/>
        <p:nvPr/>
      </p:nvGrpSpPr>
      <p:grpSpPr>
        <a:xfrm>
          <a:off x="0" y="0"/>
          <a:ext cx="0" cy="0"/>
          <a:chOff x="0" y="0"/>
          <a:chExt cx="0" cy="0"/>
        </a:xfrm>
      </p:grpSpPr>
      <p:sp>
        <p:nvSpPr>
          <p:cNvPr id="2" name="Shape 0"/>
          <p:cNvSpPr/>
          <p:nvPr/>
        </p:nvSpPr>
        <p:spPr>
          <a:xfrm>
            <a:off x="10058400" y="-1554480"/>
            <a:ext cx="3657600" cy="3657600"/>
          </a:xfrm>
          <a:prstGeom prst="ellipse">
            <a:avLst/>
          </a:prstGeom>
          <a:solidFill>
            <a:srgbClr val="B8562A">
              <a:alpha val="65000"/>
            </a:srgbClr>
          </a:solidFill>
          <a:ln/>
        </p:spPr>
      </p:sp>
      <p:sp>
        <p:nvSpPr>
          <p:cNvPr id="3" name="Shape 1"/>
          <p:cNvSpPr/>
          <p:nvPr/>
        </p:nvSpPr>
        <p:spPr>
          <a:xfrm>
            <a:off x="-1463040" y="5029200"/>
            <a:ext cx="3108960" cy="3108960"/>
          </a:xfrm>
          <a:prstGeom prst="ellipse">
            <a:avLst/>
          </a:prstGeom>
          <a:solidFill>
            <a:srgbClr val="1C2E52">
              <a:alpha val="95000"/>
            </a:srgbClr>
          </a:solidFill>
          <a:ln/>
        </p:spPr>
      </p:sp>
      <p:sp>
        <p:nvSpPr>
          <p:cNvPr id="4" name="Text 2"/>
          <p:cNvSpPr/>
          <p:nvPr/>
        </p:nvSpPr>
        <p:spPr>
          <a:xfrm>
            <a:off x="1097280" y="140075"/>
            <a:ext cx="9601200" cy="822960"/>
          </a:xfrm>
          <a:prstGeom prst="rect">
            <a:avLst/>
          </a:prstGeom>
          <a:solidFill>
            <a:schemeClr val="accent2">
              <a:lumMod val="60000"/>
              <a:lumOff val="40000"/>
            </a:schemeClr>
          </a:solidFill>
          <a:ln/>
        </p:spPr>
        <p:txBody>
          <a:bodyPr wrap="square" lIns="0" tIns="0" rIns="0" bIns="0" rtlCol="0" anchor="ctr">
            <a:prstTxWarp prst="textPlain">
              <a:avLst/>
            </a:prstTxWarp>
          </a:bodyPr>
          <a:lstStyle/>
          <a:p>
            <a:r>
              <a:rPr lang="en-US" sz="6000" b="1" dirty="0">
                <a:ln w="6600">
                  <a:solidFill>
                    <a:srgbClr val="FFFF00"/>
                  </a:solidFill>
                  <a:prstDash val="solid"/>
                </a:ln>
                <a:solidFill>
                  <a:srgbClr val="00B050"/>
                </a:solidFill>
                <a:effectLst>
                  <a:outerShdw dist="38100" dir="2700000" algn="tl" rotWithShape="0">
                    <a:schemeClr val="accent2"/>
                  </a:outerShdw>
                </a:effectLst>
                <a:latin typeface="SutonnyMJ" pitchFamily="2" charset="0"/>
                <a:ea typeface="Lohit Bengali" pitchFamily="34" charset="-122"/>
                <a:cs typeface="SutonnyMJ" pitchFamily="2" charset="0"/>
              </a:rPr>
              <a:t>বাড়ির কাজ</a:t>
            </a:r>
            <a:endParaRPr lang="en-US" sz="6000" b="1" dirty="0">
              <a:ln w="6600">
                <a:solidFill>
                  <a:srgbClr val="FFFF00"/>
                </a:solidFill>
                <a:prstDash val="solid"/>
              </a:ln>
              <a:solidFill>
                <a:srgbClr val="00B050"/>
              </a:solidFill>
              <a:effectLst>
                <a:outerShdw dist="38100" dir="2700000" algn="tl" rotWithShape="0">
                  <a:schemeClr val="accent2"/>
                </a:outerShdw>
              </a:effectLst>
              <a:latin typeface="SutonnyMJ" pitchFamily="2" charset="0"/>
              <a:cs typeface="SutonnyMJ" pitchFamily="2" charset="0"/>
            </a:endParaRPr>
          </a:p>
        </p:txBody>
      </p:sp>
      <p:sp>
        <p:nvSpPr>
          <p:cNvPr id="5" name="Text 3"/>
          <p:cNvSpPr/>
          <p:nvPr/>
        </p:nvSpPr>
        <p:spPr>
          <a:xfrm>
            <a:off x="548640" y="1097280"/>
            <a:ext cx="11247120" cy="457200"/>
          </a:xfrm>
          <a:prstGeom prst="rect">
            <a:avLst/>
          </a:prstGeom>
          <a:noFill/>
          <a:ln/>
        </p:spPr>
        <p:txBody>
          <a:bodyPr wrap="square" lIns="0" tIns="0" rIns="0" bIns="0" rtlCol="0" anchor="ctr"/>
          <a:lstStyle/>
          <a:p>
            <a:r>
              <a:rPr lang="en-US" sz="2800" dirty="0">
                <a:solidFill>
                  <a:srgbClr val="F2F5FA"/>
                </a:solidFill>
                <a:latin typeface="SutonnyMJ" pitchFamily="2" charset="0"/>
                <a:ea typeface="Lohit Bengali" pitchFamily="34" charset="-122"/>
                <a:cs typeface="SutonnyMJ" pitchFamily="2" charset="0"/>
              </a:rPr>
              <a:t>ষষ্ঠ শ্রেণি ❖ বাংলা, চারুপাঠ ❖ পাঠ-১ ❖ নীল নদ আর পিরামিডের দেশ (সৈয়দ মুজতবা আলী)</a:t>
            </a:r>
            <a:endParaRPr lang="en-US" sz="2800" dirty="0">
              <a:solidFill>
                <a:prstClr val="black"/>
              </a:solidFill>
              <a:latin typeface="SutonnyMJ" pitchFamily="2" charset="0"/>
              <a:cs typeface="SutonnyMJ" pitchFamily="2" charset="0"/>
            </a:endParaRPr>
          </a:p>
        </p:txBody>
      </p:sp>
      <p:sp>
        <p:nvSpPr>
          <p:cNvPr id="6" name="Shape 4"/>
          <p:cNvSpPr/>
          <p:nvPr/>
        </p:nvSpPr>
        <p:spPr>
          <a:xfrm>
            <a:off x="548640" y="1783080"/>
            <a:ext cx="11064240" cy="4069080"/>
          </a:xfrm>
          <a:prstGeom prst="roundRect">
            <a:avLst>
              <a:gd name="adj" fmla="val 2697"/>
            </a:avLst>
          </a:prstGeom>
          <a:solidFill>
            <a:srgbClr val="0D1930"/>
          </a:solidFill>
          <a:ln w="12700">
            <a:solidFill>
              <a:srgbClr val="E8B23A"/>
            </a:solidFill>
            <a:prstDash val="solid"/>
          </a:ln>
          <a:effectLst>
            <a:outerShdw blurRad="76200" dist="38100" dir="5400000" algn="bl" rotWithShape="0">
              <a:srgbClr val="000000">
                <a:alpha val="35000"/>
              </a:srgbClr>
            </a:outerShdw>
          </a:effectLst>
        </p:spPr>
      </p:sp>
      <p:sp>
        <p:nvSpPr>
          <p:cNvPr id="7" name="Shape 5"/>
          <p:cNvSpPr/>
          <p:nvPr/>
        </p:nvSpPr>
        <p:spPr>
          <a:xfrm>
            <a:off x="868680" y="1915668"/>
            <a:ext cx="457200" cy="457200"/>
          </a:xfrm>
          <a:prstGeom prst="ellipse">
            <a:avLst/>
          </a:prstGeom>
          <a:solidFill>
            <a:srgbClr val="E8B23A"/>
          </a:solidFill>
          <a:ln/>
        </p:spPr>
      </p:sp>
      <p:sp>
        <p:nvSpPr>
          <p:cNvPr id="8" name="Text 6"/>
          <p:cNvSpPr/>
          <p:nvPr/>
        </p:nvSpPr>
        <p:spPr>
          <a:xfrm>
            <a:off x="868680" y="1915668"/>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1</a:t>
            </a:r>
            <a:endParaRPr lang="en-US" sz="3600" dirty="0">
              <a:solidFill>
                <a:prstClr val="black"/>
              </a:solidFill>
              <a:latin typeface="SutonnyMJ" pitchFamily="2" charset="0"/>
              <a:cs typeface="SutonnyMJ" pitchFamily="2" charset="0"/>
            </a:endParaRPr>
          </a:p>
        </p:txBody>
      </p:sp>
      <p:sp>
        <p:nvSpPr>
          <p:cNvPr id="9" name="Text 7"/>
          <p:cNvSpPr/>
          <p:nvPr/>
        </p:nvSpPr>
        <p:spPr>
          <a:xfrm>
            <a:off x="1508760" y="1842516"/>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লেখক সৈয়দ মুজতবা আলীর সংক্ষিপ্ত পরিচিতি লিখে আনবে।</a:t>
            </a:r>
            <a:endParaRPr lang="en-US" sz="3200" dirty="0">
              <a:solidFill>
                <a:prstClr val="black"/>
              </a:solidFill>
              <a:latin typeface="SutonnyMJ" pitchFamily="2" charset="0"/>
              <a:cs typeface="SutonnyMJ" pitchFamily="2" charset="0"/>
            </a:endParaRPr>
          </a:p>
        </p:txBody>
      </p:sp>
      <p:sp>
        <p:nvSpPr>
          <p:cNvPr id="10" name="Shape 8"/>
          <p:cNvSpPr/>
          <p:nvPr/>
        </p:nvSpPr>
        <p:spPr>
          <a:xfrm>
            <a:off x="868680" y="2729484"/>
            <a:ext cx="457200" cy="457200"/>
          </a:xfrm>
          <a:prstGeom prst="ellipse">
            <a:avLst/>
          </a:prstGeom>
          <a:solidFill>
            <a:srgbClr val="E8B23A"/>
          </a:solidFill>
          <a:ln/>
        </p:spPr>
      </p:sp>
      <p:sp>
        <p:nvSpPr>
          <p:cNvPr id="11" name="Text 9"/>
          <p:cNvSpPr/>
          <p:nvPr/>
        </p:nvSpPr>
        <p:spPr>
          <a:xfrm>
            <a:off x="868680" y="2729484"/>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2</a:t>
            </a:r>
            <a:endParaRPr lang="en-US" sz="3600" dirty="0">
              <a:solidFill>
                <a:prstClr val="black"/>
              </a:solidFill>
              <a:latin typeface="SutonnyMJ" pitchFamily="2" charset="0"/>
              <a:cs typeface="SutonnyMJ" pitchFamily="2" charset="0"/>
            </a:endParaRPr>
          </a:p>
        </p:txBody>
      </p:sp>
      <p:sp>
        <p:nvSpPr>
          <p:cNvPr id="12" name="Text 10"/>
          <p:cNvSpPr/>
          <p:nvPr/>
        </p:nvSpPr>
        <p:spPr>
          <a:xfrm>
            <a:off x="1508760" y="2656332"/>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গদ্যাংশের কঠিন শব্দসমূহের অর্থ খাতায় লিখবে।</a:t>
            </a:r>
            <a:endParaRPr lang="en-US" sz="3200" dirty="0">
              <a:solidFill>
                <a:prstClr val="black"/>
              </a:solidFill>
              <a:latin typeface="SutonnyMJ" pitchFamily="2" charset="0"/>
              <a:cs typeface="SutonnyMJ" pitchFamily="2" charset="0"/>
            </a:endParaRPr>
          </a:p>
        </p:txBody>
      </p:sp>
      <p:sp>
        <p:nvSpPr>
          <p:cNvPr id="13" name="Shape 11"/>
          <p:cNvSpPr/>
          <p:nvPr/>
        </p:nvSpPr>
        <p:spPr>
          <a:xfrm>
            <a:off x="868680" y="3543300"/>
            <a:ext cx="457200" cy="457200"/>
          </a:xfrm>
          <a:prstGeom prst="ellipse">
            <a:avLst/>
          </a:prstGeom>
          <a:solidFill>
            <a:srgbClr val="E8B23A"/>
          </a:solidFill>
          <a:ln/>
        </p:spPr>
      </p:sp>
      <p:sp>
        <p:nvSpPr>
          <p:cNvPr id="14" name="Text 12"/>
          <p:cNvSpPr/>
          <p:nvPr/>
        </p:nvSpPr>
        <p:spPr>
          <a:xfrm>
            <a:off x="868680" y="3543300"/>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3</a:t>
            </a:r>
            <a:endParaRPr lang="en-US" sz="3600" dirty="0">
              <a:solidFill>
                <a:prstClr val="black"/>
              </a:solidFill>
              <a:latin typeface="SutonnyMJ" pitchFamily="2" charset="0"/>
              <a:cs typeface="SutonnyMJ" pitchFamily="2" charset="0"/>
            </a:endParaRPr>
          </a:p>
        </p:txBody>
      </p:sp>
      <p:sp>
        <p:nvSpPr>
          <p:cNvPr id="15" name="Text 13"/>
          <p:cNvSpPr/>
          <p:nvPr/>
        </p:nvSpPr>
        <p:spPr>
          <a:xfrm>
            <a:off x="1508760" y="3470148"/>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"নীল নদ আর পিরামিডের দেশ" গদ্যাংশের সারমর্ম লিখবে।</a:t>
            </a:r>
            <a:endParaRPr lang="en-US" sz="3200" dirty="0">
              <a:solidFill>
                <a:prstClr val="black"/>
              </a:solidFill>
              <a:latin typeface="SutonnyMJ" pitchFamily="2" charset="0"/>
              <a:cs typeface="SutonnyMJ" pitchFamily="2" charset="0"/>
            </a:endParaRPr>
          </a:p>
        </p:txBody>
      </p:sp>
      <p:sp>
        <p:nvSpPr>
          <p:cNvPr id="16" name="Shape 14"/>
          <p:cNvSpPr/>
          <p:nvPr/>
        </p:nvSpPr>
        <p:spPr>
          <a:xfrm>
            <a:off x="868680" y="4357116"/>
            <a:ext cx="457200" cy="457200"/>
          </a:xfrm>
          <a:prstGeom prst="ellipse">
            <a:avLst/>
          </a:prstGeom>
          <a:solidFill>
            <a:srgbClr val="E8B23A"/>
          </a:solidFill>
          <a:ln/>
        </p:spPr>
      </p:sp>
      <p:sp>
        <p:nvSpPr>
          <p:cNvPr id="17" name="Text 15"/>
          <p:cNvSpPr/>
          <p:nvPr/>
        </p:nvSpPr>
        <p:spPr>
          <a:xfrm>
            <a:off x="868680" y="4357116"/>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4</a:t>
            </a:r>
            <a:endParaRPr lang="en-US" sz="3600" dirty="0">
              <a:solidFill>
                <a:prstClr val="black"/>
              </a:solidFill>
              <a:latin typeface="SutonnyMJ" pitchFamily="2" charset="0"/>
              <a:cs typeface="SutonnyMJ" pitchFamily="2" charset="0"/>
            </a:endParaRPr>
          </a:p>
        </p:txBody>
      </p:sp>
      <p:sp>
        <p:nvSpPr>
          <p:cNvPr id="18" name="Text 16"/>
          <p:cNvSpPr/>
          <p:nvPr/>
        </p:nvSpPr>
        <p:spPr>
          <a:xfrm>
            <a:off x="1508760" y="4283964"/>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মিশরের নীল নদ ও পিরামিড সম্পর্কে পাঁচটি বাক্য লিখবে।</a:t>
            </a:r>
            <a:endParaRPr lang="en-US" sz="3200" dirty="0">
              <a:solidFill>
                <a:prstClr val="black"/>
              </a:solidFill>
              <a:latin typeface="SutonnyMJ" pitchFamily="2" charset="0"/>
              <a:cs typeface="SutonnyMJ" pitchFamily="2" charset="0"/>
            </a:endParaRPr>
          </a:p>
        </p:txBody>
      </p:sp>
      <p:sp>
        <p:nvSpPr>
          <p:cNvPr id="19" name="Shape 17"/>
          <p:cNvSpPr/>
          <p:nvPr/>
        </p:nvSpPr>
        <p:spPr>
          <a:xfrm>
            <a:off x="868680" y="5170932"/>
            <a:ext cx="457200" cy="457200"/>
          </a:xfrm>
          <a:prstGeom prst="ellipse">
            <a:avLst/>
          </a:prstGeom>
          <a:solidFill>
            <a:srgbClr val="E8B23A"/>
          </a:solidFill>
          <a:ln/>
        </p:spPr>
      </p:sp>
      <p:sp>
        <p:nvSpPr>
          <p:cNvPr id="20" name="Text 18"/>
          <p:cNvSpPr/>
          <p:nvPr/>
        </p:nvSpPr>
        <p:spPr>
          <a:xfrm>
            <a:off x="868680" y="5170932"/>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5</a:t>
            </a:r>
            <a:endParaRPr lang="en-US" sz="3600" dirty="0">
              <a:solidFill>
                <a:prstClr val="black"/>
              </a:solidFill>
              <a:latin typeface="SutonnyMJ" pitchFamily="2" charset="0"/>
              <a:cs typeface="SutonnyMJ" pitchFamily="2" charset="0"/>
            </a:endParaRPr>
          </a:p>
        </p:txBody>
      </p:sp>
      <p:sp>
        <p:nvSpPr>
          <p:cNvPr id="21" name="Text 19"/>
          <p:cNvSpPr/>
          <p:nvPr/>
        </p:nvSpPr>
        <p:spPr>
          <a:xfrm>
            <a:off x="1508760" y="5097780"/>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পাঠ্যবইয়ের প্রশ্নোত্তর অনুশীলনী সমাধান করে আনবে।</a:t>
            </a:r>
            <a:endParaRPr lang="en-US" sz="3200" dirty="0">
              <a:solidFill>
                <a:prstClr val="black"/>
              </a:solidFill>
              <a:latin typeface="SutonnyMJ" pitchFamily="2" charset="0"/>
              <a:cs typeface="SutonnyMJ" pitchFamily="2" charset="0"/>
            </a:endParaRPr>
          </a:p>
        </p:txBody>
      </p:sp>
      <p:sp>
        <p:nvSpPr>
          <p:cNvPr id="22" name="Text 20"/>
          <p:cNvSpPr/>
          <p:nvPr/>
        </p:nvSpPr>
        <p:spPr>
          <a:xfrm>
            <a:off x="548640" y="5943600"/>
            <a:ext cx="7315200" cy="320040"/>
          </a:xfrm>
          <a:prstGeom prst="rect">
            <a:avLst/>
          </a:prstGeom>
          <a:noFill/>
          <a:ln/>
        </p:spPr>
        <p:txBody>
          <a:bodyPr wrap="square" lIns="0" tIns="0" rIns="0" bIns="0" rtlCol="0" anchor="ctr"/>
          <a:lstStyle/>
          <a:p>
            <a:r>
              <a:rPr lang="en-US" sz="2400" i="1" dirty="0">
                <a:solidFill>
                  <a:srgbClr val="D97F3D"/>
                </a:solidFill>
                <a:latin typeface="SutonnyMJ" pitchFamily="2" charset="0"/>
                <a:ea typeface="Lohit Bengali" pitchFamily="34" charset="-122"/>
                <a:cs typeface="SutonnyMJ" pitchFamily="2" charset="0"/>
              </a:rPr>
              <a:t>জমা দেওয়ার সময়সীমাঃ আগামী ক্লাসের পূর্বে</a:t>
            </a:r>
            <a:endParaRPr lang="en-US" sz="2400" dirty="0">
              <a:solidFill>
                <a:prstClr val="black"/>
              </a:solidFill>
              <a:latin typeface="SutonnyMJ" pitchFamily="2" charset="0"/>
              <a:cs typeface="SutonnyMJ" pitchFamily="2" charset="0"/>
            </a:endParaRPr>
          </a:p>
        </p:txBody>
      </p:sp>
      <p:sp>
        <p:nvSpPr>
          <p:cNvPr id="23" name="Text 21"/>
          <p:cNvSpPr/>
          <p:nvPr/>
        </p:nvSpPr>
        <p:spPr>
          <a:xfrm>
            <a:off x="365760" y="6355080"/>
            <a:ext cx="11430000" cy="365760"/>
          </a:xfrm>
          <a:prstGeom prst="rect">
            <a:avLst/>
          </a:prstGeom>
          <a:noFill/>
          <a:ln/>
        </p:spPr>
        <p:txBody>
          <a:bodyPr wrap="square" lIns="0" tIns="0" rIns="0" bIns="0" rtlCol="0" anchor="ctr"/>
          <a:lstStyle/>
          <a:p>
            <a:r>
              <a:rPr lang="en-US" sz="2000" dirty="0">
                <a:solidFill>
                  <a:srgbClr val="E8B23A"/>
                </a:solidFill>
                <a:latin typeface="SutonnyMJ" pitchFamily="2" charset="0"/>
                <a:ea typeface="Lohit Bengali" pitchFamily="34" charset="-122"/>
                <a:cs typeface="SutonnyMJ" pitchFamily="2" charset="0"/>
              </a:rPr>
              <a:t>মোঃ আলাউদ্দিন, সহকারী শিক্ষক, শিয়ালীডাঙ্গা বহুমুখী মাধ্যমিক বিদ্যালয়, বটিয়াঘাটা, খুলনা।</a:t>
            </a:r>
            <a:endParaRPr lang="en-US" sz="2000" dirty="0">
              <a:solidFill>
                <a:prstClr val="black"/>
              </a:solidFill>
              <a:latin typeface="SutonnyMJ" pitchFamily="2" charset="0"/>
              <a:cs typeface="SutonnyMJ" pitchFamily="2" charset="0"/>
            </a:endParaRPr>
          </a:p>
        </p:txBody>
      </p:sp>
    </p:spTree>
    <p:extLst>
      <p:ext uri="{BB962C8B-B14F-4D97-AF65-F5344CB8AC3E}">
        <p14:creationId xmlns:p14="http://schemas.microsoft.com/office/powerpoint/2010/main" val="2798194278"/>
      </p:ext>
    </p:extLst>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ppt_x"/>
                                          </p:val>
                                        </p:tav>
                                        <p:tav tm="100000">
                                          <p:val>
                                            <p:strVal val="#ppt_x"/>
                                          </p:val>
                                        </p:tav>
                                      </p:tavLst>
                                    </p:anim>
                                    <p:anim calcmode="lin" valueType="num">
                                      <p:cBhvr additive="base">
                                        <p:cTn id="3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6858000"/>
          </a:xfrm>
          <a:prstGeom prst="rect">
            <a:avLst/>
          </a:prstGeom>
          <a:solidFill>
            <a:schemeClr val="accent5">
              <a:lumMod val="60000"/>
              <a:lumOff val="40000"/>
            </a:schemeClr>
          </a:solidFill>
        </p:spPr>
        <p:txBody>
          <a:bodyPr wrap="square" rtlCol="0">
            <a:spAutoFit/>
          </a:bodyPr>
          <a:lstStyle/>
          <a:p>
            <a:endParaRPr lang="en-US" dirty="0">
              <a:solidFill>
                <a:prstClr val="black"/>
              </a:solidFill>
            </a:endParaRPr>
          </a:p>
        </p:txBody>
      </p:sp>
      <p:sp>
        <p:nvSpPr>
          <p:cNvPr id="5" name="TextBox 4"/>
          <p:cNvSpPr txBox="1"/>
          <p:nvPr/>
        </p:nvSpPr>
        <p:spPr>
          <a:xfrm>
            <a:off x="0" y="0"/>
            <a:ext cx="12192000" cy="6858000"/>
          </a:xfrm>
          <a:prstGeom prst="rect">
            <a:avLst/>
          </a:prstGeom>
          <a:blipFill>
            <a:blip r:embed="rId2"/>
            <a:tile tx="0" ty="0" sx="100000" sy="100000" flip="none" algn="tl"/>
          </a:blipFill>
        </p:spPr>
        <p:txBody>
          <a:bodyPr wrap="square" rtlCol="0">
            <a:spAutoFit/>
          </a:bodyPr>
          <a:lstStyle/>
          <a:p>
            <a:endParaRPr lang="en-US" dirty="0">
              <a:solidFill>
                <a:prstClr val="black"/>
              </a:solidFill>
            </a:endParaRPr>
          </a:p>
        </p:txBody>
      </p:sp>
      <p:sp>
        <p:nvSpPr>
          <p:cNvPr id="3" name="TextBox 2"/>
          <p:cNvSpPr txBox="1"/>
          <p:nvPr/>
        </p:nvSpPr>
        <p:spPr>
          <a:xfrm>
            <a:off x="2015543" y="537168"/>
            <a:ext cx="6915955" cy="1862048"/>
          </a:xfrm>
          <a:prstGeom prst="rect">
            <a:avLst/>
          </a:prstGeom>
          <a:noFill/>
        </p:spPr>
        <p:txBody>
          <a:bodyPr wrap="square" rtlCol="0">
            <a:spAutoFit/>
          </a:bodyPr>
          <a:lstStyle/>
          <a:p>
            <a:pPr algn="ctr"/>
            <a:r>
              <a:rPr lang="en-US" sz="11500" dirty="0" smtClean="0">
                <a:solidFill>
                  <a:srgbClr val="00B050"/>
                </a:solidFill>
                <a:latin typeface="SutonnyMJ" pitchFamily="2" charset="0"/>
                <a:cs typeface="SutonnyMJ" pitchFamily="2" charset="0"/>
              </a:rPr>
              <a:t>ধন্যবাদ</a:t>
            </a:r>
            <a:endParaRPr lang="en-US" sz="11500" dirty="0">
              <a:solidFill>
                <a:srgbClr val="00B050"/>
              </a:solidFill>
              <a:latin typeface="SutonnyMJ" pitchFamily="2" charset="0"/>
              <a:cs typeface="SutonnyMJ" pitchFamily="2" charset="0"/>
            </a:endParaRPr>
          </a:p>
        </p:txBody>
      </p:sp>
      <p:sp>
        <p:nvSpPr>
          <p:cNvPr id="7" name="TextBox 6"/>
          <p:cNvSpPr txBox="1"/>
          <p:nvPr/>
        </p:nvSpPr>
        <p:spPr>
          <a:xfrm>
            <a:off x="643941" y="2884868"/>
            <a:ext cx="4314423" cy="584775"/>
          </a:xfrm>
          <a:prstGeom prst="rect">
            <a:avLst/>
          </a:prstGeom>
          <a:solidFill>
            <a:schemeClr val="accent2">
              <a:lumMod val="50000"/>
            </a:schemeClr>
          </a:solidFill>
        </p:spPr>
        <p:txBody>
          <a:bodyPr wrap="square" rtlCol="0">
            <a:spAutoFit/>
          </a:bodyPr>
          <a:lstStyle/>
          <a:p>
            <a:r>
              <a:rPr lang="en-US" sz="3200" dirty="0" smtClean="0">
                <a:solidFill>
                  <a:srgbClr val="FFFF00"/>
                </a:solidFill>
              </a:rPr>
              <a:t>মোঃ আলাউদ্দিন , সহকারী শিক্ষক ,</a:t>
            </a:r>
            <a:endParaRPr lang="en-US" sz="3200" dirty="0">
              <a:solidFill>
                <a:srgbClr val="FFFF00"/>
              </a:solidFill>
            </a:endParaRPr>
          </a:p>
        </p:txBody>
      </p:sp>
      <p:sp>
        <p:nvSpPr>
          <p:cNvPr id="8" name="TextBox 7"/>
          <p:cNvSpPr txBox="1"/>
          <p:nvPr/>
        </p:nvSpPr>
        <p:spPr>
          <a:xfrm>
            <a:off x="5473521" y="2946423"/>
            <a:ext cx="5872766" cy="523220"/>
          </a:xfrm>
          <a:prstGeom prst="rect">
            <a:avLst/>
          </a:prstGeom>
          <a:solidFill>
            <a:schemeClr val="accent2">
              <a:lumMod val="50000"/>
            </a:schemeClr>
          </a:solidFill>
        </p:spPr>
        <p:txBody>
          <a:bodyPr wrap="square" rtlCol="0">
            <a:spAutoFit/>
          </a:bodyPr>
          <a:lstStyle/>
          <a:p>
            <a:r>
              <a:rPr lang="en-US" sz="2800" dirty="0" smtClean="0">
                <a:solidFill>
                  <a:srgbClr val="FFFF00"/>
                </a:solidFill>
              </a:rPr>
              <a:t>শিয়ালীডাঙ্গা বহুমুখী মাধ্যমিক বিদ্যালয়, বটিয়ঘাটা, খুলনা।</a:t>
            </a:r>
            <a:endParaRPr lang="en-US" sz="2800" dirty="0">
              <a:solidFill>
                <a:srgbClr val="FFFF00"/>
              </a:solidFill>
            </a:endParaRPr>
          </a:p>
        </p:txBody>
      </p:sp>
      <p:sp>
        <p:nvSpPr>
          <p:cNvPr id="9" name="TextBox 8"/>
          <p:cNvSpPr txBox="1"/>
          <p:nvPr/>
        </p:nvSpPr>
        <p:spPr>
          <a:xfrm>
            <a:off x="528029" y="4250028"/>
            <a:ext cx="4430335" cy="646331"/>
          </a:xfrm>
          <a:prstGeom prst="rect">
            <a:avLst/>
          </a:prstGeom>
          <a:solidFill>
            <a:schemeClr val="accent2">
              <a:lumMod val="75000"/>
            </a:schemeClr>
          </a:solidFill>
        </p:spPr>
        <p:txBody>
          <a:bodyPr wrap="square" rtlCol="0">
            <a:spAutoFit/>
          </a:bodyPr>
          <a:lstStyle/>
          <a:p>
            <a:r>
              <a:rPr lang="en-US" sz="3600" dirty="0" smtClean="0">
                <a:solidFill>
                  <a:srgbClr val="002060"/>
                </a:solidFill>
              </a:rPr>
              <a:t>মোবাইল </a:t>
            </a:r>
            <a:r>
              <a:rPr lang="en-US" sz="3600" dirty="0" err="1" smtClean="0">
                <a:solidFill>
                  <a:srgbClr val="002060"/>
                </a:solidFill>
              </a:rPr>
              <a:t>নং</a:t>
            </a:r>
            <a:r>
              <a:rPr lang="en-US" sz="3600" dirty="0" smtClean="0">
                <a:solidFill>
                  <a:srgbClr val="002060"/>
                </a:solidFill>
              </a:rPr>
              <a:t> 0172-943407</a:t>
            </a:r>
            <a:endParaRPr lang="en-US" sz="3600" dirty="0">
              <a:solidFill>
                <a:srgbClr val="002060"/>
              </a:solidFill>
            </a:endParaRPr>
          </a:p>
        </p:txBody>
      </p:sp>
      <p:sp>
        <p:nvSpPr>
          <p:cNvPr id="10" name="TextBox 9"/>
          <p:cNvSpPr txBox="1"/>
          <p:nvPr/>
        </p:nvSpPr>
        <p:spPr>
          <a:xfrm>
            <a:off x="5473521" y="4157694"/>
            <a:ext cx="6014434" cy="830997"/>
          </a:xfrm>
          <a:prstGeom prst="rect">
            <a:avLst/>
          </a:prstGeom>
          <a:solidFill>
            <a:schemeClr val="accent2">
              <a:lumMod val="75000"/>
            </a:schemeClr>
          </a:solidFill>
        </p:spPr>
        <p:txBody>
          <a:bodyPr wrap="square" rtlCol="0">
            <a:spAutoFit/>
          </a:bodyPr>
          <a:lstStyle/>
          <a:p>
            <a:r>
              <a:rPr lang="en-US" sz="2800" dirty="0" smtClean="0">
                <a:solidFill>
                  <a:srgbClr val="002060"/>
                </a:solidFill>
              </a:rPr>
              <a:t>শিক্ষক বাতায়ন আইডি লিংক=</a:t>
            </a:r>
          </a:p>
          <a:p>
            <a:r>
              <a:rPr lang="en-US" sz="2000" dirty="0" smtClean="0">
                <a:solidFill>
                  <a:srgbClr val="002060"/>
                </a:solidFill>
              </a:rPr>
              <a:t>https</a:t>
            </a:r>
            <a:r>
              <a:rPr lang="en-US" sz="2000" dirty="0">
                <a:solidFill>
                  <a:srgbClr val="002060"/>
                </a:solidFill>
              </a:rPr>
              <a:t>://www.teachers.gov.bd/profile/sk336531alauddin</a:t>
            </a:r>
          </a:p>
        </p:txBody>
      </p:sp>
      <p:sp>
        <p:nvSpPr>
          <p:cNvPr id="4" name="TextBox 3"/>
          <p:cNvSpPr txBox="1"/>
          <p:nvPr/>
        </p:nvSpPr>
        <p:spPr>
          <a:xfrm>
            <a:off x="0" y="0"/>
            <a:ext cx="12192000" cy="68580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590407142"/>
      </p:ext>
    </p:extLst>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0548" y="15996"/>
            <a:ext cx="4298442" cy="6858000"/>
          </a:xfrm>
          <a:prstGeom prst="rect">
            <a:avLst/>
          </a:prstGeom>
          <a:solidFill>
            <a:srgbClr val="0F4C39"/>
          </a:solidFill>
          <a:ln/>
        </p:spPr>
      </p:sp>
      <p:sp>
        <p:nvSpPr>
          <p:cNvPr id="3" name="Shape 1"/>
          <p:cNvSpPr/>
          <p:nvPr/>
        </p:nvSpPr>
        <p:spPr>
          <a:xfrm>
            <a:off x="-625060" y="4632960"/>
            <a:ext cx="2926080" cy="2926080"/>
          </a:xfrm>
          <a:prstGeom prst="ellipse">
            <a:avLst/>
          </a:prstGeom>
          <a:solidFill>
            <a:srgbClr val="0A362A">
              <a:alpha val="70000"/>
            </a:srgbClr>
          </a:solidFill>
          <a:ln/>
        </p:spPr>
      </p:sp>
      <p:sp>
        <p:nvSpPr>
          <p:cNvPr id="4" name="Shape 2"/>
          <p:cNvSpPr/>
          <p:nvPr/>
        </p:nvSpPr>
        <p:spPr>
          <a:xfrm>
            <a:off x="1341120" y="670560"/>
            <a:ext cx="1950720" cy="2011680"/>
          </a:xfrm>
          <a:prstGeom prst="ellipse">
            <a:avLst/>
          </a:prstGeom>
          <a:solidFill>
            <a:srgbClr val="FFFFFF"/>
          </a:solidFill>
          <a:ln w="31750">
            <a:solidFill>
              <a:srgbClr val="C89B3C"/>
            </a:solidFill>
            <a:prstDash val="solid"/>
          </a:ln>
        </p:spPr>
      </p:sp>
      <p:pic>
        <p:nvPicPr>
          <p:cNvPr id="5" name="Image 0"/>
          <p:cNvPicPr>
            <a:picLocks noChangeAspect="1"/>
          </p:cNvPicPr>
          <p:nvPr/>
        </p:nvPicPr>
        <p:blipFill rotWithShape="1">
          <a:blip r:embed="rId3">
            <a:extLst>
              <a:ext uri="{28A0092B-C50C-407E-A947-70E740481C1C}">
                <a14:useLocalDpi xmlns:a14="http://schemas.microsoft.com/office/drawing/2010/main" val="0"/>
              </a:ext>
            </a:extLst>
          </a:blip>
          <a:srcRect t="2001" b="2001"/>
          <a:stretch/>
        </p:blipFill>
        <p:spPr>
          <a:xfrm>
            <a:off x="1149035" y="553153"/>
            <a:ext cx="2189920" cy="2403608"/>
          </a:xfrm>
          <a:prstGeom prst="ellipse">
            <a:avLst/>
          </a:prstGeom>
          <a:noFill/>
          <a:ln>
            <a:noFill/>
          </a:ln>
        </p:spPr>
      </p:pic>
      <p:sp>
        <p:nvSpPr>
          <p:cNvPr id="6" name="Text 3"/>
          <p:cNvSpPr/>
          <p:nvPr/>
        </p:nvSpPr>
        <p:spPr>
          <a:xfrm>
            <a:off x="670560" y="2682240"/>
            <a:ext cx="3048000" cy="365760"/>
          </a:xfrm>
          <a:prstGeom prst="rect">
            <a:avLst/>
          </a:prstGeom>
          <a:noFill/>
          <a:ln/>
        </p:spPr>
        <p:txBody>
          <a:bodyPr wrap="square" lIns="0" tIns="0" rIns="0" bIns="0" rtlCol="0" anchor="ctr"/>
          <a:lstStyle/>
          <a:p>
            <a:pPr algn="ctr"/>
            <a:endParaRPr lang="en-US" sz="1200" dirty="0">
              <a:solidFill>
                <a:prstClr val="black"/>
              </a:solidFill>
            </a:endParaRPr>
          </a:p>
        </p:txBody>
      </p:sp>
      <p:sp>
        <p:nvSpPr>
          <p:cNvPr id="36" name="TextBox 35"/>
          <p:cNvSpPr txBox="1"/>
          <p:nvPr/>
        </p:nvSpPr>
        <p:spPr>
          <a:xfrm>
            <a:off x="4247894" y="0"/>
            <a:ext cx="7853428" cy="6902598"/>
          </a:xfrm>
          <a:prstGeom prst="rect">
            <a:avLst/>
          </a:prstGeom>
          <a:solidFill>
            <a:schemeClr val="accent6">
              <a:lumMod val="75000"/>
            </a:schemeClr>
          </a:solidFill>
        </p:spPr>
        <p:txBody>
          <a:bodyPr wrap="square" rtlCol="0">
            <a:spAutoFit/>
          </a:bodyPr>
          <a:lstStyle/>
          <a:p>
            <a:endParaRPr lang="en-US" dirty="0">
              <a:solidFill>
                <a:prstClr val="black"/>
              </a:solidFill>
            </a:endParaRPr>
          </a:p>
        </p:txBody>
      </p:sp>
      <p:sp>
        <p:nvSpPr>
          <p:cNvPr id="7" name="Text 4"/>
          <p:cNvSpPr/>
          <p:nvPr/>
        </p:nvSpPr>
        <p:spPr>
          <a:xfrm>
            <a:off x="298580" y="2956761"/>
            <a:ext cx="3884427" cy="829056"/>
          </a:xfrm>
          <a:prstGeom prst="rect">
            <a:avLst/>
          </a:prstGeom>
          <a:noFill/>
          <a:ln/>
        </p:spPr>
        <p:txBody>
          <a:bodyPr wrap="square" lIns="0" tIns="0" rIns="0" bIns="0" rtlCol="0" anchor="ctr"/>
          <a:lstStyle/>
          <a:p>
            <a:pPr algn="ctr"/>
            <a:r>
              <a:rPr lang="en-US" sz="5867" b="1" dirty="0">
                <a:solidFill>
                  <a:srgbClr val="FFFF00"/>
                </a:solidFill>
                <a:latin typeface="Cambria" pitchFamily="34" charset="0"/>
                <a:ea typeface="Cambria" pitchFamily="34" charset="-122"/>
                <a:cs typeface="Cambria" pitchFamily="34" charset="-120"/>
              </a:rPr>
              <a:t>শিক্ষক পরিচিতি</a:t>
            </a:r>
            <a:endParaRPr lang="en-US" sz="5867" dirty="0">
              <a:solidFill>
                <a:srgbClr val="FFFF00"/>
              </a:solidFill>
            </a:endParaRPr>
          </a:p>
        </p:txBody>
      </p:sp>
      <p:sp>
        <p:nvSpPr>
          <p:cNvPr id="8" name="Shape 5"/>
          <p:cNvSpPr/>
          <p:nvPr/>
        </p:nvSpPr>
        <p:spPr>
          <a:xfrm>
            <a:off x="4815840" y="914400"/>
            <a:ext cx="670560" cy="670560"/>
          </a:xfrm>
          <a:prstGeom prst="ellipse">
            <a:avLst/>
          </a:prstGeom>
          <a:solidFill>
            <a:srgbClr val="EAF3EE"/>
          </a:solidFill>
          <a:ln/>
        </p:spPr>
      </p:sp>
      <p:pic>
        <p:nvPicPr>
          <p:cNvPr id="9" name="Image 1"/>
          <p:cNvPicPr>
            <a:picLocks noChangeAspect="1"/>
          </p:cNvPicPr>
          <p:nvPr/>
        </p:nvPicPr>
        <p:blipFill rotWithShape="1">
          <a:blip r:embed="rId4">
            <a:extLst>
              <a:ext uri="{28A0092B-C50C-407E-A947-70E740481C1C}">
                <a14:useLocalDpi xmlns:a14="http://schemas.microsoft.com/office/drawing/2010/main" val="0"/>
              </a:ext>
            </a:extLst>
          </a:blip>
          <a:srcRect t="658" b="658"/>
          <a:stretch/>
        </p:blipFill>
        <p:spPr>
          <a:xfrm>
            <a:off x="4727887" y="650907"/>
            <a:ext cx="860916" cy="956187"/>
          </a:xfrm>
          <a:prstGeom prst="flowChartDelay">
            <a:avLst/>
          </a:prstGeom>
        </p:spPr>
      </p:pic>
      <p:sp>
        <p:nvSpPr>
          <p:cNvPr id="10" name="Text 6"/>
          <p:cNvSpPr/>
          <p:nvPr/>
        </p:nvSpPr>
        <p:spPr>
          <a:xfrm>
            <a:off x="5853825" y="454431"/>
            <a:ext cx="6705600" cy="365760"/>
          </a:xfrm>
          <a:prstGeom prst="rect">
            <a:avLst/>
          </a:prstGeom>
          <a:noFill/>
          <a:ln/>
        </p:spPr>
        <p:txBody>
          <a:bodyPr wrap="square" lIns="0" tIns="0" rIns="0" bIns="0" rtlCol="0" anchor="ctr"/>
          <a:lstStyle/>
          <a:p>
            <a:r>
              <a:rPr lang="en-US" sz="4267" b="1" dirty="0" err="1">
                <a:ln w="10160">
                  <a:solidFill>
                    <a:srgbClr val="5B9BD5"/>
                  </a:solidFill>
                  <a:prstDash val="solid"/>
                </a:ln>
                <a:solidFill>
                  <a:srgbClr val="7030A0"/>
                </a:solidFill>
                <a:effectLst>
                  <a:outerShdw blurRad="38100" dist="22860" dir="5400000" algn="tl" rotWithShape="0">
                    <a:srgbClr val="000000">
                      <a:alpha val="30000"/>
                    </a:srgbClr>
                  </a:outerShdw>
                </a:effectLst>
                <a:ea typeface="Calibri" pitchFamily="34" charset="-122"/>
                <a:cs typeface="Calibri" pitchFamily="34" charset="-120"/>
              </a:rPr>
              <a:t>নামঃ</a:t>
            </a:r>
            <a:r>
              <a:rPr lang="en-US" sz="2133" b="1" dirty="0">
                <a:ln w="10160">
                  <a:solidFill>
                    <a:srgbClr val="5B9BD5"/>
                  </a:solidFill>
                  <a:prstDash val="solid"/>
                </a:ln>
                <a:solidFill>
                  <a:srgbClr val="7030A0"/>
                </a:solidFill>
                <a:effectLst>
                  <a:outerShdw blurRad="38100" dist="22860" dir="5400000" algn="tl" rotWithShape="0">
                    <a:srgbClr val="000000">
                      <a:alpha val="30000"/>
                    </a:srgbClr>
                  </a:outerShdw>
                </a:effectLst>
              </a:rPr>
              <a:t> </a:t>
            </a:r>
          </a:p>
          <a:p>
            <a:r>
              <a:rPr lang="en-US" sz="4267" b="1" dirty="0" err="1">
                <a:ln w="10160">
                  <a:solidFill>
                    <a:srgbClr val="5B9BD5"/>
                  </a:solidFill>
                  <a:prstDash val="solid"/>
                </a:ln>
                <a:solidFill>
                  <a:srgbClr val="FFFF00"/>
                </a:solidFill>
                <a:effectLst>
                  <a:outerShdw blurRad="38100" dist="22860" dir="5400000" algn="tl" rotWithShape="0">
                    <a:srgbClr val="000000">
                      <a:alpha val="30000"/>
                    </a:srgbClr>
                  </a:outerShdw>
                </a:effectLst>
              </a:rPr>
              <a:t>মোঃ</a:t>
            </a:r>
            <a:r>
              <a:rPr lang="en-US" sz="4267" b="1" dirty="0">
                <a:ln w="10160">
                  <a:solidFill>
                    <a:srgbClr val="5B9BD5"/>
                  </a:solidFill>
                  <a:prstDash val="solid"/>
                </a:ln>
                <a:solidFill>
                  <a:srgbClr val="FFFF00"/>
                </a:solidFill>
                <a:effectLst>
                  <a:outerShdw blurRad="38100" dist="22860" dir="5400000" algn="tl" rotWithShape="0">
                    <a:srgbClr val="000000">
                      <a:alpha val="30000"/>
                    </a:srgbClr>
                  </a:outerShdw>
                </a:effectLst>
              </a:rPr>
              <a:t> </a:t>
            </a:r>
            <a:r>
              <a:rPr lang="en-US" sz="4267" b="1" dirty="0" err="1">
                <a:ln w="10160">
                  <a:solidFill>
                    <a:srgbClr val="5B9BD5"/>
                  </a:solidFill>
                  <a:prstDash val="solid"/>
                </a:ln>
                <a:solidFill>
                  <a:srgbClr val="FFFF00"/>
                </a:solidFill>
                <a:effectLst>
                  <a:outerShdw blurRad="38100" dist="22860" dir="5400000" algn="tl" rotWithShape="0">
                    <a:srgbClr val="000000">
                      <a:alpha val="30000"/>
                    </a:srgbClr>
                  </a:outerShdw>
                </a:effectLst>
              </a:rPr>
              <a:t>আলাউদ্দিন</a:t>
            </a:r>
            <a:r>
              <a:rPr lang="en-US" sz="4267" b="1" dirty="0">
                <a:ln w="10160">
                  <a:solidFill>
                    <a:srgbClr val="5B9BD5"/>
                  </a:solidFill>
                  <a:prstDash val="solid"/>
                </a:ln>
                <a:solidFill>
                  <a:srgbClr val="FFFF00"/>
                </a:solidFill>
                <a:effectLst>
                  <a:outerShdw blurRad="38100" dist="22860" dir="5400000" algn="tl" rotWithShape="0">
                    <a:srgbClr val="000000">
                      <a:alpha val="30000"/>
                    </a:srgbClr>
                  </a:outerShdw>
                </a:effectLst>
              </a:rPr>
              <a:t> </a:t>
            </a:r>
            <a:endParaRPr lang="en-US" sz="2133" b="1" dirty="0">
              <a:ln w="10160">
                <a:solidFill>
                  <a:srgbClr val="5B9BD5"/>
                </a:solidFill>
                <a:prstDash val="solid"/>
              </a:ln>
              <a:solidFill>
                <a:srgbClr val="FFFF00"/>
              </a:solidFill>
              <a:effectLst>
                <a:outerShdw blurRad="38100" dist="22860" dir="5400000" algn="tl" rotWithShape="0">
                  <a:srgbClr val="000000">
                    <a:alpha val="30000"/>
                  </a:srgbClr>
                </a:outerShdw>
              </a:effectLst>
            </a:endParaRPr>
          </a:p>
        </p:txBody>
      </p:sp>
      <p:sp>
        <p:nvSpPr>
          <p:cNvPr id="11" name="Text 7"/>
          <p:cNvSpPr/>
          <p:nvPr/>
        </p:nvSpPr>
        <p:spPr>
          <a:xfrm>
            <a:off x="5727404" y="1207008"/>
            <a:ext cx="4377779" cy="609600"/>
          </a:xfrm>
          <a:prstGeom prst="rect">
            <a:avLst/>
          </a:prstGeom>
          <a:noFill/>
          <a:ln/>
        </p:spPr>
        <p:txBody>
          <a:bodyPr wrap="square" lIns="0" tIns="0" rIns="0" bIns="0" rtlCol="0" anchor="ctr"/>
          <a:lstStyle/>
          <a:p>
            <a:r>
              <a:rPr lang="en-US" sz="4267" dirty="0">
                <a:solidFill>
                  <a:prstClr val="black"/>
                </a:solidFill>
              </a:rPr>
              <a:t> </a:t>
            </a:r>
          </a:p>
        </p:txBody>
      </p:sp>
      <p:sp>
        <p:nvSpPr>
          <p:cNvPr id="12" name="Shape 8"/>
          <p:cNvSpPr/>
          <p:nvPr/>
        </p:nvSpPr>
        <p:spPr>
          <a:xfrm>
            <a:off x="4728796" y="2266380"/>
            <a:ext cx="670560" cy="670560"/>
          </a:xfrm>
          <a:prstGeom prst="ellipse">
            <a:avLst/>
          </a:prstGeom>
          <a:solidFill>
            <a:srgbClr val="EAF3EE"/>
          </a:solidFill>
          <a:ln/>
        </p:spPr>
      </p:sp>
      <p:pic>
        <p:nvPicPr>
          <p:cNvPr id="13" name="Image 2" descr="preencoded.png"/>
          <p:cNvPicPr>
            <a:picLocks noChangeAspect="1"/>
          </p:cNvPicPr>
          <p:nvPr/>
        </p:nvPicPr>
        <p:blipFill>
          <a:blip r:embed="rId5"/>
          <a:stretch>
            <a:fillRect/>
          </a:stretch>
        </p:blipFill>
        <p:spPr>
          <a:xfrm rot="18592713">
            <a:off x="5053402" y="2265311"/>
            <a:ext cx="394075" cy="394075"/>
          </a:xfrm>
          <a:prstGeom prst="pentagon">
            <a:avLst/>
          </a:prstGeom>
        </p:spPr>
      </p:pic>
      <p:sp>
        <p:nvSpPr>
          <p:cNvPr id="14" name="Text 9"/>
          <p:cNvSpPr/>
          <p:nvPr/>
        </p:nvSpPr>
        <p:spPr>
          <a:xfrm>
            <a:off x="5906941" y="1363169"/>
            <a:ext cx="6634196" cy="365760"/>
          </a:xfrm>
          <a:prstGeom prst="rect">
            <a:avLst/>
          </a:prstGeom>
          <a:noFill/>
          <a:ln/>
        </p:spPr>
        <p:txBody>
          <a:bodyPr wrap="square" lIns="0" tIns="0" rIns="0" bIns="0" rtlCol="0" anchor="ctr"/>
          <a:lstStyle/>
          <a:p>
            <a:r>
              <a:rPr lang="en-US" sz="2667" b="1" dirty="0" err="1">
                <a:solidFill>
                  <a:srgbClr val="FFFF00"/>
                </a:solidFill>
                <a:ea typeface="Calibri" pitchFamily="34" charset="-122"/>
                <a:cs typeface="Calibri" pitchFamily="34" charset="-120"/>
              </a:rPr>
              <a:t>পদবিঃ</a:t>
            </a:r>
            <a:endParaRPr lang="en-US" sz="2667" dirty="0">
              <a:solidFill>
                <a:srgbClr val="FFFF00"/>
              </a:solidFill>
            </a:endParaRPr>
          </a:p>
        </p:txBody>
      </p:sp>
      <p:sp>
        <p:nvSpPr>
          <p:cNvPr id="15" name="Text 10"/>
          <p:cNvSpPr/>
          <p:nvPr/>
        </p:nvSpPr>
        <p:spPr>
          <a:xfrm>
            <a:off x="5792865" y="1653271"/>
            <a:ext cx="6827520" cy="609600"/>
          </a:xfrm>
          <a:prstGeom prst="rect">
            <a:avLst/>
          </a:prstGeom>
          <a:noFill/>
          <a:ln/>
        </p:spPr>
        <p:txBody>
          <a:bodyPr wrap="square" lIns="0" tIns="0" rIns="0" bIns="0" rtlCol="0" anchor="ctr"/>
          <a:lstStyle/>
          <a:p>
            <a:r>
              <a:rPr lang="en-US" sz="2667" dirty="0">
                <a:solidFill>
                  <a:srgbClr val="FFFF00"/>
                </a:solidFill>
                <a:ea typeface="Calibri" pitchFamily="34" charset="-122"/>
                <a:cs typeface="Calibri" pitchFamily="34" charset="-120"/>
              </a:rPr>
              <a:t>সহকারী শিক্ষক (ইসলাম শিক্ষা)</a:t>
            </a:r>
            <a:endParaRPr lang="en-US" sz="2667" dirty="0">
              <a:solidFill>
                <a:srgbClr val="FFFF00"/>
              </a:solidFill>
            </a:endParaRPr>
          </a:p>
        </p:txBody>
      </p:sp>
      <p:sp>
        <p:nvSpPr>
          <p:cNvPr id="16" name="Shape 11"/>
          <p:cNvSpPr/>
          <p:nvPr/>
        </p:nvSpPr>
        <p:spPr>
          <a:xfrm>
            <a:off x="4815840" y="3157728"/>
            <a:ext cx="670560" cy="670560"/>
          </a:xfrm>
          <a:prstGeom prst="ellipse">
            <a:avLst/>
          </a:prstGeom>
          <a:solidFill>
            <a:srgbClr val="EAF3EE"/>
          </a:solidFill>
          <a:ln/>
        </p:spPr>
      </p:sp>
      <p:pic>
        <p:nvPicPr>
          <p:cNvPr id="17" name="Imag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6883" y="1939529"/>
            <a:ext cx="1127035" cy="1060703"/>
          </a:xfrm>
          <a:prstGeom prst="ellipse">
            <a:avLst/>
          </a:prstGeom>
        </p:spPr>
      </p:pic>
      <p:sp>
        <p:nvSpPr>
          <p:cNvPr id="18" name="Text 12"/>
          <p:cNvSpPr/>
          <p:nvPr/>
        </p:nvSpPr>
        <p:spPr>
          <a:xfrm>
            <a:off x="5853825" y="2289177"/>
            <a:ext cx="6705600" cy="365760"/>
          </a:xfrm>
          <a:prstGeom prst="rect">
            <a:avLst/>
          </a:prstGeom>
          <a:noFill/>
          <a:ln/>
        </p:spPr>
        <p:txBody>
          <a:bodyPr wrap="square" lIns="0" tIns="0" rIns="0" bIns="0" rtlCol="0" anchor="ctr"/>
          <a:lstStyle/>
          <a:p>
            <a:r>
              <a:rPr lang="en-US" sz="2667" b="1" dirty="0" err="1">
                <a:solidFill>
                  <a:srgbClr val="7030A0"/>
                </a:solidFill>
                <a:ea typeface="Calibri" pitchFamily="34" charset="-122"/>
                <a:cs typeface="Calibri" pitchFamily="34" charset="-120"/>
              </a:rPr>
              <a:t>বিদ্যালয়ের</a:t>
            </a:r>
            <a:r>
              <a:rPr lang="en-US" sz="2667" b="1" dirty="0">
                <a:solidFill>
                  <a:srgbClr val="7030A0"/>
                </a:solidFill>
                <a:ea typeface="Calibri" pitchFamily="34" charset="-122"/>
                <a:cs typeface="Calibri" pitchFamily="34" charset="-120"/>
              </a:rPr>
              <a:t> </a:t>
            </a:r>
            <a:r>
              <a:rPr lang="en-US" sz="2667" b="1" dirty="0" err="1">
                <a:solidFill>
                  <a:srgbClr val="7030A0"/>
                </a:solidFill>
                <a:ea typeface="Calibri" pitchFamily="34" charset="-122"/>
                <a:cs typeface="Calibri" pitchFamily="34" charset="-120"/>
              </a:rPr>
              <a:t>নামঃ</a:t>
            </a:r>
            <a:r>
              <a:rPr lang="en-US" sz="2667" b="1" dirty="0">
                <a:solidFill>
                  <a:srgbClr val="7030A0"/>
                </a:solidFill>
                <a:ea typeface="Calibri" pitchFamily="34" charset="-122"/>
                <a:cs typeface="Calibri" pitchFamily="34" charset="-120"/>
              </a:rPr>
              <a:t>  </a:t>
            </a:r>
            <a:endParaRPr lang="en-US" sz="2667" dirty="0">
              <a:solidFill>
                <a:srgbClr val="7030A0"/>
              </a:solidFill>
            </a:endParaRPr>
          </a:p>
        </p:txBody>
      </p:sp>
      <p:sp>
        <p:nvSpPr>
          <p:cNvPr id="19" name="Text 13"/>
          <p:cNvSpPr/>
          <p:nvPr/>
        </p:nvSpPr>
        <p:spPr>
          <a:xfrm>
            <a:off x="5822223" y="2699967"/>
            <a:ext cx="6209415" cy="609600"/>
          </a:xfrm>
          <a:prstGeom prst="rect">
            <a:avLst/>
          </a:prstGeom>
          <a:noFill/>
          <a:ln/>
        </p:spPr>
        <p:txBody>
          <a:bodyPr wrap="square" lIns="0" tIns="0" rIns="0" bIns="0" rtlCol="0" anchor="ctr"/>
          <a:lstStyle/>
          <a:p>
            <a:r>
              <a:rPr lang="en-US" sz="2667" b="1" dirty="0">
                <a:ln w="0"/>
                <a:solidFill>
                  <a:srgbClr val="FFFF00"/>
                </a:solidFill>
                <a:effectLst>
                  <a:outerShdw blurRad="38100" dist="25400" dir="5400000" algn="ctr" rotWithShape="0">
                    <a:srgbClr val="6E747A">
                      <a:alpha val="43000"/>
                    </a:srgbClr>
                  </a:outerShdw>
                </a:effectLst>
                <a:ea typeface="Calibri" pitchFamily="34" charset="-122"/>
                <a:cs typeface="Calibri" pitchFamily="34" charset="-120"/>
              </a:rPr>
              <a:t>শিয়ালীডাঙ্গা বহুমুখী মাধ্যমিক বিদ্যালয়, বটিয়াঘাটা, খুলনা</a:t>
            </a:r>
            <a:endParaRPr lang="en-US" sz="2667" b="1" dirty="0">
              <a:ln w="0"/>
              <a:solidFill>
                <a:srgbClr val="FFFF00"/>
              </a:solidFill>
              <a:effectLst>
                <a:outerShdw blurRad="38100" dist="25400" dir="5400000" algn="ctr" rotWithShape="0">
                  <a:srgbClr val="6E747A">
                    <a:alpha val="43000"/>
                  </a:srgbClr>
                </a:outerShdw>
              </a:effectLst>
            </a:endParaRPr>
          </a:p>
        </p:txBody>
      </p:sp>
      <p:sp>
        <p:nvSpPr>
          <p:cNvPr id="20" name="Shape 14"/>
          <p:cNvSpPr/>
          <p:nvPr/>
        </p:nvSpPr>
        <p:spPr>
          <a:xfrm>
            <a:off x="4643966" y="3907334"/>
            <a:ext cx="670560" cy="670560"/>
          </a:xfrm>
          <a:prstGeom prst="ellipse">
            <a:avLst/>
          </a:prstGeom>
          <a:solidFill>
            <a:srgbClr val="EAF3EE"/>
          </a:solidFill>
          <a:ln/>
        </p:spPr>
      </p:sp>
      <p:pic>
        <p:nvPicPr>
          <p:cNvPr id="21" name="Image 4" descr="preencoded.png"/>
          <p:cNvPicPr>
            <a:picLocks noChangeAspect="1"/>
          </p:cNvPicPr>
          <p:nvPr/>
        </p:nvPicPr>
        <p:blipFill>
          <a:blip r:embed="rId7"/>
          <a:stretch>
            <a:fillRect/>
          </a:stretch>
        </p:blipFill>
        <p:spPr>
          <a:xfrm>
            <a:off x="4875093" y="3305781"/>
            <a:ext cx="353568" cy="353568"/>
          </a:xfrm>
          <a:prstGeom prst="rect">
            <a:avLst/>
          </a:prstGeom>
        </p:spPr>
      </p:pic>
      <p:sp>
        <p:nvSpPr>
          <p:cNvPr id="22" name="Text 15"/>
          <p:cNvSpPr/>
          <p:nvPr/>
        </p:nvSpPr>
        <p:spPr>
          <a:xfrm>
            <a:off x="5809320" y="3206999"/>
            <a:ext cx="6705600" cy="365760"/>
          </a:xfrm>
          <a:prstGeom prst="rect">
            <a:avLst/>
          </a:prstGeom>
          <a:noFill/>
          <a:ln/>
        </p:spPr>
        <p:txBody>
          <a:bodyPr wrap="square" lIns="0" tIns="0" rIns="0" bIns="0" rtlCol="0" anchor="ctr"/>
          <a:lstStyle/>
          <a:p>
            <a:r>
              <a:rPr lang="en-US" sz="2667" b="1" dirty="0">
                <a:solidFill>
                  <a:srgbClr val="0070C0"/>
                </a:solidFill>
                <a:ea typeface="Calibri" pitchFamily="34" charset="-122"/>
                <a:cs typeface="Calibri" pitchFamily="34" charset="-120"/>
              </a:rPr>
              <a:t>মোবাইল </a:t>
            </a:r>
            <a:r>
              <a:rPr lang="en-US" sz="2667" b="1" dirty="0" err="1">
                <a:solidFill>
                  <a:srgbClr val="0070C0"/>
                </a:solidFill>
                <a:ea typeface="Calibri" pitchFamily="34" charset="-122"/>
                <a:cs typeface="Calibri" pitchFamily="34" charset="-120"/>
              </a:rPr>
              <a:t>নাম্বারঃ</a:t>
            </a:r>
            <a:r>
              <a:rPr lang="en-US" sz="2667" b="1" dirty="0">
                <a:solidFill>
                  <a:srgbClr val="0070C0"/>
                </a:solidFill>
                <a:ea typeface="Calibri" pitchFamily="34" charset="-122"/>
                <a:cs typeface="Calibri" pitchFamily="34" charset="-120"/>
              </a:rPr>
              <a:t>  </a:t>
            </a:r>
            <a:endParaRPr lang="en-US" sz="2667" dirty="0">
              <a:solidFill>
                <a:srgbClr val="0070C0"/>
              </a:solidFill>
            </a:endParaRPr>
          </a:p>
        </p:txBody>
      </p:sp>
      <p:sp>
        <p:nvSpPr>
          <p:cNvPr id="23" name="Text 16"/>
          <p:cNvSpPr/>
          <p:nvPr/>
        </p:nvSpPr>
        <p:spPr>
          <a:xfrm>
            <a:off x="5774577" y="3410256"/>
            <a:ext cx="6827520" cy="609600"/>
          </a:xfrm>
          <a:prstGeom prst="rect">
            <a:avLst/>
          </a:prstGeom>
          <a:noFill/>
          <a:ln/>
        </p:spPr>
        <p:txBody>
          <a:bodyPr wrap="square" lIns="0" tIns="0" rIns="0" bIns="0" rtlCol="0" anchor="ctr"/>
          <a:lstStyle/>
          <a:p>
            <a:r>
              <a:rPr lang="en-US" sz="3200" b="1" dirty="0">
                <a:ln w="12700">
                  <a:solidFill>
                    <a:srgbClr val="4472C4"/>
                  </a:solidFill>
                  <a:prstDash val="solid"/>
                </a:ln>
                <a:solidFill>
                  <a:srgbClr val="00B0F0"/>
                </a:solidFill>
                <a:effectLst>
                  <a:outerShdw dist="38100" dir="2640000" algn="bl" rotWithShape="0">
                    <a:srgbClr val="4472C4"/>
                  </a:outerShdw>
                </a:effectLst>
                <a:ea typeface="Calibri" pitchFamily="34" charset="-122"/>
                <a:cs typeface="Calibri" pitchFamily="34" charset="-120"/>
              </a:rPr>
              <a:t>01712943407</a:t>
            </a:r>
            <a:endParaRPr lang="en-US" sz="3200" b="1" dirty="0">
              <a:ln w="12700">
                <a:solidFill>
                  <a:srgbClr val="4472C4"/>
                </a:solidFill>
                <a:prstDash val="solid"/>
              </a:ln>
              <a:solidFill>
                <a:srgbClr val="00B0F0"/>
              </a:solidFill>
              <a:effectLst>
                <a:outerShdw dist="38100" dir="2640000" algn="bl" rotWithShape="0">
                  <a:srgbClr val="4472C4"/>
                </a:outerShdw>
              </a:effectLst>
            </a:endParaRPr>
          </a:p>
        </p:txBody>
      </p:sp>
      <p:sp>
        <p:nvSpPr>
          <p:cNvPr id="24" name="Shape 17"/>
          <p:cNvSpPr/>
          <p:nvPr/>
        </p:nvSpPr>
        <p:spPr>
          <a:xfrm>
            <a:off x="4589695" y="5040101"/>
            <a:ext cx="585136" cy="670560"/>
          </a:xfrm>
          <a:prstGeom prst="ellipse">
            <a:avLst/>
          </a:prstGeom>
          <a:solidFill>
            <a:srgbClr val="EAF3EE"/>
          </a:solidFill>
          <a:ln/>
        </p:spPr>
      </p:sp>
      <p:pic>
        <p:nvPicPr>
          <p:cNvPr id="25" name="Imag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69921" y="6191533"/>
            <a:ext cx="763916" cy="711065"/>
          </a:xfrm>
          <a:prstGeom prst="flowChartDisplay">
            <a:avLst/>
          </a:prstGeom>
        </p:spPr>
      </p:pic>
      <p:sp>
        <p:nvSpPr>
          <p:cNvPr id="26" name="Text 18"/>
          <p:cNvSpPr/>
          <p:nvPr/>
        </p:nvSpPr>
        <p:spPr>
          <a:xfrm>
            <a:off x="5660744" y="6015325"/>
            <a:ext cx="6705600" cy="365760"/>
          </a:xfrm>
          <a:prstGeom prst="rect">
            <a:avLst/>
          </a:prstGeom>
          <a:noFill/>
          <a:ln/>
        </p:spPr>
        <p:txBody>
          <a:bodyPr wrap="square" lIns="0" tIns="0" rIns="0" bIns="0" rtlCol="0" anchor="ctr"/>
          <a:lstStyle/>
          <a:p>
            <a:r>
              <a:rPr lang="en-US" sz="3200" b="1" dirty="0" err="1">
                <a:solidFill>
                  <a:srgbClr val="0F4C39"/>
                </a:solidFill>
                <a:ea typeface="Calibri" pitchFamily="34" charset="-122"/>
                <a:cs typeface="Calibri" pitchFamily="34" charset="-120"/>
              </a:rPr>
              <a:t>ইমেইল</a:t>
            </a:r>
            <a:r>
              <a:rPr lang="en-US" sz="3200" b="1" dirty="0">
                <a:solidFill>
                  <a:srgbClr val="0F4C39"/>
                </a:solidFill>
                <a:ea typeface="Calibri" pitchFamily="34" charset="-122"/>
                <a:cs typeface="Calibri" pitchFamily="34" charset="-120"/>
              </a:rPr>
              <a:t> </a:t>
            </a:r>
            <a:r>
              <a:rPr lang="en-US" sz="3200" b="1" dirty="0" err="1">
                <a:solidFill>
                  <a:srgbClr val="0F4C39"/>
                </a:solidFill>
                <a:ea typeface="Calibri" pitchFamily="34" charset="-122"/>
                <a:cs typeface="Calibri" pitchFamily="34" charset="-120"/>
              </a:rPr>
              <a:t>ঠিকানাঃ</a:t>
            </a:r>
            <a:endParaRPr lang="en-US" sz="3200" dirty="0">
              <a:solidFill>
                <a:prstClr val="black"/>
              </a:solidFill>
            </a:endParaRPr>
          </a:p>
        </p:txBody>
      </p:sp>
      <p:sp>
        <p:nvSpPr>
          <p:cNvPr id="27" name="Text 19"/>
          <p:cNvSpPr/>
          <p:nvPr/>
        </p:nvSpPr>
        <p:spPr>
          <a:xfrm>
            <a:off x="5559819" y="6332080"/>
            <a:ext cx="6827520" cy="429971"/>
          </a:xfrm>
          <a:prstGeom prst="rect">
            <a:avLst/>
          </a:prstGeom>
          <a:noFill/>
          <a:ln/>
        </p:spPr>
        <p:txBody>
          <a:bodyPr wrap="square" lIns="0" tIns="0" rIns="0" bIns="0" rtlCol="0" anchor="ctr"/>
          <a:lstStyle/>
          <a:p>
            <a:r>
              <a:rPr lang="en-US" sz="4800" dirty="0">
                <a:solidFill>
                  <a:srgbClr val="70AD47">
                    <a:lumMod val="50000"/>
                  </a:srgbClr>
                </a:solidFill>
                <a:ea typeface="Calibri" pitchFamily="34" charset="-122"/>
                <a:cs typeface="Calibri" pitchFamily="34" charset="-120"/>
              </a:rPr>
              <a:t>s</a:t>
            </a:r>
            <a:r>
              <a:rPr lang="en-US" sz="3733" dirty="0">
                <a:solidFill>
                  <a:srgbClr val="70AD47">
                    <a:lumMod val="50000"/>
                  </a:srgbClr>
                </a:solidFill>
                <a:ea typeface="Calibri" pitchFamily="34" charset="-122"/>
                <a:cs typeface="Calibri" pitchFamily="34" charset="-120"/>
              </a:rPr>
              <a:t>k336531alauddin@gmail.com</a:t>
            </a:r>
            <a:endParaRPr lang="en-US" sz="3733" dirty="0">
              <a:solidFill>
                <a:srgbClr val="70AD47">
                  <a:lumMod val="50000"/>
                </a:srgbClr>
              </a:solidFill>
            </a:endParaRPr>
          </a:p>
        </p:txBody>
      </p:sp>
      <p:sp>
        <p:nvSpPr>
          <p:cNvPr id="29" name="TextBox 28"/>
          <p:cNvSpPr txBox="1"/>
          <p:nvPr/>
        </p:nvSpPr>
        <p:spPr>
          <a:xfrm>
            <a:off x="5627053" y="5445762"/>
            <a:ext cx="6373601" cy="420564"/>
          </a:xfrm>
          <a:prstGeom prst="rect">
            <a:avLst/>
          </a:prstGeom>
          <a:solidFill>
            <a:srgbClr val="FFFF00"/>
          </a:solidFill>
          <a:ln>
            <a:noFill/>
          </a:ln>
        </p:spPr>
        <p:txBody>
          <a:bodyPr wrap="square" rtlCol="0">
            <a:spAutoFit/>
          </a:bodyPr>
          <a:lstStyle/>
          <a:p>
            <a:r>
              <a:rPr lang="en-US" sz="2133" u="sng" dirty="0">
                <a:solidFill>
                  <a:prstClr val="black"/>
                </a:solidFill>
                <a:hlinkClick r:id="rId9"/>
              </a:rPr>
              <a:t>https://www.youtube.com/@alauddinstudio7264</a:t>
            </a:r>
            <a:endParaRPr lang="en-US" sz="2133" dirty="0">
              <a:solidFill>
                <a:prstClr val="black"/>
              </a:solidFill>
            </a:endParaRPr>
          </a:p>
        </p:txBody>
      </p:sp>
      <p:sp>
        <p:nvSpPr>
          <p:cNvPr id="30" name="TextBox 29"/>
          <p:cNvSpPr txBox="1"/>
          <p:nvPr/>
        </p:nvSpPr>
        <p:spPr>
          <a:xfrm>
            <a:off x="5627052" y="4951136"/>
            <a:ext cx="4380123" cy="502766"/>
          </a:xfrm>
          <a:prstGeom prst="rect">
            <a:avLst/>
          </a:prstGeom>
          <a:noFill/>
        </p:spPr>
        <p:txBody>
          <a:bodyPr wrap="square" rtlCol="0">
            <a:spAutoFit/>
          </a:bodyPr>
          <a:lstStyle/>
          <a:p>
            <a:r>
              <a:rPr lang="en-US" sz="2667" dirty="0" err="1">
                <a:solidFill>
                  <a:srgbClr val="FF0000"/>
                </a:solidFill>
              </a:rPr>
              <a:t>ইউটিউব</a:t>
            </a:r>
            <a:r>
              <a:rPr lang="en-US" sz="2667" dirty="0">
                <a:solidFill>
                  <a:srgbClr val="FF0000"/>
                </a:solidFill>
              </a:rPr>
              <a:t> </a:t>
            </a:r>
            <a:r>
              <a:rPr lang="en-US" sz="2667" dirty="0" err="1">
                <a:solidFill>
                  <a:srgbClr val="FF0000"/>
                </a:solidFill>
              </a:rPr>
              <a:t>চ্যানেল</a:t>
            </a:r>
            <a:r>
              <a:rPr lang="en-US" sz="2667" dirty="0">
                <a:solidFill>
                  <a:srgbClr val="FF0000"/>
                </a:solidFill>
              </a:rPr>
              <a:t> লিংক</a:t>
            </a:r>
            <a:r>
              <a:rPr lang="en-US" sz="2400" dirty="0">
                <a:solidFill>
                  <a:srgbClr val="FF0000"/>
                </a:solidFill>
              </a:rPr>
              <a:t>:</a:t>
            </a:r>
          </a:p>
        </p:txBody>
      </p:sp>
      <p:sp>
        <p:nvSpPr>
          <p:cNvPr id="31" name="TextBox 30"/>
          <p:cNvSpPr txBox="1"/>
          <p:nvPr/>
        </p:nvSpPr>
        <p:spPr>
          <a:xfrm>
            <a:off x="5682249" y="4335018"/>
            <a:ext cx="6318405" cy="461665"/>
          </a:xfrm>
          <a:prstGeom prst="rect">
            <a:avLst/>
          </a:prstGeom>
          <a:solidFill>
            <a:srgbClr val="FFFF00"/>
          </a:solidFill>
        </p:spPr>
        <p:txBody>
          <a:bodyPr wrap="square" rtlCol="0">
            <a:spAutoFit/>
          </a:bodyPr>
          <a:lstStyle/>
          <a:p>
            <a:r>
              <a:rPr lang="en-US" sz="2400" u="sng" dirty="0">
                <a:solidFill>
                  <a:prstClr val="black"/>
                </a:solidFill>
                <a:hlinkClick r:id="rId10"/>
              </a:rPr>
              <a:t>https://www.facebook.com/alauddin336531</a:t>
            </a:r>
            <a:endParaRPr lang="en-US" sz="2400" dirty="0">
              <a:solidFill>
                <a:prstClr val="black"/>
              </a:solidFill>
            </a:endParaRPr>
          </a:p>
        </p:txBody>
      </p:sp>
      <p:sp>
        <p:nvSpPr>
          <p:cNvPr id="32" name="TextBox 31"/>
          <p:cNvSpPr txBox="1"/>
          <p:nvPr/>
        </p:nvSpPr>
        <p:spPr>
          <a:xfrm>
            <a:off x="5692514" y="3875910"/>
            <a:ext cx="4545004" cy="461665"/>
          </a:xfrm>
          <a:prstGeom prst="rect">
            <a:avLst/>
          </a:prstGeom>
          <a:noFill/>
        </p:spPr>
        <p:txBody>
          <a:bodyPr wrap="square" rtlCol="0">
            <a:spAutoFit/>
          </a:bodyPr>
          <a:lstStyle/>
          <a:p>
            <a:r>
              <a:rPr lang="en-US" sz="2400" dirty="0">
                <a:solidFill>
                  <a:srgbClr val="FF0000"/>
                </a:solidFill>
              </a:rPr>
              <a:t>Facebook:</a:t>
            </a:r>
          </a:p>
        </p:txBody>
      </p:sp>
      <p:sp>
        <p:nvSpPr>
          <p:cNvPr id="33" name="TextBox 32"/>
          <p:cNvSpPr txBox="1"/>
          <p:nvPr/>
        </p:nvSpPr>
        <p:spPr>
          <a:xfrm>
            <a:off x="10497" y="5712526"/>
            <a:ext cx="4389120" cy="830997"/>
          </a:xfrm>
          <a:prstGeom prst="rect">
            <a:avLst/>
          </a:prstGeom>
          <a:solidFill>
            <a:srgbClr val="FFFF00"/>
          </a:solidFill>
        </p:spPr>
        <p:txBody>
          <a:bodyPr wrap="square" rtlCol="0">
            <a:spAutoFit/>
          </a:bodyPr>
          <a:lstStyle/>
          <a:p>
            <a:r>
              <a:rPr lang="en-US" sz="2400" u="sng" dirty="0">
                <a:ln w="0"/>
                <a:solidFill>
                  <a:prstClr val="black"/>
                </a:solidFill>
                <a:effectLst>
                  <a:outerShdw blurRad="38100" dist="19050" dir="2700000" algn="tl" rotWithShape="0">
                    <a:prstClr val="black">
                      <a:alpha val="40000"/>
                    </a:prstClr>
                  </a:outerShdw>
                </a:effectLst>
                <a:hlinkClick r:id="rId11"/>
              </a:rPr>
              <a:t>https://www.teachers.gov.bd/profile/sk336531alauddin</a:t>
            </a:r>
            <a:endParaRPr lang="en-US" sz="2400" dirty="0">
              <a:ln w="0"/>
              <a:solidFill>
                <a:prstClr val="black"/>
              </a:solidFill>
              <a:effectLst>
                <a:outerShdw blurRad="38100" dist="19050" dir="2700000" algn="tl" rotWithShape="0">
                  <a:prstClr val="black">
                    <a:alpha val="40000"/>
                  </a:prstClr>
                </a:outerShdw>
              </a:effectLst>
            </a:endParaRPr>
          </a:p>
        </p:txBody>
      </p:sp>
      <p:sp>
        <p:nvSpPr>
          <p:cNvPr id="35" name="TextBox 34"/>
          <p:cNvSpPr txBox="1"/>
          <p:nvPr/>
        </p:nvSpPr>
        <p:spPr>
          <a:xfrm>
            <a:off x="1020765" y="5202857"/>
            <a:ext cx="3104699" cy="502766"/>
          </a:xfrm>
          <a:prstGeom prst="rect">
            <a:avLst/>
          </a:prstGeom>
          <a:noFill/>
        </p:spPr>
        <p:txBody>
          <a:bodyPr wrap="square" rtlCol="0">
            <a:spAutoFit/>
          </a:bodyPr>
          <a:lstStyle/>
          <a:p>
            <a:r>
              <a:rPr lang="en-US" sz="2667" dirty="0">
                <a:solidFill>
                  <a:srgbClr val="FFFF00"/>
                </a:solidFill>
              </a:rPr>
              <a:t>শিক্ষক বাতয়ন আইডি লিংক</a:t>
            </a:r>
          </a:p>
        </p:txBody>
      </p:sp>
      <p:pic>
        <p:nvPicPr>
          <p:cNvPr id="39" name="Picture 3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920" y="5095405"/>
            <a:ext cx="926109" cy="576059"/>
          </a:xfrm>
          <a:prstGeom prst="rect">
            <a:avLst/>
          </a:prstGeom>
        </p:spPr>
      </p:pic>
      <p:pic>
        <p:nvPicPr>
          <p:cNvPr id="40" name="Picture 3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52263" y="3820357"/>
            <a:ext cx="1007556" cy="741881"/>
          </a:xfrm>
          <a:prstGeom prst="rect">
            <a:avLst/>
          </a:prstGeom>
        </p:spPr>
      </p:pic>
      <p:pic>
        <p:nvPicPr>
          <p:cNvPr id="41" name="Picture 4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4589695" y="4912417"/>
            <a:ext cx="820191" cy="791863"/>
          </a:xfrm>
          <a:prstGeom prst="rect">
            <a:avLst/>
          </a:prstGeom>
        </p:spPr>
      </p:pic>
      <p:sp>
        <p:nvSpPr>
          <p:cNvPr id="28" name="TextBox 27"/>
          <p:cNvSpPr txBox="1"/>
          <p:nvPr/>
        </p:nvSpPr>
        <p:spPr>
          <a:xfrm>
            <a:off x="5506653" y="-9735"/>
            <a:ext cx="2040367" cy="461665"/>
          </a:xfrm>
          <a:prstGeom prst="rect">
            <a:avLst/>
          </a:prstGeom>
          <a:noFill/>
        </p:spPr>
        <p:txBody>
          <a:bodyPr wrap="square" rtlCol="0">
            <a:spAutoFit/>
          </a:bodyPr>
          <a:lstStyle/>
          <a:p>
            <a:endParaRPr lang="en-US" sz="2400" dirty="0">
              <a:solidFill>
                <a:prstClr val="black"/>
              </a:solidFill>
            </a:endParaRPr>
          </a:p>
        </p:txBody>
      </p:sp>
      <p:sp>
        <p:nvSpPr>
          <p:cNvPr id="34" name="TextBox 33"/>
          <p:cNvSpPr txBox="1"/>
          <p:nvPr/>
        </p:nvSpPr>
        <p:spPr>
          <a:xfrm>
            <a:off x="81353" y="3747723"/>
            <a:ext cx="4135087" cy="523220"/>
          </a:xfrm>
          <a:prstGeom prst="rect">
            <a:avLst/>
          </a:prstGeom>
          <a:solidFill>
            <a:schemeClr val="accent1">
              <a:lumMod val="40000"/>
              <a:lumOff val="60000"/>
            </a:schemeClr>
          </a:solidFill>
          <a:ln>
            <a:solidFill>
              <a:schemeClr val="accent3">
                <a:lumMod val="40000"/>
                <a:lumOff val="60000"/>
              </a:schemeClr>
            </a:solidFill>
          </a:ln>
        </p:spPr>
        <p:txBody>
          <a:bodyPr wrap="square" rtlCol="0">
            <a:spAutoFit/>
          </a:bodyPr>
          <a:lstStyle/>
          <a:p>
            <a:r>
              <a:rPr lang="en-US" sz="2800" dirty="0">
                <a:ln w="0"/>
                <a:solidFill>
                  <a:srgbClr val="0000FF"/>
                </a:solidFill>
                <a:effectLst>
                  <a:reflection blurRad="6350" stA="53000" endA="300" endPos="35500" dir="5400000" sy="-90000" algn="bl" rotWithShape="0"/>
                </a:effectLst>
              </a:rPr>
              <a:t>শিয়ালীডাঙ্গা বহুমুখী মাধ্যমিক বিদ্যালয়।</a:t>
            </a:r>
          </a:p>
        </p:txBody>
      </p:sp>
    </p:spTree>
    <p:extLst>
      <p:ext uri="{BB962C8B-B14F-4D97-AF65-F5344CB8AC3E}">
        <p14:creationId xmlns:p14="http://schemas.microsoft.com/office/powerpoint/2010/main" val="3285517829"/>
      </p:ext>
    </p:extLst>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223F"/>
        </a:solidFill>
        <a:effectLst/>
      </p:bgPr>
    </p:bg>
    <p:spTree>
      <p:nvGrpSpPr>
        <p:cNvPr id="1" name=""/>
        <p:cNvGrpSpPr/>
        <p:nvPr/>
      </p:nvGrpSpPr>
      <p:grpSpPr>
        <a:xfrm>
          <a:off x="0" y="0"/>
          <a:ext cx="0" cy="0"/>
          <a:chOff x="0" y="0"/>
          <a:chExt cx="0" cy="0"/>
        </a:xfrm>
      </p:grpSpPr>
      <p:sp>
        <p:nvSpPr>
          <p:cNvPr id="2" name="Shape 0"/>
          <p:cNvSpPr/>
          <p:nvPr/>
        </p:nvSpPr>
        <p:spPr>
          <a:xfrm>
            <a:off x="10058400" y="-1554480"/>
            <a:ext cx="3657600" cy="3657600"/>
          </a:xfrm>
          <a:prstGeom prst="ellipse">
            <a:avLst/>
          </a:prstGeom>
          <a:solidFill>
            <a:srgbClr val="B8562A">
              <a:alpha val="65000"/>
            </a:srgbClr>
          </a:solidFill>
          <a:ln/>
        </p:spPr>
      </p:sp>
      <p:sp>
        <p:nvSpPr>
          <p:cNvPr id="3" name="Shape 1"/>
          <p:cNvSpPr/>
          <p:nvPr/>
        </p:nvSpPr>
        <p:spPr>
          <a:xfrm>
            <a:off x="-1463040" y="5029200"/>
            <a:ext cx="3108960" cy="3108960"/>
          </a:xfrm>
          <a:prstGeom prst="ellipse">
            <a:avLst/>
          </a:prstGeom>
          <a:solidFill>
            <a:srgbClr val="1C2E52">
              <a:alpha val="95000"/>
            </a:srgbClr>
          </a:solidFill>
          <a:ln/>
        </p:spPr>
      </p:sp>
      <p:sp>
        <p:nvSpPr>
          <p:cNvPr id="4" name="Text 2"/>
          <p:cNvSpPr/>
          <p:nvPr/>
        </p:nvSpPr>
        <p:spPr>
          <a:xfrm>
            <a:off x="982980" y="166878"/>
            <a:ext cx="9601200" cy="822960"/>
          </a:xfrm>
          <a:prstGeom prst="rect">
            <a:avLst/>
          </a:prstGeom>
          <a:solidFill>
            <a:schemeClr val="accent6">
              <a:lumMod val="75000"/>
            </a:schemeClr>
          </a:solidFill>
          <a:ln/>
        </p:spPr>
        <p:txBody>
          <a:bodyPr wrap="square" lIns="0" tIns="0" rIns="0" bIns="0" rtlCol="0" anchor="ctr">
            <a:prstTxWarp prst="textChevron">
              <a:avLst/>
            </a:prstTxWarp>
          </a:bodyPr>
          <a:lstStyle/>
          <a:p>
            <a:r>
              <a:rPr lang="en-US" sz="6000" b="1" dirty="0">
                <a:ln w="22225">
                  <a:solidFill>
                    <a:schemeClr val="accent2"/>
                  </a:solidFill>
                  <a:prstDash val="solid"/>
                </a:ln>
                <a:solidFill>
                  <a:schemeClr val="accent2">
                    <a:lumMod val="40000"/>
                    <a:lumOff val="60000"/>
                  </a:schemeClr>
                </a:solidFill>
                <a:latin typeface="SutonnyMJ" pitchFamily="2" charset="0"/>
                <a:ea typeface="Lohit Bengali" pitchFamily="34" charset="-122"/>
                <a:cs typeface="SutonnyMJ" pitchFamily="2" charset="0"/>
              </a:rPr>
              <a:t>শিখন ফল</a:t>
            </a:r>
            <a:endParaRPr lang="en-US" sz="6000" b="1" dirty="0">
              <a:ln w="22225">
                <a:solidFill>
                  <a:schemeClr val="accent2"/>
                </a:solidFill>
                <a:prstDash val="solid"/>
              </a:ln>
              <a:solidFill>
                <a:schemeClr val="accent2">
                  <a:lumMod val="40000"/>
                  <a:lumOff val="60000"/>
                </a:schemeClr>
              </a:solidFill>
              <a:latin typeface="SutonnyMJ" pitchFamily="2" charset="0"/>
              <a:cs typeface="SutonnyMJ" pitchFamily="2" charset="0"/>
            </a:endParaRPr>
          </a:p>
        </p:txBody>
      </p:sp>
      <p:sp>
        <p:nvSpPr>
          <p:cNvPr id="5" name="Text 3"/>
          <p:cNvSpPr/>
          <p:nvPr/>
        </p:nvSpPr>
        <p:spPr>
          <a:xfrm>
            <a:off x="548640" y="1097280"/>
            <a:ext cx="11247120" cy="457200"/>
          </a:xfrm>
          <a:prstGeom prst="rect">
            <a:avLst/>
          </a:prstGeom>
          <a:noFill/>
          <a:ln/>
        </p:spPr>
        <p:txBody>
          <a:bodyPr wrap="square" lIns="0" tIns="0" rIns="0" bIns="0" rtlCol="0" anchor="ctr"/>
          <a:lstStyle/>
          <a:p>
            <a:r>
              <a:rPr lang="en-US" sz="2800" dirty="0">
                <a:solidFill>
                  <a:srgbClr val="F2F5FA"/>
                </a:solidFill>
                <a:latin typeface="SutonnyMJ" pitchFamily="2" charset="0"/>
                <a:ea typeface="Lohit Bengali" pitchFamily="34" charset="-122"/>
                <a:cs typeface="SutonnyMJ" pitchFamily="2" charset="0"/>
              </a:rPr>
              <a:t>ষষ্ঠ শ্রেণি ❖ বাংলা, চারুপাঠ ❖ পাঠ-১ ❖ নীল নদ আর পিরামিডের দেশ (সৈয়দ মুজতবা আলী)</a:t>
            </a:r>
            <a:endParaRPr lang="en-US" sz="2800" dirty="0">
              <a:solidFill>
                <a:prstClr val="black"/>
              </a:solidFill>
              <a:latin typeface="SutonnyMJ" pitchFamily="2" charset="0"/>
              <a:cs typeface="SutonnyMJ" pitchFamily="2" charset="0"/>
            </a:endParaRPr>
          </a:p>
        </p:txBody>
      </p:sp>
      <p:sp>
        <p:nvSpPr>
          <p:cNvPr id="6" name="Shape 4"/>
          <p:cNvSpPr/>
          <p:nvPr/>
        </p:nvSpPr>
        <p:spPr>
          <a:xfrm>
            <a:off x="548640" y="1783080"/>
            <a:ext cx="11064240" cy="4069080"/>
          </a:xfrm>
          <a:prstGeom prst="roundRect">
            <a:avLst>
              <a:gd name="adj" fmla="val 2697"/>
            </a:avLst>
          </a:prstGeom>
          <a:solidFill>
            <a:srgbClr val="0D1930"/>
          </a:solidFill>
          <a:ln w="12700">
            <a:solidFill>
              <a:srgbClr val="D97F3D"/>
            </a:solidFill>
            <a:prstDash val="solid"/>
          </a:ln>
          <a:effectLst>
            <a:outerShdw blurRad="76200" dist="38100" dir="5400000" algn="bl" rotWithShape="0">
              <a:srgbClr val="000000">
                <a:alpha val="35000"/>
              </a:srgbClr>
            </a:outerShdw>
          </a:effectLst>
        </p:spPr>
      </p:sp>
      <p:sp>
        <p:nvSpPr>
          <p:cNvPr id="7" name="Shape 5"/>
          <p:cNvSpPr/>
          <p:nvPr/>
        </p:nvSpPr>
        <p:spPr>
          <a:xfrm>
            <a:off x="868680" y="1915668"/>
            <a:ext cx="457200" cy="457200"/>
          </a:xfrm>
          <a:prstGeom prst="ellipse">
            <a:avLst/>
          </a:prstGeom>
          <a:solidFill>
            <a:srgbClr val="D97F3D"/>
          </a:solidFill>
          <a:ln/>
        </p:spPr>
      </p:sp>
      <p:sp>
        <p:nvSpPr>
          <p:cNvPr id="8" name="Text 6"/>
          <p:cNvSpPr/>
          <p:nvPr/>
        </p:nvSpPr>
        <p:spPr>
          <a:xfrm>
            <a:off x="868680" y="1915668"/>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1</a:t>
            </a:r>
            <a:endParaRPr lang="en-US" sz="3600" dirty="0">
              <a:solidFill>
                <a:prstClr val="black"/>
              </a:solidFill>
              <a:latin typeface="SutonnyMJ" pitchFamily="2" charset="0"/>
              <a:cs typeface="SutonnyMJ" pitchFamily="2" charset="0"/>
            </a:endParaRPr>
          </a:p>
        </p:txBody>
      </p:sp>
      <p:sp>
        <p:nvSpPr>
          <p:cNvPr id="9" name="Text 7"/>
          <p:cNvSpPr/>
          <p:nvPr/>
        </p:nvSpPr>
        <p:spPr>
          <a:xfrm>
            <a:off x="1508760" y="1842516"/>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লেখক সৈয়দ মুজতবা আলী ও তাঁর রচনাশৈলী সম্পর্কে জানতে পারবে।</a:t>
            </a:r>
            <a:endParaRPr lang="en-US" sz="3200" dirty="0">
              <a:solidFill>
                <a:prstClr val="black"/>
              </a:solidFill>
              <a:latin typeface="SutonnyMJ" pitchFamily="2" charset="0"/>
              <a:cs typeface="SutonnyMJ" pitchFamily="2" charset="0"/>
            </a:endParaRPr>
          </a:p>
        </p:txBody>
      </p:sp>
      <p:sp>
        <p:nvSpPr>
          <p:cNvPr id="10" name="Shape 8"/>
          <p:cNvSpPr/>
          <p:nvPr/>
        </p:nvSpPr>
        <p:spPr>
          <a:xfrm>
            <a:off x="868680" y="2729484"/>
            <a:ext cx="457200" cy="457200"/>
          </a:xfrm>
          <a:prstGeom prst="ellipse">
            <a:avLst/>
          </a:prstGeom>
          <a:solidFill>
            <a:srgbClr val="D97F3D"/>
          </a:solidFill>
          <a:ln/>
        </p:spPr>
      </p:sp>
      <p:sp>
        <p:nvSpPr>
          <p:cNvPr id="11" name="Text 9"/>
          <p:cNvSpPr/>
          <p:nvPr/>
        </p:nvSpPr>
        <p:spPr>
          <a:xfrm>
            <a:off x="868680" y="2729484"/>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2</a:t>
            </a:r>
            <a:endParaRPr lang="en-US" sz="3600" dirty="0">
              <a:solidFill>
                <a:prstClr val="black"/>
              </a:solidFill>
              <a:latin typeface="SutonnyMJ" pitchFamily="2" charset="0"/>
              <a:cs typeface="SutonnyMJ" pitchFamily="2" charset="0"/>
            </a:endParaRPr>
          </a:p>
        </p:txBody>
      </p:sp>
      <p:sp>
        <p:nvSpPr>
          <p:cNvPr id="12" name="Text 10"/>
          <p:cNvSpPr/>
          <p:nvPr/>
        </p:nvSpPr>
        <p:spPr>
          <a:xfrm>
            <a:off x="1508760" y="2656332"/>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গদ্যাংশের মূলভাব ও বিষয়বস্তু ব্যাখ্যা করতে পারবে।</a:t>
            </a:r>
            <a:endParaRPr lang="en-US" sz="3200" dirty="0">
              <a:solidFill>
                <a:prstClr val="black"/>
              </a:solidFill>
              <a:latin typeface="SutonnyMJ" pitchFamily="2" charset="0"/>
              <a:cs typeface="SutonnyMJ" pitchFamily="2" charset="0"/>
            </a:endParaRPr>
          </a:p>
        </p:txBody>
      </p:sp>
      <p:sp>
        <p:nvSpPr>
          <p:cNvPr id="13" name="Shape 11"/>
          <p:cNvSpPr/>
          <p:nvPr/>
        </p:nvSpPr>
        <p:spPr>
          <a:xfrm>
            <a:off x="868680" y="3543300"/>
            <a:ext cx="457200" cy="457200"/>
          </a:xfrm>
          <a:prstGeom prst="ellipse">
            <a:avLst/>
          </a:prstGeom>
          <a:solidFill>
            <a:srgbClr val="D97F3D"/>
          </a:solidFill>
          <a:ln/>
        </p:spPr>
      </p:sp>
      <p:sp>
        <p:nvSpPr>
          <p:cNvPr id="14" name="Text 12"/>
          <p:cNvSpPr/>
          <p:nvPr/>
        </p:nvSpPr>
        <p:spPr>
          <a:xfrm>
            <a:off x="868680" y="3543300"/>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3</a:t>
            </a:r>
            <a:endParaRPr lang="en-US" sz="3600" dirty="0">
              <a:solidFill>
                <a:prstClr val="black"/>
              </a:solidFill>
              <a:latin typeface="SutonnyMJ" pitchFamily="2" charset="0"/>
              <a:cs typeface="SutonnyMJ" pitchFamily="2" charset="0"/>
            </a:endParaRPr>
          </a:p>
        </p:txBody>
      </p:sp>
      <p:sp>
        <p:nvSpPr>
          <p:cNvPr id="15" name="Text 13"/>
          <p:cNvSpPr/>
          <p:nvPr/>
        </p:nvSpPr>
        <p:spPr>
          <a:xfrm>
            <a:off x="1508760" y="3470148"/>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মিশরের নীল নদ ও পিরামিডের ঐতিহাসিক গুরুত্ব বর্ণনা করতে পারবে।</a:t>
            </a:r>
            <a:endParaRPr lang="en-US" sz="3200" dirty="0">
              <a:solidFill>
                <a:prstClr val="black"/>
              </a:solidFill>
              <a:latin typeface="SutonnyMJ" pitchFamily="2" charset="0"/>
              <a:cs typeface="SutonnyMJ" pitchFamily="2" charset="0"/>
            </a:endParaRPr>
          </a:p>
        </p:txBody>
      </p:sp>
      <p:sp>
        <p:nvSpPr>
          <p:cNvPr id="16" name="Shape 14"/>
          <p:cNvSpPr/>
          <p:nvPr/>
        </p:nvSpPr>
        <p:spPr>
          <a:xfrm>
            <a:off x="868680" y="4357116"/>
            <a:ext cx="457200" cy="457200"/>
          </a:xfrm>
          <a:prstGeom prst="ellipse">
            <a:avLst/>
          </a:prstGeom>
          <a:solidFill>
            <a:srgbClr val="D97F3D"/>
          </a:solidFill>
          <a:ln/>
        </p:spPr>
      </p:sp>
      <p:sp>
        <p:nvSpPr>
          <p:cNvPr id="17" name="Text 15"/>
          <p:cNvSpPr/>
          <p:nvPr/>
        </p:nvSpPr>
        <p:spPr>
          <a:xfrm>
            <a:off x="868680" y="4357116"/>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4</a:t>
            </a:r>
            <a:endParaRPr lang="en-US" sz="3600" dirty="0">
              <a:solidFill>
                <a:prstClr val="black"/>
              </a:solidFill>
              <a:latin typeface="SutonnyMJ" pitchFamily="2" charset="0"/>
              <a:cs typeface="SutonnyMJ" pitchFamily="2" charset="0"/>
            </a:endParaRPr>
          </a:p>
        </p:txBody>
      </p:sp>
      <p:sp>
        <p:nvSpPr>
          <p:cNvPr id="18" name="Text 16"/>
          <p:cNvSpPr/>
          <p:nvPr/>
        </p:nvSpPr>
        <p:spPr>
          <a:xfrm>
            <a:off x="1508760" y="4283964"/>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গদ্যে ব্যবহৃত কঠিন শব্দের অর্থ বুঝে বাক্যে প্রয়োগ করতে পারবে।</a:t>
            </a:r>
            <a:endParaRPr lang="en-US" sz="3200" dirty="0">
              <a:solidFill>
                <a:prstClr val="black"/>
              </a:solidFill>
              <a:latin typeface="SutonnyMJ" pitchFamily="2" charset="0"/>
              <a:cs typeface="SutonnyMJ" pitchFamily="2" charset="0"/>
            </a:endParaRPr>
          </a:p>
        </p:txBody>
      </p:sp>
      <p:sp>
        <p:nvSpPr>
          <p:cNvPr id="19" name="Shape 17"/>
          <p:cNvSpPr/>
          <p:nvPr/>
        </p:nvSpPr>
        <p:spPr>
          <a:xfrm>
            <a:off x="868680" y="5170932"/>
            <a:ext cx="457200" cy="457200"/>
          </a:xfrm>
          <a:prstGeom prst="ellipse">
            <a:avLst/>
          </a:prstGeom>
          <a:solidFill>
            <a:srgbClr val="D97F3D"/>
          </a:solidFill>
          <a:ln/>
        </p:spPr>
      </p:sp>
      <p:sp>
        <p:nvSpPr>
          <p:cNvPr id="20" name="Text 18"/>
          <p:cNvSpPr/>
          <p:nvPr/>
        </p:nvSpPr>
        <p:spPr>
          <a:xfrm>
            <a:off x="868680" y="5170932"/>
            <a:ext cx="457200" cy="457200"/>
          </a:xfrm>
          <a:prstGeom prst="rect">
            <a:avLst/>
          </a:prstGeom>
          <a:noFill/>
          <a:ln/>
        </p:spPr>
        <p:txBody>
          <a:bodyPr wrap="square" lIns="0" tIns="0" rIns="0" bIns="0" rtlCol="0" anchor="ctr"/>
          <a:lstStyle/>
          <a:p>
            <a:pPr algn="ctr"/>
            <a:r>
              <a:rPr lang="en-US" sz="3600" b="1" dirty="0">
                <a:solidFill>
                  <a:srgbClr val="0D1930"/>
                </a:solidFill>
                <a:latin typeface="SutonnyMJ" pitchFamily="2" charset="0"/>
                <a:ea typeface="Lohit Bengali" pitchFamily="34" charset="-122"/>
                <a:cs typeface="SutonnyMJ" pitchFamily="2" charset="0"/>
              </a:rPr>
              <a:t>5</a:t>
            </a:r>
            <a:endParaRPr lang="en-US" sz="3600" dirty="0">
              <a:solidFill>
                <a:prstClr val="black"/>
              </a:solidFill>
              <a:latin typeface="SutonnyMJ" pitchFamily="2" charset="0"/>
              <a:cs typeface="SutonnyMJ" pitchFamily="2" charset="0"/>
            </a:endParaRPr>
          </a:p>
        </p:txBody>
      </p:sp>
      <p:sp>
        <p:nvSpPr>
          <p:cNvPr id="21" name="Text 19"/>
          <p:cNvSpPr/>
          <p:nvPr/>
        </p:nvSpPr>
        <p:spPr>
          <a:xfrm>
            <a:off x="1508760" y="5097780"/>
            <a:ext cx="9875520" cy="640080"/>
          </a:xfrm>
          <a:prstGeom prst="rect">
            <a:avLst/>
          </a:prstGeom>
          <a:noFill/>
          <a:ln/>
        </p:spPr>
        <p:txBody>
          <a:bodyPr wrap="square" lIns="0" tIns="0" rIns="0" bIns="0" rtlCol="0" anchor="ctr"/>
          <a:lstStyle/>
          <a:p>
            <a:r>
              <a:rPr lang="en-US" sz="3200" dirty="0">
                <a:solidFill>
                  <a:srgbClr val="F2F5FA"/>
                </a:solidFill>
                <a:latin typeface="SutonnyMJ" pitchFamily="2" charset="0"/>
                <a:ea typeface="Lohit Bengali" pitchFamily="34" charset="-122"/>
                <a:cs typeface="SutonnyMJ" pitchFamily="2" charset="0"/>
              </a:rPr>
              <a:t>পাঠ্য বিষয়বস্তু নিজের ভাষায় সংক্ষেপে বর্ণনা করতে পারবে।</a:t>
            </a:r>
            <a:endParaRPr lang="en-US" sz="3200" dirty="0">
              <a:solidFill>
                <a:prstClr val="black"/>
              </a:solidFill>
              <a:latin typeface="SutonnyMJ" pitchFamily="2" charset="0"/>
              <a:cs typeface="SutonnyMJ" pitchFamily="2" charset="0"/>
            </a:endParaRPr>
          </a:p>
        </p:txBody>
      </p:sp>
      <p:sp>
        <p:nvSpPr>
          <p:cNvPr id="22" name="Text 20"/>
          <p:cNvSpPr/>
          <p:nvPr/>
        </p:nvSpPr>
        <p:spPr>
          <a:xfrm>
            <a:off x="365760" y="6355080"/>
            <a:ext cx="11430000" cy="365760"/>
          </a:xfrm>
          <a:prstGeom prst="rect">
            <a:avLst/>
          </a:prstGeom>
          <a:noFill/>
          <a:ln/>
        </p:spPr>
        <p:txBody>
          <a:bodyPr wrap="square" lIns="0" tIns="0" rIns="0" bIns="0" rtlCol="0" anchor="ctr"/>
          <a:lstStyle/>
          <a:p>
            <a:r>
              <a:rPr lang="en-US" sz="2000" dirty="0">
                <a:solidFill>
                  <a:srgbClr val="E8B23A"/>
                </a:solidFill>
                <a:latin typeface="SutonnyMJ" pitchFamily="2" charset="0"/>
                <a:ea typeface="Lohit Bengali" pitchFamily="34" charset="-122"/>
                <a:cs typeface="SutonnyMJ" pitchFamily="2" charset="0"/>
              </a:rPr>
              <a:t>মোঃ আলাউদ্দিন, সহকারী শিক্ষক, শিয়ালীডাঙ্গা বহুমুখী মাধ্যমিক বিদ্যালয়, বটিয়াঘাটা, খুলনা।</a:t>
            </a:r>
            <a:endParaRPr lang="en-US" sz="2000" dirty="0">
              <a:solidFill>
                <a:prstClr val="black"/>
              </a:solidFill>
              <a:latin typeface="SutonnyMJ" pitchFamily="2" charset="0"/>
              <a:cs typeface="SutonnyMJ" pitchFamily="2" charset="0"/>
            </a:endParaRPr>
          </a:p>
        </p:txBody>
      </p:sp>
    </p:spTree>
    <p:extLst>
      <p:ext uri="{BB962C8B-B14F-4D97-AF65-F5344CB8AC3E}">
        <p14:creationId xmlns:p14="http://schemas.microsoft.com/office/powerpoint/2010/main" val="635381702"/>
      </p:ext>
    </p:extLst>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barn(inVertical)">
                                      <p:cBhvr>
                                        <p:cTn id="17" dur="500"/>
                                        <p:tgtEl>
                                          <p:spTgt spid="1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animEffect transition="in" filter="barn(inVertical)">
                                      <p:cBhvr>
                                        <p:cTn id="2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2">
    <p:bg>
      <p:bgPr>
        <a:solidFill>
          <a:srgbClr val="B8860B"/>
        </a:solidFill>
        <a:effectLst/>
      </p:bgPr>
    </p:bg>
    <p:spTree>
      <p:nvGrpSpPr>
        <p:cNvPr id="1" name=""/>
        <p:cNvGrpSpPr/>
        <p:nvPr/>
      </p:nvGrpSpPr>
      <p:grpSpPr>
        <a:xfrm>
          <a:off x="0" y="0"/>
          <a:ext cx="0" cy="0"/>
          <a:chOff x="0" y="0"/>
          <a:chExt cx="0" cy="0"/>
        </a:xfrm>
      </p:grpSpPr>
      <p:sp>
        <p:nvSpPr>
          <p:cNvPr id="2" name="Shape 0"/>
          <p:cNvSpPr/>
          <p:nvPr/>
        </p:nvSpPr>
        <p:spPr>
          <a:xfrm>
            <a:off x="0" y="0"/>
            <a:ext cx="3840480" cy="6309360"/>
          </a:xfrm>
          <a:prstGeom prst="rect">
            <a:avLst/>
          </a:prstGeom>
          <a:solidFill>
            <a:srgbClr val="9A6F08"/>
          </a:solidFill>
          <a:ln/>
        </p:spPr>
      </p:sp>
      <p:sp>
        <p:nvSpPr>
          <p:cNvPr id="3" name="Text 1"/>
          <p:cNvSpPr/>
          <p:nvPr/>
        </p:nvSpPr>
        <p:spPr>
          <a:xfrm>
            <a:off x="457200" y="2377440"/>
            <a:ext cx="2926080" cy="640080"/>
          </a:xfrm>
          <a:prstGeom prst="rect">
            <a:avLst/>
          </a:prstGeom>
          <a:noFill/>
          <a:ln/>
        </p:spPr>
        <p:txBody>
          <a:bodyPr wrap="square" rtlCol="0" anchor="ctr"/>
          <a:lstStyle/>
          <a:p>
            <a:pPr marL="0" indent="0" algn="ctr">
              <a:buNone/>
            </a:pPr>
            <a:r>
              <a:rPr lang="en-US" sz="2800" b="1" dirty="0">
                <a:solidFill>
                  <a:srgbClr val="FFFFFF"/>
                </a:solidFill>
                <a:latin typeface="Nikosh" pitchFamily="34" charset="0"/>
                <a:ea typeface="Nikosh" pitchFamily="34" charset="-122"/>
                <a:cs typeface="Nikosh" pitchFamily="34" charset="-120"/>
              </a:rPr>
              <a:t>লেখক</a:t>
            </a:r>
            <a:endParaRPr lang="en-US" sz="2800" dirty="0"/>
          </a:p>
        </p:txBody>
      </p:sp>
      <p:sp>
        <p:nvSpPr>
          <p:cNvPr id="4" name="Text 2"/>
          <p:cNvSpPr/>
          <p:nvPr/>
        </p:nvSpPr>
        <p:spPr>
          <a:xfrm>
            <a:off x="457200" y="2971800"/>
            <a:ext cx="2926080" cy="640080"/>
          </a:xfrm>
          <a:prstGeom prst="rect">
            <a:avLst/>
          </a:prstGeom>
          <a:noFill/>
          <a:ln/>
        </p:spPr>
        <p:txBody>
          <a:bodyPr wrap="square" rtlCol="0" anchor="ctr"/>
          <a:lstStyle/>
          <a:p>
            <a:pPr marL="0" indent="0" algn="ctr">
              <a:buNone/>
            </a:pPr>
            <a:r>
              <a:rPr lang="en-US" sz="2800" b="1" dirty="0">
                <a:solidFill>
                  <a:srgbClr val="FFFFFF"/>
                </a:solidFill>
                <a:latin typeface="Nikosh" pitchFamily="34" charset="0"/>
                <a:ea typeface="Nikosh" pitchFamily="34" charset="-122"/>
                <a:cs typeface="Nikosh" pitchFamily="34" charset="-120"/>
              </a:rPr>
              <a:t>পরিচিতি</a:t>
            </a:r>
            <a:endParaRPr lang="en-US" sz="2800" dirty="0"/>
          </a:p>
        </p:txBody>
      </p:sp>
      <p:sp>
        <p:nvSpPr>
          <p:cNvPr id="5" name="Shape 3"/>
          <p:cNvSpPr/>
          <p:nvPr/>
        </p:nvSpPr>
        <p:spPr>
          <a:xfrm>
            <a:off x="1097280" y="3931920"/>
            <a:ext cx="1645920" cy="1645920"/>
          </a:xfrm>
          <a:prstGeom prst="ellipse">
            <a:avLst/>
          </a:prstGeom>
          <a:solidFill>
            <a:srgbClr val="FFFFFF"/>
          </a:solidFill>
          <a:ln/>
        </p:spPr>
      </p:sp>
      <p:sp>
        <p:nvSpPr>
          <p:cNvPr id="6" name="Text 4"/>
          <p:cNvSpPr/>
          <p:nvPr/>
        </p:nvSpPr>
        <p:spPr>
          <a:xfrm>
            <a:off x="1097280" y="3931920"/>
            <a:ext cx="1645920" cy="1645920"/>
          </a:xfrm>
          <a:prstGeom prst="rect">
            <a:avLst/>
          </a:prstGeom>
          <a:noFill/>
          <a:ln/>
        </p:spPr>
        <p:txBody>
          <a:bodyPr wrap="square" rtlCol="0" anchor="ctr"/>
          <a:lstStyle/>
          <a:p>
            <a:pPr marL="0" indent="0" algn="ctr">
              <a:buNone/>
            </a:pPr>
            <a:r>
              <a:rPr lang="en-US" sz="4600" b="1" dirty="0">
                <a:solidFill>
                  <a:srgbClr val="9A6F08"/>
                </a:solidFill>
                <a:latin typeface="Nikosh" pitchFamily="34" charset="0"/>
                <a:ea typeface="Nikosh" pitchFamily="34" charset="-122"/>
                <a:cs typeface="Nikosh" pitchFamily="34" charset="-120"/>
              </a:rPr>
              <a:t>সৈ</a:t>
            </a:r>
            <a:endParaRPr lang="en-US" sz="4600" dirty="0"/>
          </a:p>
        </p:txBody>
      </p:sp>
      <p:sp>
        <p:nvSpPr>
          <p:cNvPr id="7" name="Text 5"/>
          <p:cNvSpPr/>
          <p:nvPr/>
        </p:nvSpPr>
        <p:spPr>
          <a:xfrm>
            <a:off x="4297680" y="365760"/>
            <a:ext cx="7315200" cy="5943600"/>
          </a:xfrm>
          <a:prstGeom prst="rect">
            <a:avLst/>
          </a:prstGeom>
          <a:noFill/>
          <a:ln/>
        </p:spPr>
        <p:txBody>
          <a:bodyPr wrap="square" lIns="0" tIns="0" rIns="0" bIns="0" rtlCol="0" anchor="t"/>
          <a:lstStyle/>
          <a:p>
            <a:pPr marL="0" indent="0">
              <a:buNone/>
            </a:pPr>
            <a:r>
              <a:rPr lang="en-US" sz="3200" b="1" dirty="0">
                <a:solidFill>
                  <a:srgbClr val="1E2761"/>
                </a:solidFill>
                <a:latin typeface="Nikosh" pitchFamily="34" charset="0"/>
                <a:ea typeface="Nikosh" pitchFamily="34" charset="-122"/>
                <a:cs typeface="Nikosh" pitchFamily="34" charset="-120"/>
              </a:rPr>
              <a:t>সৈয়দ মুজতবা আলী</a:t>
            </a:r>
            <a:endParaRPr lang="en-US" sz="2400" dirty="0"/>
          </a:p>
          <a:p>
            <a:pPr marL="342900" indent="-342900">
              <a:spcAft>
                <a:spcPts val="1200"/>
              </a:spcAft>
              <a:buSzPct val="100000"/>
              <a:buChar char="•"/>
            </a:pPr>
            <a:r>
              <a:rPr lang="en-US" sz="2800" dirty="0">
                <a:solidFill>
                  <a:schemeClr val="tx1">
                    <a:lumMod val="95000"/>
                    <a:lumOff val="5000"/>
                  </a:schemeClr>
                </a:solidFill>
                <a:latin typeface="SutonnyMJ" pitchFamily="2" charset="0"/>
                <a:ea typeface="Nikosh" pitchFamily="34" charset="-122"/>
                <a:cs typeface="SutonnyMJ" pitchFamily="2" charset="0"/>
              </a:rPr>
              <a:t>জন্ম: ১৩ সেপ্টেম্বর ১৯০৪, করিমগঞ্জ, আসাম।</a:t>
            </a:r>
            <a:endParaRPr lang="en-US" sz="2800" dirty="0">
              <a:solidFill>
                <a:schemeClr val="tx1">
                  <a:lumMod val="95000"/>
                  <a:lumOff val="5000"/>
                </a:schemeClr>
              </a:solidFill>
              <a:latin typeface="SutonnyMJ" pitchFamily="2" charset="0"/>
              <a:cs typeface="SutonnyMJ" pitchFamily="2" charset="0"/>
            </a:endParaRPr>
          </a:p>
          <a:p>
            <a:pPr marL="342900" indent="-342900">
              <a:spcAft>
                <a:spcPts val="1200"/>
              </a:spcAft>
              <a:buSzPct val="100000"/>
              <a:buChar char="•"/>
            </a:pPr>
            <a:r>
              <a:rPr lang="en-US" sz="2800" dirty="0">
                <a:solidFill>
                  <a:schemeClr val="tx1">
                    <a:lumMod val="95000"/>
                    <a:lumOff val="5000"/>
                  </a:schemeClr>
                </a:solidFill>
                <a:latin typeface="SutonnyMJ" pitchFamily="2" charset="0"/>
                <a:ea typeface="Nikosh" pitchFamily="34" charset="-122"/>
                <a:cs typeface="SutonnyMJ" pitchFamily="2" charset="0"/>
              </a:rPr>
              <a:t>মৃত্যু: ১১ ফেব্রুয়ারি ১৯৭৪।</a:t>
            </a:r>
            <a:endParaRPr lang="en-US" sz="2800" dirty="0">
              <a:solidFill>
                <a:schemeClr val="tx1">
                  <a:lumMod val="95000"/>
                  <a:lumOff val="5000"/>
                </a:schemeClr>
              </a:solidFill>
              <a:latin typeface="SutonnyMJ" pitchFamily="2" charset="0"/>
              <a:cs typeface="SutonnyMJ" pitchFamily="2" charset="0"/>
            </a:endParaRPr>
          </a:p>
          <a:p>
            <a:pPr marL="342900" indent="-342900">
              <a:spcAft>
                <a:spcPts val="1200"/>
              </a:spcAft>
              <a:buSzPct val="100000"/>
              <a:buChar char="•"/>
            </a:pPr>
            <a:r>
              <a:rPr lang="en-US" sz="2800" dirty="0">
                <a:solidFill>
                  <a:schemeClr val="tx1">
                    <a:lumMod val="95000"/>
                    <a:lumOff val="5000"/>
                  </a:schemeClr>
                </a:solidFill>
                <a:latin typeface="SutonnyMJ" pitchFamily="2" charset="0"/>
                <a:ea typeface="Nikosh" pitchFamily="34" charset="-122"/>
                <a:cs typeface="SutonnyMJ" pitchFamily="2" charset="0"/>
              </a:rPr>
              <a:t>লেখক, সাংবাদিক, ভ্রামণিক ও বহুভাষাবিদ </a:t>
            </a:r>
            <a:r>
              <a:rPr lang="en-US" sz="2800">
                <a:solidFill>
                  <a:schemeClr val="tx1">
                    <a:lumMod val="95000"/>
                    <a:lumOff val="5000"/>
                  </a:schemeClr>
                </a:solidFill>
                <a:latin typeface="SutonnyMJ" pitchFamily="2" charset="0"/>
                <a:ea typeface="Nikosh" pitchFamily="34" charset="-122"/>
                <a:cs typeface="SutonnyMJ" pitchFamily="2" charset="0"/>
              </a:rPr>
              <a:t>পণ্ডিত </a:t>
            </a:r>
            <a:r>
              <a:rPr lang="en-US" sz="2800" smtClean="0">
                <a:solidFill>
                  <a:schemeClr val="tx1">
                    <a:lumMod val="95000"/>
                    <a:lumOff val="5000"/>
                  </a:schemeClr>
                </a:solidFill>
                <a:latin typeface="SutonnyMJ" pitchFamily="2" charset="0"/>
                <a:ea typeface="Nikosh" pitchFamily="34" charset="-122"/>
                <a:cs typeface="SutonnyMJ" pitchFamily="2" charset="0"/>
              </a:rPr>
              <a:t> </a:t>
            </a:r>
            <a:r>
              <a:rPr lang="en-US" sz="2800" dirty="0">
                <a:solidFill>
                  <a:schemeClr val="tx1">
                    <a:lumMod val="95000"/>
                    <a:lumOff val="5000"/>
                  </a:schemeClr>
                </a:solidFill>
                <a:latin typeface="SutonnyMJ" pitchFamily="2" charset="0"/>
                <a:ea typeface="Nikosh" pitchFamily="34" charset="-122"/>
                <a:cs typeface="SutonnyMJ" pitchFamily="2" charset="0"/>
              </a:rPr>
              <a:t>বাংলা রম্যরচনার অন্যতম শ্রেষ্ঠ স্রষ্টা হিসেবে খ্যাত।</a:t>
            </a:r>
            <a:endParaRPr lang="en-US" sz="2800" dirty="0">
              <a:solidFill>
                <a:schemeClr val="tx1">
                  <a:lumMod val="95000"/>
                  <a:lumOff val="5000"/>
                </a:schemeClr>
              </a:solidFill>
              <a:latin typeface="SutonnyMJ" pitchFamily="2" charset="0"/>
              <a:cs typeface="SutonnyMJ" pitchFamily="2" charset="0"/>
            </a:endParaRPr>
          </a:p>
          <a:p>
            <a:pPr marL="342900" indent="-342900">
              <a:spcAft>
                <a:spcPts val="1200"/>
              </a:spcAft>
              <a:buSzPct val="100000"/>
              <a:buChar char="•"/>
            </a:pPr>
            <a:r>
              <a:rPr lang="en-US" sz="2800" dirty="0">
                <a:solidFill>
                  <a:schemeClr val="tx1">
                    <a:lumMod val="95000"/>
                    <a:lumOff val="5000"/>
                  </a:schemeClr>
                </a:solidFill>
                <a:latin typeface="SutonnyMJ" pitchFamily="2" charset="0"/>
                <a:ea typeface="Nikosh" pitchFamily="34" charset="-122"/>
                <a:cs typeface="SutonnyMJ" pitchFamily="2" charset="0"/>
              </a:rPr>
              <a:t>শান্তিনিকেতনে রবীন্দ্রনাথের সান্নিধ্যে অধ্যয়ন করেন; পরে আলীগড়, বার্লিন ও কায়রোর আল-আজহার বিশ্ববিদ্যালয়েও পড়াশোনা করেন।</a:t>
            </a:r>
            <a:endParaRPr lang="en-US" sz="2800" dirty="0">
              <a:solidFill>
                <a:schemeClr val="tx1">
                  <a:lumMod val="95000"/>
                  <a:lumOff val="5000"/>
                </a:schemeClr>
              </a:solidFill>
              <a:latin typeface="SutonnyMJ" pitchFamily="2" charset="0"/>
              <a:cs typeface="SutonnyMJ" pitchFamily="2" charset="0"/>
            </a:endParaRPr>
          </a:p>
          <a:p>
            <a:pPr marL="342900" indent="-342900">
              <a:spcAft>
                <a:spcPts val="1200"/>
              </a:spcAft>
              <a:buSzPct val="100000"/>
              <a:buChar char="•"/>
            </a:pPr>
            <a:r>
              <a:rPr lang="en-US" sz="2800" dirty="0">
                <a:solidFill>
                  <a:schemeClr val="tx1">
                    <a:lumMod val="95000"/>
                    <a:lumOff val="5000"/>
                  </a:schemeClr>
                </a:solidFill>
                <a:latin typeface="SutonnyMJ" pitchFamily="2" charset="0"/>
                <a:ea typeface="Nikosh" pitchFamily="34" charset="-122"/>
                <a:cs typeface="SutonnyMJ" pitchFamily="2" charset="0"/>
              </a:rPr>
              <a:t>পুরস্কার: আনন্দ সাহিত্য পুরস্কার (১৯৬২), মরণোত্তর একুশে পদক (২০০৫)।</a:t>
            </a:r>
            <a:endParaRPr lang="en-US" sz="2800" dirty="0">
              <a:solidFill>
                <a:schemeClr val="tx1">
                  <a:lumMod val="95000"/>
                  <a:lumOff val="5000"/>
                </a:schemeClr>
              </a:solidFill>
              <a:latin typeface="SutonnyMJ" pitchFamily="2" charset="0"/>
              <a:cs typeface="SutonnyMJ" pitchFamily="2" charset="0"/>
            </a:endParaRPr>
          </a:p>
          <a:p>
            <a:pPr marL="342900" indent="-342900">
              <a:buSzPct val="100000"/>
              <a:buChar char="•"/>
            </a:pPr>
            <a:r>
              <a:rPr lang="en-US" sz="2800" dirty="0">
                <a:solidFill>
                  <a:schemeClr val="tx1">
                    <a:lumMod val="95000"/>
                    <a:lumOff val="5000"/>
                  </a:schemeClr>
                </a:solidFill>
                <a:latin typeface="SutonnyMJ" pitchFamily="2" charset="0"/>
                <a:ea typeface="Nikosh" pitchFamily="34" charset="-122"/>
                <a:cs typeface="SutonnyMJ" pitchFamily="2" charset="0"/>
              </a:rPr>
              <a:t>উল্লেখযোগ্য গ্রন্থ: দেশে-বিদেশে, পঞ্চতন্ত্র, চাচা কাহিনী, শবনম, জলে-ডাঙায়</a:t>
            </a:r>
            <a:r>
              <a:rPr lang="en-US" sz="2400" dirty="0">
                <a:solidFill>
                  <a:srgbClr val="3A2A00"/>
                </a:solidFill>
                <a:latin typeface="Nikosh" pitchFamily="34" charset="0"/>
                <a:ea typeface="Nikosh" pitchFamily="34" charset="-122"/>
                <a:cs typeface="Nikosh" pitchFamily="34" charset="-120"/>
              </a:rPr>
              <a:t>।</a:t>
            </a:r>
            <a:endParaRPr lang="en-US" sz="2400" dirty="0"/>
          </a:p>
        </p:txBody>
      </p:sp>
    </p:spTree>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 calcmode="lin" valueType="num">
                                      <p:cBhvr additive="base">
                                        <p:cTn id="11"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 calcmode="lin" valueType="num">
                                      <p:cBhvr additive="base">
                                        <p:cTn id="1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anim calcmode="lin" valueType="num">
                                      <p:cBhvr additive="base">
                                        <p:cTn id="2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 calcmode="lin" valueType="num">
                                      <p:cBhvr additive="base">
                                        <p:cTn id="2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065A82"/>
        </a:solidFill>
        <a:effectLst/>
      </p:bgPr>
    </p:bg>
    <p:spTree>
      <p:nvGrpSpPr>
        <p:cNvPr id="1" name=""/>
        <p:cNvGrpSpPr/>
        <p:nvPr/>
      </p:nvGrpSpPr>
      <p:grpSpPr>
        <a:xfrm>
          <a:off x="0" y="0"/>
          <a:ext cx="0" cy="0"/>
          <a:chOff x="0" y="0"/>
          <a:chExt cx="0" cy="0"/>
        </a:xfrm>
      </p:grpSpPr>
      <p:sp>
        <p:nvSpPr>
          <p:cNvPr id="2" name="Shape 0"/>
          <p:cNvSpPr/>
          <p:nvPr/>
        </p:nvSpPr>
        <p:spPr>
          <a:xfrm>
            <a:off x="0" y="0"/>
            <a:ext cx="12188952" cy="1188720"/>
          </a:xfrm>
          <a:prstGeom prst="rect">
            <a:avLst/>
          </a:prstGeom>
          <a:solidFill>
            <a:srgbClr val="21295C"/>
          </a:solidFill>
          <a:ln/>
        </p:spPr>
      </p:sp>
      <p:sp>
        <p:nvSpPr>
          <p:cNvPr id="3" name="Text 1"/>
          <p:cNvSpPr/>
          <p:nvPr/>
        </p:nvSpPr>
        <p:spPr>
          <a:xfrm>
            <a:off x="457200" y="137160"/>
            <a:ext cx="11247120" cy="914400"/>
          </a:xfrm>
          <a:prstGeom prst="rect">
            <a:avLst/>
          </a:prstGeom>
          <a:noFill/>
          <a:ln/>
        </p:spPr>
        <p:txBody>
          <a:bodyPr wrap="square" rtlCol="0" anchor="ctr"/>
          <a:lstStyle/>
          <a:p>
            <a:pPr marL="0" indent="0">
              <a:buNone/>
            </a:pPr>
            <a:r>
              <a:rPr lang="en-US" sz="4400" b="1" dirty="0">
                <a:solidFill>
                  <a:srgbClr val="FFFFFF"/>
                </a:solidFill>
                <a:latin typeface="SutonnyMJ" pitchFamily="2" charset="0"/>
                <a:ea typeface="Nikosh" pitchFamily="34" charset="-122"/>
                <a:cs typeface="SutonnyMJ" pitchFamily="2" charset="0"/>
              </a:rPr>
              <a:t>গদ্যাংশের সারসংক্ষেপ</a:t>
            </a:r>
            <a:endParaRPr lang="en-US" sz="4400" dirty="0">
              <a:latin typeface="SutonnyMJ" pitchFamily="2" charset="0"/>
              <a:cs typeface="SutonnyMJ" pitchFamily="2" charset="0"/>
            </a:endParaRPr>
          </a:p>
        </p:txBody>
      </p:sp>
      <p:sp>
        <p:nvSpPr>
          <p:cNvPr id="4" name="Shape 2"/>
          <p:cNvSpPr/>
          <p:nvPr/>
        </p:nvSpPr>
        <p:spPr>
          <a:xfrm>
            <a:off x="457200" y="146304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5" name="Text 3"/>
          <p:cNvSpPr/>
          <p:nvPr/>
        </p:nvSpPr>
        <p:spPr>
          <a:xfrm>
            <a:off x="685800" y="1627632"/>
            <a:ext cx="3108960" cy="411480"/>
          </a:xfrm>
          <a:prstGeom prst="rect">
            <a:avLst/>
          </a:prstGeom>
          <a:noFill/>
          <a:ln/>
        </p:spPr>
        <p:txBody>
          <a:bodyPr wrap="square" lIns="0" tIns="0" rIns="0" bIns="0" rtlCol="0" anchor="ctr"/>
          <a:lstStyle/>
          <a:p>
            <a:pPr marL="0" indent="0">
              <a:buNone/>
            </a:pPr>
            <a:r>
              <a:rPr lang="en-US" sz="2400" b="1" dirty="0">
                <a:solidFill>
                  <a:srgbClr val="F9E795"/>
                </a:solidFill>
                <a:latin typeface="SutonnyMJ" pitchFamily="2" charset="0"/>
                <a:ea typeface="Nikosh" pitchFamily="34" charset="-122"/>
                <a:cs typeface="SutonnyMJ" pitchFamily="2" charset="0"/>
              </a:rPr>
              <a:t>উৎস</a:t>
            </a:r>
            <a:endParaRPr lang="en-US" sz="2400" dirty="0">
              <a:latin typeface="SutonnyMJ" pitchFamily="2" charset="0"/>
              <a:cs typeface="SutonnyMJ" pitchFamily="2" charset="0"/>
            </a:endParaRPr>
          </a:p>
        </p:txBody>
      </p:sp>
      <p:sp>
        <p:nvSpPr>
          <p:cNvPr id="6" name="Text 4"/>
          <p:cNvSpPr/>
          <p:nvPr/>
        </p:nvSpPr>
        <p:spPr>
          <a:xfrm>
            <a:off x="685800" y="2084832"/>
            <a:ext cx="3108960" cy="1463040"/>
          </a:xfrm>
          <a:prstGeom prst="rect">
            <a:avLst/>
          </a:prstGeom>
          <a:noFill/>
          <a:ln/>
        </p:spPr>
        <p:txBody>
          <a:bodyPr wrap="square" lIns="0" tIns="0" rIns="0" bIns="0" rtlCol="0" anchor="t"/>
          <a:lstStyle/>
          <a:p>
            <a:pPr marL="0" indent="0">
              <a:buNone/>
            </a:pPr>
            <a:r>
              <a:rPr lang="en-US" sz="2000" dirty="0">
                <a:solidFill>
                  <a:srgbClr val="FFFFFF"/>
                </a:solidFill>
                <a:latin typeface="SutonnyMJ" pitchFamily="2" charset="0"/>
                <a:ea typeface="Nikosh" pitchFamily="34" charset="-122"/>
                <a:cs typeface="SutonnyMJ" pitchFamily="2" charset="0"/>
              </a:rPr>
              <a:t>রচনাটি লেখকের </a:t>
            </a:r>
            <a:r>
              <a:rPr lang="en-US" sz="2000">
                <a:solidFill>
                  <a:srgbClr val="FFFFFF"/>
                </a:solidFill>
                <a:latin typeface="SutonnyMJ" pitchFamily="2" charset="0"/>
                <a:ea typeface="Nikosh" pitchFamily="34" charset="-122"/>
                <a:cs typeface="SutonnyMJ" pitchFamily="2" charset="0"/>
              </a:rPr>
              <a:t>“</a:t>
            </a:r>
            <a:r>
              <a:rPr lang="en-US" sz="2000" smtClean="0">
                <a:solidFill>
                  <a:srgbClr val="FFFFFF"/>
                </a:solidFill>
                <a:latin typeface="SutonnyMJ" pitchFamily="2" charset="0"/>
                <a:ea typeface="Nikosh" pitchFamily="34" charset="-122"/>
                <a:cs typeface="SutonnyMJ" pitchFamily="2" charset="0"/>
              </a:rPr>
              <a:t>জলে-ডাঙায় </a:t>
            </a:r>
            <a:r>
              <a:rPr lang="en-US" sz="2000" dirty="0">
                <a:solidFill>
                  <a:srgbClr val="FFFFFF"/>
                </a:solidFill>
                <a:latin typeface="SutonnyMJ" pitchFamily="2" charset="0"/>
                <a:ea typeface="Nikosh" pitchFamily="34" charset="-122"/>
                <a:cs typeface="SutonnyMJ" pitchFamily="2" charset="0"/>
              </a:rPr>
              <a:t>ভ্রমণকাহিনি থেকে সংক্ষেপিত ও পরিমার্জিত।</a:t>
            </a:r>
            <a:endParaRPr lang="en-US" sz="2000" dirty="0">
              <a:latin typeface="SutonnyMJ" pitchFamily="2" charset="0"/>
              <a:cs typeface="SutonnyMJ" pitchFamily="2" charset="0"/>
            </a:endParaRPr>
          </a:p>
        </p:txBody>
      </p:sp>
      <p:sp>
        <p:nvSpPr>
          <p:cNvPr id="7" name="Shape 5"/>
          <p:cNvSpPr/>
          <p:nvPr/>
        </p:nvSpPr>
        <p:spPr>
          <a:xfrm>
            <a:off x="4251960" y="146304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8" name="Text 6"/>
          <p:cNvSpPr/>
          <p:nvPr/>
        </p:nvSpPr>
        <p:spPr>
          <a:xfrm>
            <a:off x="4480560" y="1627632"/>
            <a:ext cx="3108960" cy="411480"/>
          </a:xfrm>
          <a:prstGeom prst="rect">
            <a:avLst/>
          </a:prstGeom>
          <a:noFill/>
          <a:ln/>
        </p:spPr>
        <p:txBody>
          <a:bodyPr wrap="square" lIns="0" tIns="0" rIns="0" bIns="0" rtlCol="0" anchor="ctr"/>
          <a:lstStyle/>
          <a:p>
            <a:pPr marL="0" indent="0">
              <a:buNone/>
            </a:pPr>
            <a:r>
              <a:rPr lang="en-US" sz="2400" b="1" dirty="0">
                <a:solidFill>
                  <a:srgbClr val="F9E795"/>
                </a:solidFill>
                <a:latin typeface="SutonnyMJ" pitchFamily="2" charset="0"/>
                <a:ea typeface="Nikosh" pitchFamily="34" charset="-122"/>
                <a:cs typeface="SutonnyMJ" pitchFamily="2" charset="0"/>
              </a:rPr>
              <a:t>মিশর সভ্যতা</a:t>
            </a:r>
            <a:endParaRPr lang="en-US" sz="2400" dirty="0">
              <a:latin typeface="SutonnyMJ" pitchFamily="2" charset="0"/>
              <a:cs typeface="SutonnyMJ" pitchFamily="2" charset="0"/>
            </a:endParaRPr>
          </a:p>
        </p:txBody>
      </p:sp>
      <p:sp>
        <p:nvSpPr>
          <p:cNvPr id="9" name="Text 7"/>
          <p:cNvSpPr/>
          <p:nvPr/>
        </p:nvSpPr>
        <p:spPr>
          <a:xfrm>
            <a:off x="4480560" y="2084832"/>
            <a:ext cx="3108960" cy="1463040"/>
          </a:xfrm>
          <a:prstGeom prst="rect">
            <a:avLst/>
          </a:prstGeom>
          <a:noFill/>
          <a:ln/>
        </p:spPr>
        <p:txBody>
          <a:bodyPr wrap="square" lIns="0" tIns="0" rIns="0" bIns="0" rtlCol="0" anchor="t"/>
          <a:lstStyle/>
          <a:p>
            <a:pPr marL="0" indent="0">
              <a:buNone/>
            </a:pPr>
            <a:r>
              <a:rPr lang="en-US" sz="2000" dirty="0">
                <a:solidFill>
                  <a:srgbClr val="FFFFFF"/>
                </a:solidFill>
                <a:latin typeface="SutonnyMJ" pitchFamily="2" charset="0"/>
                <a:ea typeface="Nikosh" pitchFamily="34" charset="-122"/>
                <a:cs typeface="SutonnyMJ" pitchFamily="2" charset="0"/>
              </a:rPr>
              <a:t>প্রাগৈতিহাসিক যুগ থেকে নীলনদকে ঘিরে গড়ে উঠেছে বিশ্বের অন্যতম প্রাচীন এই সভ্যতা।</a:t>
            </a:r>
            <a:endParaRPr lang="en-US" sz="2000" dirty="0">
              <a:latin typeface="SutonnyMJ" pitchFamily="2" charset="0"/>
              <a:cs typeface="SutonnyMJ" pitchFamily="2" charset="0"/>
            </a:endParaRPr>
          </a:p>
        </p:txBody>
      </p:sp>
      <p:sp>
        <p:nvSpPr>
          <p:cNvPr id="10" name="Shape 8"/>
          <p:cNvSpPr/>
          <p:nvPr/>
        </p:nvSpPr>
        <p:spPr>
          <a:xfrm>
            <a:off x="8046720" y="146304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11" name="Text 9"/>
          <p:cNvSpPr/>
          <p:nvPr/>
        </p:nvSpPr>
        <p:spPr>
          <a:xfrm>
            <a:off x="8275320" y="1627632"/>
            <a:ext cx="3108960" cy="411480"/>
          </a:xfrm>
          <a:prstGeom prst="rect">
            <a:avLst/>
          </a:prstGeom>
          <a:noFill/>
          <a:ln/>
        </p:spPr>
        <p:txBody>
          <a:bodyPr wrap="square" lIns="0" tIns="0" rIns="0" bIns="0" rtlCol="0" anchor="ctr"/>
          <a:lstStyle/>
          <a:p>
            <a:pPr marL="0" indent="0">
              <a:buNone/>
            </a:pPr>
            <a:r>
              <a:rPr lang="en-US" sz="2400" b="1" dirty="0">
                <a:solidFill>
                  <a:srgbClr val="F9E795"/>
                </a:solidFill>
                <a:latin typeface="SutonnyMJ" pitchFamily="2" charset="0"/>
                <a:ea typeface="Nikosh" pitchFamily="34" charset="-122"/>
                <a:cs typeface="SutonnyMJ" pitchFamily="2" charset="0"/>
              </a:rPr>
              <a:t>সমুদ্রযাত্রা</a:t>
            </a:r>
            <a:endParaRPr lang="en-US" sz="2400" dirty="0">
              <a:latin typeface="SutonnyMJ" pitchFamily="2" charset="0"/>
              <a:cs typeface="SutonnyMJ" pitchFamily="2" charset="0"/>
            </a:endParaRPr>
          </a:p>
        </p:txBody>
      </p:sp>
      <p:sp>
        <p:nvSpPr>
          <p:cNvPr id="12" name="Text 10"/>
          <p:cNvSpPr/>
          <p:nvPr/>
        </p:nvSpPr>
        <p:spPr>
          <a:xfrm>
            <a:off x="8275320" y="2084832"/>
            <a:ext cx="3108960" cy="1463040"/>
          </a:xfrm>
          <a:prstGeom prst="rect">
            <a:avLst/>
          </a:prstGeom>
          <a:noFill/>
          <a:ln/>
        </p:spPr>
        <p:txBody>
          <a:bodyPr wrap="square" lIns="0" tIns="0" rIns="0" bIns="0" rtlCol="0" anchor="t"/>
          <a:lstStyle/>
          <a:p>
            <a:pPr marL="0" indent="0">
              <a:buNone/>
            </a:pPr>
            <a:r>
              <a:rPr lang="en-US" sz="2000" dirty="0">
                <a:solidFill>
                  <a:srgbClr val="FFFFFF"/>
                </a:solidFill>
                <a:latin typeface="SutonnyMJ" pitchFamily="2" charset="0"/>
                <a:ea typeface="Nikosh" pitchFamily="34" charset="-122"/>
                <a:cs typeface="SutonnyMJ" pitchFamily="2" charset="0"/>
              </a:rPr>
              <a:t>সুয়েজ বন্দরে জাহাজ পৌঁছানোর দৃশ্য এবং মরুভূমির অপূর্ব সূর্যাস্তের বর্ণনা দিয়ে রচনাটি শুরু।</a:t>
            </a:r>
            <a:endParaRPr lang="en-US" sz="2000" dirty="0">
              <a:latin typeface="SutonnyMJ" pitchFamily="2" charset="0"/>
              <a:cs typeface="SutonnyMJ" pitchFamily="2" charset="0"/>
            </a:endParaRPr>
          </a:p>
        </p:txBody>
      </p:sp>
      <p:sp>
        <p:nvSpPr>
          <p:cNvPr id="13" name="Shape 11"/>
          <p:cNvSpPr/>
          <p:nvPr/>
        </p:nvSpPr>
        <p:spPr>
          <a:xfrm>
            <a:off x="457200" y="402336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14" name="Text 12"/>
          <p:cNvSpPr/>
          <p:nvPr/>
        </p:nvSpPr>
        <p:spPr>
          <a:xfrm>
            <a:off x="685800" y="4187952"/>
            <a:ext cx="3108960" cy="411480"/>
          </a:xfrm>
          <a:prstGeom prst="rect">
            <a:avLst/>
          </a:prstGeom>
          <a:noFill/>
          <a:ln/>
        </p:spPr>
        <p:txBody>
          <a:bodyPr wrap="square" lIns="0" tIns="0" rIns="0" bIns="0" rtlCol="0" anchor="ctr"/>
          <a:lstStyle/>
          <a:p>
            <a:pPr marL="0" indent="0">
              <a:buNone/>
            </a:pPr>
            <a:r>
              <a:rPr lang="en-US" sz="2400" b="1" dirty="0">
                <a:solidFill>
                  <a:srgbClr val="F9E795"/>
                </a:solidFill>
                <a:latin typeface="SutonnyMJ" pitchFamily="2" charset="0"/>
                <a:ea typeface="Nikosh" pitchFamily="34" charset="-122"/>
                <a:cs typeface="SutonnyMJ" pitchFamily="2" charset="0"/>
              </a:rPr>
              <a:t>মরুর কাফেলা</a:t>
            </a:r>
            <a:endParaRPr lang="en-US" sz="2400" dirty="0">
              <a:latin typeface="SutonnyMJ" pitchFamily="2" charset="0"/>
              <a:cs typeface="SutonnyMJ" pitchFamily="2" charset="0"/>
            </a:endParaRPr>
          </a:p>
        </p:txBody>
      </p:sp>
      <p:sp>
        <p:nvSpPr>
          <p:cNvPr id="15" name="Text 13"/>
          <p:cNvSpPr/>
          <p:nvPr/>
        </p:nvSpPr>
        <p:spPr>
          <a:xfrm>
            <a:off x="685800" y="4645152"/>
            <a:ext cx="3108960" cy="1463040"/>
          </a:xfrm>
          <a:prstGeom prst="rect">
            <a:avLst/>
          </a:prstGeom>
          <a:noFill/>
          <a:ln/>
        </p:spPr>
        <p:txBody>
          <a:bodyPr wrap="square" lIns="0" tIns="0" rIns="0" bIns="0" rtlCol="0" anchor="t"/>
          <a:lstStyle/>
          <a:p>
            <a:pPr marL="0" indent="0">
              <a:buNone/>
            </a:pPr>
            <a:r>
              <a:rPr lang="en-US" sz="2000" dirty="0">
                <a:solidFill>
                  <a:srgbClr val="FFFFFF"/>
                </a:solidFill>
                <a:latin typeface="SutonnyMJ" pitchFamily="2" charset="0"/>
                <a:ea typeface="Nikosh" pitchFamily="34" charset="-122"/>
                <a:cs typeface="SutonnyMJ" pitchFamily="2" charset="0"/>
              </a:rPr>
              <a:t>রাতের মরুভূমিতে উটের ক্যারাভান বা কাফেলা দেখার অভিজ্ঞতা বর্ণিত হয়েছে।</a:t>
            </a:r>
            <a:endParaRPr lang="en-US" sz="2000" dirty="0">
              <a:latin typeface="SutonnyMJ" pitchFamily="2" charset="0"/>
              <a:cs typeface="SutonnyMJ" pitchFamily="2" charset="0"/>
            </a:endParaRPr>
          </a:p>
        </p:txBody>
      </p:sp>
      <p:sp>
        <p:nvSpPr>
          <p:cNvPr id="16" name="Shape 14"/>
          <p:cNvSpPr/>
          <p:nvPr/>
        </p:nvSpPr>
        <p:spPr>
          <a:xfrm>
            <a:off x="4251960" y="402336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17" name="Text 15"/>
          <p:cNvSpPr/>
          <p:nvPr/>
        </p:nvSpPr>
        <p:spPr>
          <a:xfrm>
            <a:off x="4480560" y="4187952"/>
            <a:ext cx="3108960" cy="411480"/>
          </a:xfrm>
          <a:prstGeom prst="rect">
            <a:avLst/>
          </a:prstGeom>
          <a:noFill/>
          <a:ln/>
        </p:spPr>
        <p:txBody>
          <a:bodyPr wrap="square" lIns="0" tIns="0" rIns="0" bIns="0" rtlCol="0" anchor="ctr"/>
          <a:lstStyle/>
          <a:p>
            <a:pPr marL="0" indent="0">
              <a:buNone/>
            </a:pPr>
            <a:r>
              <a:rPr lang="en-US" sz="2400" b="1" dirty="0">
                <a:solidFill>
                  <a:srgbClr val="F9E795"/>
                </a:solidFill>
                <a:latin typeface="SutonnyMJ" pitchFamily="2" charset="0"/>
                <a:ea typeface="Nikosh" pitchFamily="34" charset="-122"/>
                <a:cs typeface="SutonnyMJ" pitchFamily="2" charset="0"/>
              </a:rPr>
              <a:t>কায়রো ও পিরামিড</a:t>
            </a:r>
            <a:endParaRPr lang="en-US" sz="2400" dirty="0">
              <a:latin typeface="SutonnyMJ" pitchFamily="2" charset="0"/>
              <a:cs typeface="SutonnyMJ" pitchFamily="2" charset="0"/>
            </a:endParaRPr>
          </a:p>
        </p:txBody>
      </p:sp>
      <p:sp>
        <p:nvSpPr>
          <p:cNvPr id="18" name="Text 16"/>
          <p:cNvSpPr/>
          <p:nvPr/>
        </p:nvSpPr>
        <p:spPr>
          <a:xfrm>
            <a:off x="4480560" y="4645152"/>
            <a:ext cx="3108960" cy="1463040"/>
          </a:xfrm>
          <a:prstGeom prst="rect">
            <a:avLst/>
          </a:prstGeom>
          <a:noFill/>
          <a:ln/>
        </p:spPr>
        <p:txBody>
          <a:bodyPr wrap="square" lIns="0" tIns="0" rIns="0" bIns="0" rtlCol="0" anchor="t"/>
          <a:lstStyle/>
          <a:p>
            <a:pPr marL="0" indent="0">
              <a:buNone/>
            </a:pPr>
            <a:r>
              <a:rPr lang="en-US" sz="2000" dirty="0">
                <a:solidFill>
                  <a:srgbClr val="FFFFFF"/>
                </a:solidFill>
                <a:latin typeface="SutonnyMJ" pitchFamily="2" charset="0"/>
                <a:ea typeface="Nikosh" pitchFamily="34" charset="-122"/>
                <a:cs typeface="SutonnyMJ" pitchFamily="2" charset="0"/>
              </a:rPr>
              <a:t>মরুভূমি-ঘেরা ঐতিহাসিক কায়রো শহর, গিজায় অবস্থিত পিরামিড ও বিখ্যাত মসজিদের বর্ণনা এসেছে।</a:t>
            </a:r>
            <a:endParaRPr lang="en-US" sz="2000" dirty="0">
              <a:latin typeface="SutonnyMJ" pitchFamily="2" charset="0"/>
              <a:cs typeface="SutonnyMJ" pitchFamily="2" charset="0"/>
            </a:endParaRPr>
          </a:p>
        </p:txBody>
      </p:sp>
      <p:sp>
        <p:nvSpPr>
          <p:cNvPr id="19" name="Shape 17"/>
          <p:cNvSpPr/>
          <p:nvPr/>
        </p:nvSpPr>
        <p:spPr>
          <a:xfrm>
            <a:off x="8046720" y="4023360"/>
            <a:ext cx="3566160" cy="2286000"/>
          </a:xfrm>
          <a:prstGeom prst="roundRect">
            <a:avLst>
              <a:gd name="adj" fmla="val 4800"/>
            </a:avLst>
          </a:prstGeom>
          <a:solidFill>
            <a:srgbClr val="0D7CA5"/>
          </a:solidFill>
          <a:ln/>
          <a:effectLst>
            <a:outerShdw blurRad="76200" dist="38100" dir="5400000" algn="bl" rotWithShape="0">
              <a:srgbClr val="000000">
                <a:alpha val="30000"/>
              </a:srgbClr>
            </a:outerShdw>
          </a:effectLst>
        </p:spPr>
      </p:sp>
      <p:sp>
        <p:nvSpPr>
          <p:cNvPr id="20" name="Text 18"/>
          <p:cNvSpPr/>
          <p:nvPr/>
        </p:nvSpPr>
        <p:spPr>
          <a:xfrm>
            <a:off x="8275320" y="4187952"/>
            <a:ext cx="3108960" cy="411480"/>
          </a:xfrm>
          <a:prstGeom prst="rect">
            <a:avLst/>
          </a:prstGeom>
          <a:noFill/>
          <a:ln/>
        </p:spPr>
        <p:txBody>
          <a:bodyPr wrap="square" lIns="0" tIns="0" rIns="0" bIns="0" rtlCol="0" anchor="ctr"/>
          <a:lstStyle/>
          <a:p>
            <a:pPr marL="0" indent="0">
              <a:buNone/>
            </a:pPr>
            <a:r>
              <a:rPr lang="en-US" sz="2400" b="1" dirty="0">
                <a:solidFill>
                  <a:srgbClr val="F9E795"/>
                </a:solidFill>
                <a:latin typeface="SutonnyMJ" pitchFamily="2" charset="0"/>
                <a:ea typeface="Nikosh" pitchFamily="34" charset="-122"/>
                <a:cs typeface="SutonnyMJ" pitchFamily="2" charset="0"/>
              </a:rPr>
              <a:t>খাদ্য ও জীবনযাত্রা</a:t>
            </a:r>
            <a:endParaRPr lang="en-US" sz="2400" dirty="0">
              <a:latin typeface="SutonnyMJ" pitchFamily="2" charset="0"/>
              <a:cs typeface="SutonnyMJ" pitchFamily="2" charset="0"/>
            </a:endParaRPr>
          </a:p>
        </p:txBody>
      </p:sp>
      <p:sp>
        <p:nvSpPr>
          <p:cNvPr id="21" name="Text 19"/>
          <p:cNvSpPr/>
          <p:nvPr/>
        </p:nvSpPr>
        <p:spPr>
          <a:xfrm>
            <a:off x="8275320" y="4645152"/>
            <a:ext cx="3108960" cy="1463040"/>
          </a:xfrm>
          <a:prstGeom prst="rect">
            <a:avLst/>
          </a:prstGeom>
          <a:noFill/>
          <a:ln/>
        </p:spPr>
        <p:txBody>
          <a:bodyPr wrap="square" lIns="0" tIns="0" rIns="0" bIns="0" rtlCol="0" anchor="t"/>
          <a:lstStyle/>
          <a:p>
            <a:pPr marL="0" indent="0">
              <a:buNone/>
            </a:pPr>
            <a:r>
              <a:rPr lang="en-US" sz="2000" dirty="0">
                <a:solidFill>
                  <a:srgbClr val="FFFFFF"/>
                </a:solidFill>
                <a:latin typeface="SutonnyMJ" pitchFamily="2" charset="0"/>
                <a:ea typeface="Nikosh" pitchFamily="34" charset="-122"/>
                <a:cs typeface="SutonnyMJ" pitchFamily="2" charset="0"/>
              </a:rPr>
              <a:t>কায়রোর রন্ধনশৈলী ও রাতের শহরের প্রাণবন্ত জীবনযাত্রার চিত্র ফুটে উঠেছে।</a:t>
            </a:r>
            <a:endParaRPr lang="en-US" sz="2000" dirty="0">
              <a:latin typeface="SutonnyMJ" pitchFamily="2" charset="0"/>
              <a:cs typeface="SutonnyMJ" pitchFamily="2" charset="0"/>
            </a:endParaRPr>
          </a:p>
        </p:txBody>
      </p:sp>
    </p:spTree>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 calcmode="lin" valueType="num">
                                      <p:cBhvr additive="base">
                                        <p:cTn id="2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 calcmode="lin" valueType="num">
                                      <p:cBhvr additive="base">
                                        <p:cTn id="3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C1652D"/>
        </a:solidFill>
        <a:effectLst/>
      </p:bgPr>
    </p:bg>
    <p:spTree>
      <p:nvGrpSpPr>
        <p:cNvPr id="1" name=""/>
        <p:cNvGrpSpPr/>
        <p:nvPr/>
      </p:nvGrpSpPr>
      <p:grpSpPr>
        <a:xfrm>
          <a:off x="0" y="0"/>
          <a:ext cx="0" cy="0"/>
          <a:chOff x="0" y="0"/>
          <a:chExt cx="0" cy="0"/>
        </a:xfrm>
      </p:grpSpPr>
      <p:sp>
        <p:nvSpPr>
          <p:cNvPr id="2" name="Shape 0"/>
          <p:cNvSpPr/>
          <p:nvPr/>
        </p:nvSpPr>
        <p:spPr>
          <a:xfrm>
            <a:off x="0" y="0"/>
            <a:ext cx="12188952" cy="1188720"/>
          </a:xfrm>
          <a:prstGeom prst="rect">
            <a:avLst/>
          </a:prstGeom>
          <a:solidFill>
            <a:srgbClr val="8E3B1B"/>
          </a:solidFill>
          <a:ln/>
        </p:spPr>
      </p:sp>
      <p:sp>
        <p:nvSpPr>
          <p:cNvPr id="3" name="Text 1"/>
          <p:cNvSpPr/>
          <p:nvPr/>
        </p:nvSpPr>
        <p:spPr>
          <a:xfrm>
            <a:off x="457200" y="137160"/>
            <a:ext cx="11247120" cy="914400"/>
          </a:xfrm>
          <a:prstGeom prst="rect">
            <a:avLst/>
          </a:prstGeom>
          <a:noFill/>
          <a:ln/>
        </p:spPr>
        <p:txBody>
          <a:bodyPr wrap="square" rtlCol="0" anchor="ctr"/>
          <a:lstStyle/>
          <a:p>
            <a:pPr marL="0" indent="0">
              <a:buNone/>
            </a:pPr>
            <a:r>
              <a:rPr lang="en-US" sz="3400" b="1" smtClean="0">
                <a:solidFill>
                  <a:srgbClr val="FFFFFF"/>
                </a:solidFill>
                <a:latin typeface="Nikosh" pitchFamily="34" charset="0"/>
                <a:ea typeface="Nikosh" pitchFamily="34" charset="-122"/>
                <a:cs typeface="Nikosh" pitchFamily="34" charset="-120"/>
              </a:rPr>
              <a:t>শব্দার্থ ও টীকা</a:t>
            </a:r>
            <a:endParaRPr lang="en-US" sz="3400" dirty="0"/>
          </a:p>
        </p:txBody>
      </p:sp>
      <p:graphicFrame>
        <p:nvGraphicFramePr>
          <p:cNvPr id="5" name="Table 0"/>
          <p:cNvGraphicFramePr>
            <a:graphicFrameLocks noGrp="1"/>
          </p:cNvGraphicFramePr>
          <p:nvPr>
            <p:extLst>
              <p:ext uri="{D42A27DB-BD31-4B8C-83A1-F6EECF244321}">
                <p14:modId xmlns:p14="http://schemas.microsoft.com/office/powerpoint/2010/main" val="1508243781"/>
              </p:ext>
            </p:extLst>
          </p:nvPr>
        </p:nvGraphicFramePr>
        <p:xfrm>
          <a:off x="640080" y="816428"/>
          <a:ext cx="11064240" cy="5657850"/>
        </p:xfrm>
        <a:graphic>
          <a:graphicData uri="http://schemas.openxmlformats.org/drawingml/2006/table">
            <a:tbl>
              <a:tblPr/>
              <a:tblGrid>
                <a:gridCol w="3474720"/>
                <a:gridCol w="7589520"/>
              </a:tblGrid>
              <a:tr h="628650">
                <a:tc>
                  <a:txBody>
                    <a:bodyPr/>
                    <a:lstStyle/>
                    <a:p>
                      <a:pPr marL="0" indent="0" algn="ctr">
                        <a:buNone/>
                      </a:pPr>
                      <a:r>
                        <a:rPr lang="en-US" sz="2000" b="1" dirty="0">
                          <a:solidFill>
                            <a:srgbClr val="FFFFFF"/>
                          </a:solidFill>
                          <a:latin typeface="Nikosh" pitchFamily="34" charset="0"/>
                          <a:ea typeface="Nikosh" pitchFamily="34" charset="-122"/>
                          <a:cs typeface="Nikosh" pitchFamily="34" charset="-120"/>
                        </a:rPr>
                        <a:t>শব্দ</a:t>
                      </a:r>
                      <a:endParaRPr lang="en-US" sz="20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6B2410"/>
                    </a:solidFill>
                  </a:tcPr>
                </a:tc>
                <a:tc>
                  <a:txBody>
                    <a:bodyPr/>
                    <a:lstStyle/>
                    <a:p>
                      <a:pPr marL="0" indent="0" algn="ctr">
                        <a:buNone/>
                      </a:pPr>
                      <a:r>
                        <a:rPr lang="en-US" sz="2000" b="1" dirty="0">
                          <a:solidFill>
                            <a:srgbClr val="FFFFFF"/>
                          </a:solidFill>
                          <a:latin typeface="Nikosh" pitchFamily="34" charset="0"/>
                          <a:ea typeface="Nikosh" pitchFamily="34" charset="-122"/>
                          <a:cs typeface="Nikosh" pitchFamily="34" charset="-120"/>
                        </a:rPr>
                        <a:t>অর্থ</a:t>
                      </a:r>
                      <a:endParaRPr lang="en-US" sz="20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6B2410"/>
                    </a:solidFill>
                  </a:tcPr>
                </a:tc>
              </a:tr>
              <a:tr h="628650">
                <a:tc>
                  <a:txBody>
                    <a:bodyPr/>
                    <a:lstStyle/>
                    <a:p>
                      <a:pPr marL="0" indent="0">
                        <a:buNone/>
                      </a:pPr>
                      <a:r>
                        <a:rPr lang="en-US" sz="1800" b="1" dirty="0">
                          <a:solidFill>
                            <a:srgbClr val="6B2410"/>
                          </a:solidFill>
                          <a:latin typeface="Nikosh" pitchFamily="34" charset="0"/>
                          <a:ea typeface="Nikosh" pitchFamily="34" charset="-122"/>
                          <a:cs typeface="Nikosh" pitchFamily="34" charset="-120"/>
                        </a:rPr>
                        <a:t>ক্যারাভান</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BE6DA"/>
                    </a:solidFill>
                  </a:tcPr>
                </a:tc>
                <a:tc>
                  <a:txBody>
                    <a:bodyPr/>
                    <a:lstStyle/>
                    <a:p>
                      <a:pPr marL="0" indent="0">
                        <a:buNone/>
                      </a:pPr>
                      <a:r>
                        <a:rPr lang="en-US" sz="1700" dirty="0">
                          <a:solidFill>
                            <a:srgbClr val="2A2A2A"/>
                          </a:solidFill>
                          <a:latin typeface="Nikosh" pitchFamily="34" charset="0"/>
                          <a:ea typeface="Nikosh" pitchFamily="34" charset="-122"/>
                          <a:cs typeface="Nikosh" pitchFamily="34" charset="-120"/>
                        </a:rPr>
                        <a:t>কাফেলা; মরুভূমিতে চলা উটের সারিবদ্ধ দল</a:t>
                      </a:r>
                      <a:endParaRPr lang="en-US" sz="17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BE6DA"/>
                    </a:solidFill>
                  </a:tcPr>
                </a:tc>
              </a:tr>
              <a:tr h="628650">
                <a:tc>
                  <a:txBody>
                    <a:bodyPr/>
                    <a:lstStyle/>
                    <a:p>
                      <a:pPr marL="0" indent="0">
                        <a:buNone/>
                      </a:pPr>
                      <a:r>
                        <a:rPr lang="en-US" sz="1800" b="1" dirty="0">
                          <a:solidFill>
                            <a:srgbClr val="6B2410"/>
                          </a:solidFill>
                          <a:latin typeface="Nikosh" pitchFamily="34" charset="0"/>
                          <a:ea typeface="Nikosh" pitchFamily="34" charset="-122"/>
                          <a:cs typeface="Nikosh" pitchFamily="34" charset="-120"/>
                        </a:rPr>
                        <a:t>বেদুইন</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buNone/>
                      </a:pPr>
                      <a:r>
                        <a:rPr lang="en-US" sz="1700" dirty="0">
                          <a:solidFill>
                            <a:srgbClr val="2A2A2A"/>
                          </a:solidFill>
                          <a:latin typeface="Nikosh" pitchFamily="34" charset="0"/>
                          <a:ea typeface="Nikosh" pitchFamily="34" charset="-122"/>
                          <a:cs typeface="Nikosh" pitchFamily="34" charset="-120"/>
                        </a:rPr>
                        <a:t>আরবের একটি যাযাবর জাতি</a:t>
                      </a:r>
                      <a:endParaRPr lang="en-US" sz="17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r>
              <a:tr h="628650">
                <a:tc>
                  <a:txBody>
                    <a:bodyPr/>
                    <a:lstStyle/>
                    <a:p>
                      <a:pPr marL="0" indent="0">
                        <a:buNone/>
                      </a:pPr>
                      <a:r>
                        <a:rPr lang="en-US" sz="1800" b="1" dirty="0">
                          <a:solidFill>
                            <a:srgbClr val="6B2410"/>
                          </a:solidFill>
                          <a:latin typeface="Nikosh" pitchFamily="34" charset="0"/>
                          <a:ea typeface="Nikosh" pitchFamily="34" charset="-122"/>
                          <a:cs typeface="Nikosh" pitchFamily="34" charset="-120"/>
                        </a:rPr>
                        <a:t>ক্যাবারে</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BE6DA"/>
                    </a:solidFill>
                  </a:tcPr>
                </a:tc>
                <a:tc>
                  <a:txBody>
                    <a:bodyPr/>
                    <a:lstStyle/>
                    <a:p>
                      <a:pPr marL="0" indent="0">
                        <a:buNone/>
                      </a:pPr>
                      <a:r>
                        <a:rPr lang="en-US" sz="1700" dirty="0">
                          <a:solidFill>
                            <a:srgbClr val="2A2A2A"/>
                          </a:solidFill>
                          <a:latin typeface="Nikosh" pitchFamily="34" charset="0"/>
                          <a:ea typeface="Nikosh" pitchFamily="34" charset="-122"/>
                          <a:cs typeface="Nikosh" pitchFamily="34" charset="-120"/>
                        </a:rPr>
                        <a:t>নাচঘর</a:t>
                      </a:r>
                      <a:endParaRPr lang="en-US" sz="17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BE6DA"/>
                    </a:solidFill>
                  </a:tcPr>
                </a:tc>
              </a:tr>
              <a:tr h="628650">
                <a:tc>
                  <a:txBody>
                    <a:bodyPr/>
                    <a:lstStyle/>
                    <a:p>
                      <a:pPr marL="0" indent="0">
                        <a:buNone/>
                      </a:pPr>
                      <a:r>
                        <a:rPr lang="en-US" sz="1800" b="1" dirty="0">
                          <a:solidFill>
                            <a:srgbClr val="6B2410"/>
                          </a:solidFill>
                          <a:latin typeface="Nikosh" pitchFamily="34" charset="0"/>
                          <a:ea typeface="Nikosh" pitchFamily="34" charset="-122"/>
                          <a:cs typeface="Nikosh" pitchFamily="34" charset="-120"/>
                        </a:rPr>
                        <a:t>নীলনদ (নাইল)</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buNone/>
                      </a:pPr>
                      <a:r>
                        <a:rPr lang="en-US" sz="1700" dirty="0">
                          <a:solidFill>
                            <a:srgbClr val="2A2A2A"/>
                          </a:solidFill>
                          <a:latin typeface="Nikosh" pitchFamily="34" charset="0"/>
                          <a:ea typeface="Nikosh" pitchFamily="34" charset="-122"/>
                          <a:cs typeface="Nikosh" pitchFamily="34" charset="-120"/>
                        </a:rPr>
                        <a:t>মিশরের প্রধান ও দীর্ঘতম নদী</a:t>
                      </a:r>
                      <a:endParaRPr lang="en-US" sz="17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r>
              <a:tr h="628650">
                <a:tc>
                  <a:txBody>
                    <a:bodyPr/>
                    <a:lstStyle/>
                    <a:p>
                      <a:pPr marL="0" indent="0">
                        <a:buNone/>
                      </a:pPr>
                      <a:r>
                        <a:rPr lang="en-US" sz="1800" b="1" dirty="0">
                          <a:solidFill>
                            <a:srgbClr val="6B2410"/>
                          </a:solidFill>
                          <a:latin typeface="Nikosh" pitchFamily="34" charset="0"/>
                          <a:ea typeface="Nikosh" pitchFamily="34" charset="-122"/>
                          <a:cs typeface="Nikosh" pitchFamily="34" charset="-120"/>
                        </a:rPr>
                        <a:t>মরুর জাহাজ</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BE6DA"/>
                    </a:solidFill>
                  </a:tcPr>
                </a:tc>
                <a:tc>
                  <a:txBody>
                    <a:bodyPr/>
                    <a:lstStyle/>
                    <a:p>
                      <a:pPr marL="0" indent="0">
                        <a:buNone/>
                      </a:pPr>
                      <a:r>
                        <a:rPr lang="en-US" sz="1700" dirty="0">
                          <a:solidFill>
                            <a:srgbClr val="2A2A2A"/>
                          </a:solidFill>
                          <a:latin typeface="Nikosh" pitchFamily="34" charset="0"/>
                          <a:ea typeface="Nikosh" pitchFamily="34" charset="-122"/>
                          <a:cs typeface="Nikosh" pitchFamily="34" charset="-120"/>
                        </a:rPr>
                        <a:t>উটের রূপক নাম</a:t>
                      </a:r>
                      <a:endParaRPr lang="en-US" sz="17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BE6DA"/>
                    </a:solidFill>
                  </a:tcPr>
                </a:tc>
              </a:tr>
              <a:tr h="628650">
                <a:tc>
                  <a:txBody>
                    <a:bodyPr/>
                    <a:lstStyle/>
                    <a:p>
                      <a:pPr marL="0" indent="0">
                        <a:buNone/>
                      </a:pPr>
                      <a:r>
                        <a:rPr lang="en-US" sz="1800" b="1" dirty="0">
                          <a:solidFill>
                            <a:srgbClr val="6B2410"/>
                          </a:solidFill>
                          <a:latin typeface="Nikosh" pitchFamily="34" charset="0"/>
                          <a:ea typeface="Nikosh" pitchFamily="34" charset="-122"/>
                          <a:cs typeface="Nikosh" pitchFamily="34" charset="-120"/>
                        </a:rPr>
                        <a:t>তসবি</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buNone/>
                      </a:pPr>
                      <a:r>
                        <a:rPr lang="en-US" sz="1700" dirty="0">
                          <a:solidFill>
                            <a:srgbClr val="2A2A2A"/>
                          </a:solidFill>
                          <a:latin typeface="Nikosh" pitchFamily="34" charset="0"/>
                          <a:ea typeface="Nikosh" pitchFamily="34" charset="-122"/>
                          <a:cs typeface="Nikosh" pitchFamily="34" charset="-120"/>
                        </a:rPr>
                        <a:t>জপমালা</a:t>
                      </a:r>
                      <a:endParaRPr lang="en-US" sz="17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r>
              <a:tr h="628650">
                <a:tc>
                  <a:txBody>
                    <a:bodyPr/>
                    <a:lstStyle/>
                    <a:p>
                      <a:pPr marL="0" indent="0">
                        <a:buNone/>
                      </a:pPr>
                      <a:r>
                        <a:rPr lang="en-US" sz="1800" b="1" dirty="0">
                          <a:solidFill>
                            <a:srgbClr val="6B2410"/>
                          </a:solidFill>
                          <a:latin typeface="Nikosh" pitchFamily="34" charset="0"/>
                          <a:ea typeface="Nikosh" pitchFamily="34" charset="-122"/>
                          <a:cs typeface="Nikosh" pitchFamily="34" charset="-120"/>
                        </a:rPr>
                        <a:t>সুদানি</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BE6DA"/>
                    </a:solidFill>
                  </a:tcPr>
                </a:tc>
                <a:tc>
                  <a:txBody>
                    <a:bodyPr/>
                    <a:lstStyle/>
                    <a:p>
                      <a:pPr marL="0" indent="0">
                        <a:buNone/>
                      </a:pPr>
                      <a:r>
                        <a:rPr lang="en-US" sz="1700" dirty="0">
                          <a:solidFill>
                            <a:srgbClr val="2A2A2A"/>
                          </a:solidFill>
                          <a:latin typeface="Nikosh" pitchFamily="34" charset="0"/>
                          <a:ea typeface="Nikosh" pitchFamily="34" charset="-122"/>
                          <a:cs typeface="Nikosh" pitchFamily="34" charset="-120"/>
                        </a:rPr>
                        <a:t>সুদান দেশের অধিবাসী</a:t>
                      </a:r>
                      <a:endParaRPr lang="en-US" sz="17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BE6DA"/>
                    </a:solidFill>
                  </a:tcPr>
                </a:tc>
              </a:tr>
              <a:tr h="628650">
                <a:tc>
                  <a:txBody>
                    <a:bodyPr/>
                    <a:lstStyle/>
                    <a:p>
                      <a:pPr marL="0" indent="0">
                        <a:buNone/>
                      </a:pPr>
                      <a:r>
                        <a:rPr lang="en-US" sz="1800" b="1" dirty="0">
                          <a:solidFill>
                            <a:srgbClr val="6B2410"/>
                          </a:solidFill>
                          <a:latin typeface="Nikosh" pitchFamily="34" charset="0"/>
                          <a:ea typeface="Nikosh" pitchFamily="34" charset="-122"/>
                          <a:cs typeface="Nikosh" pitchFamily="34" charset="-120"/>
                        </a:rPr>
                        <a:t>পিরামিড</a:t>
                      </a:r>
                      <a:endParaRPr lang="en-US" sz="18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c>
                  <a:txBody>
                    <a:bodyPr/>
                    <a:lstStyle/>
                    <a:p>
                      <a:pPr marL="0" indent="0">
                        <a:buNone/>
                      </a:pPr>
                      <a:r>
                        <a:rPr lang="en-US" sz="1700" dirty="0">
                          <a:solidFill>
                            <a:srgbClr val="2A2A2A"/>
                          </a:solidFill>
                          <a:latin typeface="Nikosh" pitchFamily="34" charset="0"/>
                          <a:ea typeface="Nikosh" pitchFamily="34" charset="-122"/>
                          <a:cs typeface="Nikosh" pitchFamily="34" charset="-120"/>
                        </a:rPr>
                        <a:t>মিশরের প্রাচীন সমাধিস্তূপ; বিশ্বের সপ্তাশ্চর্যের একটি</a:t>
                      </a:r>
                      <a:endParaRPr lang="en-US" sz="1700" dirty="0">
                        <a:latin typeface="Nikosh" charset="0"/>
                        <a:ea typeface="Nikosh" charset="0"/>
                        <a:cs typeface="Nikosh" charset="0"/>
                      </a:endParaRPr>
                    </a:p>
                  </a:txBody>
                  <a:tcPr marL="127000" marR="127000" marT="50800" marB="50800" anchor="ctr">
                    <a:lnL w="0" cap="flat" cmpd="sng" algn="ctr">
                      <a:noFill/>
                    </a:lnL>
                    <a:lnR w="0" cap="flat" cmpd="sng" algn="ctr">
                      <a:noFill/>
                    </a:lnR>
                    <a:lnT w="0" cap="flat" cmpd="sng" algn="ctr">
                      <a:noFill/>
                    </a:lnT>
                    <a:lnB w="0" cap="flat" cmpd="sng" algn="ctr">
                      <a:noFill/>
                    </a:lnB>
                    <a:solidFill>
                      <a:srgbClr val="FFFFF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5">
    <p:bg>
      <p:bgPr>
        <a:solidFill>
          <a:srgbClr val="2C5F2D"/>
        </a:solidFill>
        <a:effectLst/>
      </p:bgPr>
    </p:bg>
    <p:spTree>
      <p:nvGrpSpPr>
        <p:cNvPr id="1" name=""/>
        <p:cNvGrpSpPr/>
        <p:nvPr/>
      </p:nvGrpSpPr>
      <p:grpSpPr>
        <a:xfrm>
          <a:off x="0" y="0"/>
          <a:ext cx="0" cy="0"/>
          <a:chOff x="0" y="0"/>
          <a:chExt cx="0" cy="0"/>
        </a:xfrm>
      </p:grpSpPr>
      <p:sp>
        <p:nvSpPr>
          <p:cNvPr id="2" name="Shape 0"/>
          <p:cNvSpPr/>
          <p:nvPr/>
        </p:nvSpPr>
        <p:spPr>
          <a:xfrm>
            <a:off x="9509760" y="4846320"/>
            <a:ext cx="4114800" cy="4114800"/>
          </a:xfrm>
          <a:prstGeom prst="ellipse">
            <a:avLst/>
          </a:prstGeom>
          <a:solidFill>
            <a:srgbClr val="244F26"/>
          </a:solidFill>
          <a:ln/>
        </p:spPr>
      </p:sp>
      <p:sp>
        <p:nvSpPr>
          <p:cNvPr id="3" name="Text 1"/>
          <p:cNvSpPr/>
          <p:nvPr/>
        </p:nvSpPr>
        <p:spPr>
          <a:xfrm>
            <a:off x="548640" y="548640"/>
            <a:ext cx="11064240" cy="914400"/>
          </a:xfrm>
          <a:prstGeom prst="rect">
            <a:avLst/>
          </a:prstGeom>
          <a:noFill/>
          <a:ln/>
        </p:spPr>
        <p:txBody>
          <a:bodyPr wrap="square" rtlCol="0" anchor="ctr"/>
          <a:lstStyle/>
          <a:p>
            <a:pPr marL="0" indent="0">
              <a:buNone/>
            </a:pPr>
            <a:r>
              <a:rPr lang="en-US" sz="3400" b="1" dirty="0">
                <a:solidFill>
                  <a:srgbClr val="F5F5F5"/>
                </a:solidFill>
                <a:latin typeface="Nikosh" pitchFamily="34" charset="0"/>
                <a:ea typeface="Nikosh" pitchFamily="34" charset="-122"/>
                <a:cs typeface="Nikosh" pitchFamily="34" charset="-120"/>
              </a:rPr>
              <a:t>গদ্যাংশের মূলভাব ও শিক্ষা</a:t>
            </a:r>
            <a:endParaRPr lang="en-US" sz="3400" dirty="0"/>
          </a:p>
        </p:txBody>
      </p:sp>
      <p:sp>
        <p:nvSpPr>
          <p:cNvPr id="4" name="Shape 2"/>
          <p:cNvSpPr/>
          <p:nvPr/>
        </p:nvSpPr>
        <p:spPr>
          <a:xfrm>
            <a:off x="640080" y="1783080"/>
            <a:ext cx="640080" cy="640080"/>
          </a:xfrm>
          <a:prstGeom prst="ellipse">
            <a:avLst/>
          </a:prstGeom>
          <a:solidFill>
            <a:srgbClr val="97BC62"/>
          </a:solidFill>
          <a:ln/>
        </p:spPr>
      </p:sp>
      <p:sp>
        <p:nvSpPr>
          <p:cNvPr id="5" name="Text 3"/>
          <p:cNvSpPr/>
          <p:nvPr/>
        </p:nvSpPr>
        <p:spPr>
          <a:xfrm>
            <a:off x="640080" y="1783080"/>
            <a:ext cx="640080" cy="640080"/>
          </a:xfrm>
          <a:prstGeom prst="rect">
            <a:avLst/>
          </a:prstGeom>
          <a:noFill/>
          <a:ln/>
        </p:spPr>
        <p:txBody>
          <a:bodyPr wrap="square" rtlCol="0" anchor="ctr"/>
          <a:lstStyle/>
          <a:p>
            <a:pPr marL="0" indent="0" algn="ctr">
              <a:buNone/>
            </a:pPr>
            <a:r>
              <a:rPr lang="en-US" sz="2600" b="1" dirty="0">
                <a:solidFill>
                  <a:srgbClr val="1E3A1E"/>
                </a:solidFill>
                <a:latin typeface="Nikosh" pitchFamily="34" charset="0"/>
                <a:ea typeface="Nikosh" pitchFamily="34" charset="-122"/>
                <a:cs typeface="Nikosh" pitchFamily="34" charset="-120"/>
              </a:rPr>
              <a:t>1</a:t>
            </a:r>
            <a:endParaRPr lang="en-US" sz="2600" dirty="0"/>
          </a:p>
        </p:txBody>
      </p:sp>
      <p:sp>
        <p:nvSpPr>
          <p:cNvPr id="6" name="Text 4"/>
          <p:cNvSpPr/>
          <p:nvPr/>
        </p:nvSpPr>
        <p:spPr>
          <a:xfrm>
            <a:off x="1554480" y="1737360"/>
            <a:ext cx="10058400" cy="914400"/>
          </a:xfrm>
          <a:prstGeom prst="rect">
            <a:avLst/>
          </a:prstGeom>
          <a:noFill/>
          <a:ln/>
        </p:spPr>
        <p:txBody>
          <a:bodyPr wrap="square" lIns="0" tIns="0" rIns="0" bIns="0" rtlCol="0" anchor="ctr"/>
          <a:lstStyle/>
          <a:p>
            <a:pPr marL="0" indent="0">
              <a:buNone/>
            </a:pPr>
            <a:r>
              <a:rPr lang="en-US" sz="1900" dirty="0">
                <a:solidFill>
                  <a:srgbClr val="FFFFFF"/>
                </a:solidFill>
                <a:latin typeface="Nikosh" pitchFamily="34" charset="0"/>
                <a:ea typeface="Nikosh" pitchFamily="34" charset="-122"/>
                <a:cs typeface="Nikosh" pitchFamily="34" charset="-120"/>
              </a:rPr>
              <a:t>ভ্রমণের মাধ্যমে বিভিন্ন দেশের ইতিহাস ও সংস্কৃতি সম্পর্কে জ্ঞান অর্জন করা যায়।</a:t>
            </a:r>
            <a:endParaRPr lang="en-US" sz="1900" dirty="0"/>
          </a:p>
        </p:txBody>
      </p:sp>
      <p:sp>
        <p:nvSpPr>
          <p:cNvPr id="7" name="Shape 5"/>
          <p:cNvSpPr/>
          <p:nvPr/>
        </p:nvSpPr>
        <p:spPr>
          <a:xfrm>
            <a:off x="640080" y="2834640"/>
            <a:ext cx="640080" cy="640080"/>
          </a:xfrm>
          <a:prstGeom prst="ellipse">
            <a:avLst/>
          </a:prstGeom>
          <a:solidFill>
            <a:srgbClr val="97BC62"/>
          </a:solidFill>
          <a:ln/>
        </p:spPr>
      </p:sp>
      <p:sp>
        <p:nvSpPr>
          <p:cNvPr id="8" name="Text 6"/>
          <p:cNvSpPr/>
          <p:nvPr/>
        </p:nvSpPr>
        <p:spPr>
          <a:xfrm>
            <a:off x="640080" y="2834640"/>
            <a:ext cx="640080" cy="640080"/>
          </a:xfrm>
          <a:prstGeom prst="rect">
            <a:avLst/>
          </a:prstGeom>
          <a:noFill/>
          <a:ln/>
        </p:spPr>
        <p:txBody>
          <a:bodyPr wrap="square" rtlCol="0" anchor="ctr"/>
          <a:lstStyle/>
          <a:p>
            <a:pPr marL="0" indent="0" algn="ctr">
              <a:buNone/>
            </a:pPr>
            <a:r>
              <a:rPr lang="en-US" sz="2600" b="1" dirty="0">
                <a:solidFill>
                  <a:srgbClr val="1E3A1E"/>
                </a:solidFill>
                <a:latin typeface="Nikosh" pitchFamily="34" charset="0"/>
                <a:ea typeface="Nikosh" pitchFamily="34" charset="-122"/>
                <a:cs typeface="Nikosh" pitchFamily="34" charset="-120"/>
              </a:rPr>
              <a:t>2</a:t>
            </a:r>
            <a:endParaRPr lang="en-US" sz="2600" dirty="0"/>
          </a:p>
        </p:txBody>
      </p:sp>
      <p:sp>
        <p:nvSpPr>
          <p:cNvPr id="9" name="Text 7"/>
          <p:cNvSpPr/>
          <p:nvPr/>
        </p:nvSpPr>
        <p:spPr>
          <a:xfrm>
            <a:off x="1554480" y="2788920"/>
            <a:ext cx="10058400" cy="914400"/>
          </a:xfrm>
          <a:prstGeom prst="rect">
            <a:avLst/>
          </a:prstGeom>
          <a:noFill/>
          <a:ln/>
        </p:spPr>
        <p:txBody>
          <a:bodyPr wrap="square" lIns="0" tIns="0" rIns="0" bIns="0" rtlCol="0" anchor="ctr"/>
          <a:lstStyle/>
          <a:p>
            <a:pPr marL="0" indent="0">
              <a:buNone/>
            </a:pPr>
            <a:r>
              <a:rPr lang="en-US" sz="1900" dirty="0">
                <a:solidFill>
                  <a:srgbClr val="FFFFFF"/>
                </a:solidFill>
                <a:latin typeface="Nikosh" pitchFamily="34" charset="0"/>
                <a:ea typeface="Nikosh" pitchFamily="34" charset="-122"/>
                <a:cs typeface="Nikosh" pitchFamily="34" charset="-120"/>
              </a:rPr>
              <a:t>মিশরের প্রাচীন সভ্যতা ও ঐতিহ্যের প্রতি শ্রদ্ধাবোধ জাগ্রত করাই এই রচনার লক্ষ্য।</a:t>
            </a:r>
            <a:endParaRPr lang="en-US" sz="1900" dirty="0"/>
          </a:p>
        </p:txBody>
      </p:sp>
      <p:sp>
        <p:nvSpPr>
          <p:cNvPr id="10" name="Shape 8"/>
          <p:cNvSpPr/>
          <p:nvPr/>
        </p:nvSpPr>
        <p:spPr>
          <a:xfrm>
            <a:off x="640080" y="3886200"/>
            <a:ext cx="640080" cy="640080"/>
          </a:xfrm>
          <a:prstGeom prst="ellipse">
            <a:avLst/>
          </a:prstGeom>
          <a:solidFill>
            <a:srgbClr val="97BC62"/>
          </a:solidFill>
          <a:ln/>
        </p:spPr>
      </p:sp>
      <p:sp>
        <p:nvSpPr>
          <p:cNvPr id="11" name="Text 9"/>
          <p:cNvSpPr/>
          <p:nvPr/>
        </p:nvSpPr>
        <p:spPr>
          <a:xfrm>
            <a:off x="640080" y="3886200"/>
            <a:ext cx="640080" cy="640080"/>
          </a:xfrm>
          <a:prstGeom prst="rect">
            <a:avLst/>
          </a:prstGeom>
          <a:noFill/>
          <a:ln/>
        </p:spPr>
        <p:txBody>
          <a:bodyPr wrap="square" rtlCol="0" anchor="ctr"/>
          <a:lstStyle/>
          <a:p>
            <a:pPr marL="0" indent="0" algn="ctr">
              <a:buNone/>
            </a:pPr>
            <a:r>
              <a:rPr lang="en-US" sz="2600" b="1" dirty="0">
                <a:solidFill>
                  <a:srgbClr val="1E3A1E"/>
                </a:solidFill>
                <a:latin typeface="Nikosh" pitchFamily="34" charset="0"/>
                <a:ea typeface="Nikosh" pitchFamily="34" charset="-122"/>
                <a:cs typeface="Nikosh" pitchFamily="34" charset="-120"/>
              </a:rPr>
              <a:t>3</a:t>
            </a:r>
            <a:endParaRPr lang="en-US" sz="2600" dirty="0"/>
          </a:p>
        </p:txBody>
      </p:sp>
      <p:sp>
        <p:nvSpPr>
          <p:cNvPr id="12" name="Text 10"/>
          <p:cNvSpPr/>
          <p:nvPr/>
        </p:nvSpPr>
        <p:spPr>
          <a:xfrm>
            <a:off x="1554480" y="3840480"/>
            <a:ext cx="10058400" cy="914400"/>
          </a:xfrm>
          <a:prstGeom prst="rect">
            <a:avLst/>
          </a:prstGeom>
          <a:noFill/>
          <a:ln/>
        </p:spPr>
        <p:txBody>
          <a:bodyPr wrap="square" lIns="0" tIns="0" rIns="0" bIns="0" rtlCol="0" anchor="ctr"/>
          <a:lstStyle/>
          <a:p>
            <a:pPr marL="0" indent="0">
              <a:buNone/>
            </a:pPr>
            <a:r>
              <a:rPr lang="en-US" sz="1900" dirty="0">
                <a:solidFill>
                  <a:srgbClr val="FFFFFF"/>
                </a:solidFill>
                <a:latin typeface="Nikosh" pitchFamily="34" charset="0"/>
                <a:ea typeface="Nikosh" pitchFamily="34" charset="-122"/>
                <a:cs typeface="Nikosh" pitchFamily="34" charset="-120"/>
              </a:rPr>
              <a:t>ভিন্ন সংস্কৃতি ও জীবনযাত্রার প্রতি সহনশীলতা ও কৌতূহল তৈরি করতে সাহায্য করে।</a:t>
            </a:r>
            <a:endParaRPr lang="en-US" sz="1900" dirty="0"/>
          </a:p>
        </p:txBody>
      </p:sp>
      <p:sp>
        <p:nvSpPr>
          <p:cNvPr id="13" name="Shape 11"/>
          <p:cNvSpPr/>
          <p:nvPr/>
        </p:nvSpPr>
        <p:spPr>
          <a:xfrm>
            <a:off x="640080" y="4937760"/>
            <a:ext cx="640080" cy="640080"/>
          </a:xfrm>
          <a:prstGeom prst="ellipse">
            <a:avLst/>
          </a:prstGeom>
          <a:solidFill>
            <a:srgbClr val="97BC62"/>
          </a:solidFill>
          <a:ln/>
        </p:spPr>
      </p:sp>
      <p:sp>
        <p:nvSpPr>
          <p:cNvPr id="14" name="Text 12"/>
          <p:cNvSpPr/>
          <p:nvPr/>
        </p:nvSpPr>
        <p:spPr>
          <a:xfrm>
            <a:off x="640080" y="4937760"/>
            <a:ext cx="640080" cy="640080"/>
          </a:xfrm>
          <a:prstGeom prst="rect">
            <a:avLst/>
          </a:prstGeom>
          <a:noFill/>
          <a:ln/>
        </p:spPr>
        <p:txBody>
          <a:bodyPr wrap="square" rtlCol="0" anchor="ctr"/>
          <a:lstStyle/>
          <a:p>
            <a:pPr marL="0" indent="0" algn="ctr">
              <a:buNone/>
            </a:pPr>
            <a:r>
              <a:rPr lang="en-US" sz="2600" b="1" dirty="0">
                <a:solidFill>
                  <a:srgbClr val="1E3A1E"/>
                </a:solidFill>
                <a:latin typeface="Nikosh" pitchFamily="34" charset="0"/>
                <a:ea typeface="Nikosh" pitchFamily="34" charset="-122"/>
                <a:cs typeface="Nikosh" pitchFamily="34" charset="-120"/>
              </a:rPr>
              <a:t>4</a:t>
            </a:r>
            <a:endParaRPr lang="en-US" sz="2600" dirty="0"/>
          </a:p>
        </p:txBody>
      </p:sp>
      <p:sp>
        <p:nvSpPr>
          <p:cNvPr id="15" name="Text 13"/>
          <p:cNvSpPr/>
          <p:nvPr/>
        </p:nvSpPr>
        <p:spPr>
          <a:xfrm>
            <a:off x="1554480" y="4892040"/>
            <a:ext cx="10058400" cy="914400"/>
          </a:xfrm>
          <a:prstGeom prst="rect">
            <a:avLst/>
          </a:prstGeom>
          <a:noFill/>
          <a:ln/>
        </p:spPr>
        <p:txBody>
          <a:bodyPr wrap="square" lIns="0" tIns="0" rIns="0" bIns="0" rtlCol="0" anchor="ctr"/>
          <a:lstStyle/>
          <a:p>
            <a:pPr marL="0" indent="0">
              <a:buNone/>
            </a:pPr>
            <a:r>
              <a:rPr lang="en-US" sz="1900" dirty="0">
                <a:solidFill>
                  <a:srgbClr val="FFFFFF"/>
                </a:solidFill>
                <a:latin typeface="Nikosh" pitchFamily="34" charset="0"/>
                <a:ea typeface="Nikosh" pitchFamily="34" charset="-122"/>
                <a:cs typeface="Nikosh" pitchFamily="34" charset="-120"/>
              </a:rPr>
              <a:t>শিক্ষার্থীদের মধ্যে ভ্রমণের আগ্রহ ও বিশ্বজ্ঞান বৃদ্ধির অনুপ্রেরণা জাগায় এই রচনা।</a:t>
            </a:r>
            <a:endParaRPr lang="en-US" sz="1900" dirty="0"/>
          </a:p>
        </p:txBody>
      </p:sp>
    </p:spTree>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8B3A2F"/>
        </a:solidFill>
        <a:effectLst/>
      </p:bgPr>
    </p:bg>
    <p:spTree>
      <p:nvGrpSpPr>
        <p:cNvPr id="1" name=""/>
        <p:cNvGrpSpPr/>
        <p:nvPr/>
      </p:nvGrpSpPr>
      <p:grpSpPr>
        <a:xfrm>
          <a:off x="0" y="0"/>
          <a:ext cx="0" cy="0"/>
          <a:chOff x="0" y="0"/>
          <a:chExt cx="0" cy="0"/>
        </a:xfrm>
      </p:grpSpPr>
      <p:sp>
        <p:nvSpPr>
          <p:cNvPr id="6" name="TextBox 5"/>
          <p:cNvSpPr txBox="1"/>
          <p:nvPr/>
        </p:nvSpPr>
        <p:spPr>
          <a:xfrm>
            <a:off x="548640" y="1044178"/>
            <a:ext cx="11443063" cy="4678204"/>
          </a:xfrm>
          <a:prstGeom prst="rect">
            <a:avLst/>
          </a:prstGeom>
          <a:solidFill>
            <a:schemeClr val="bg1"/>
          </a:solidFill>
        </p:spPr>
        <p:txBody>
          <a:bodyPr wrap="square" rtlCol="0">
            <a:spAutoFit/>
          </a:bodyPr>
          <a:lstStyle/>
          <a:p>
            <a:r>
              <a:rPr lang="bn-BD" sz="2000" b="1">
                <a:latin typeface="Nikosh" panose="02000000000000000000" pitchFamily="2" charset="0"/>
                <a:cs typeface="Nikosh" panose="02000000000000000000" pitchFamily="2" charset="0"/>
              </a:rPr>
              <a:t>মূল অংশ (সারসংক্ষেপ)</a:t>
            </a:r>
          </a:p>
          <a:p>
            <a:r>
              <a:rPr lang="bn-BD" sz="2000" b="1">
                <a:latin typeface="Nikosh" panose="02000000000000000000" pitchFamily="2" charset="0"/>
                <a:cs typeface="Nikosh" panose="02000000000000000000" pitchFamily="2" charset="0"/>
              </a:rPr>
              <a:t>কায়রো শহরের রূপ ও নৈশজীবন:</a:t>
            </a:r>
            <a:r>
              <a:rPr lang="bn-BD" sz="2000">
                <a:latin typeface="Nikosh" panose="02000000000000000000" pitchFamily="2" charset="0"/>
                <a:cs typeface="Nikosh" panose="02000000000000000000" pitchFamily="2" charset="0"/>
              </a:rPr>
              <a:t> লেখক কায়রো শহরে পৌঁছানোর পরের অভিজ্ঞতা দিয়ে লেখাটি শুরু করেন। কায়রো একটি প্রাচীন ও ঐতিহাসিক শহর হলেও এর আধুনিক রূপও চোখ ধাঁধানো। বিশেষ করে রাতের কায়রো আলোয় ঝলমল করে। রেস্তোরাঁ, ক্যাফে ও রাস্তায় মানুষের গমগম ভাব দেখে মনে হয় কায়রোবাসী যেন দিনকে রাত আর রাতকে দিন বানিয়ে ফেলেছে।</a:t>
            </a:r>
          </a:p>
          <a:p>
            <a:r>
              <a:rPr lang="bn-BD" sz="2000" b="1">
                <a:latin typeface="Nikosh" panose="02000000000000000000" pitchFamily="2" charset="0"/>
                <a:cs typeface="Nikosh" panose="02000000000000000000" pitchFamily="2" charset="0"/>
              </a:rPr>
              <a:t>মিসরীয় খাদ্য ও আতিথেয়তা:</a:t>
            </a:r>
            <a:r>
              <a:rPr lang="bn-BD" sz="2000">
                <a:latin typeface="Nikosh" panose="02000000000000000000" pitchFamily="2" charset="0"/>
                <a:cs typeface="Nikosh" panose="02000000000000000000" pitchFamily="2" charset="0"/>
              </a:rPr>
              <a:t> লেখক সেখানে স্থানীয় খাবার (যেমন: কাবাব, রুটি এবং নানা পদের মিসরীয় পদ) এবং মিসরীয়দের অতিথি পরায়নতার কথা উল্লেখ করেছেন। তাদের আড্ডাপ্রিয়তা ও সহজ-সরল জীবনযাপন লেখককে আকৃষ্ট করেছে।</a:t>
            </a:r>
          </a:p>
          <a:p>
            <a:r>
              <a:rPr lang="bn-BD" sz="2000" b="1">
                <a:latin typeface="Nikosh" panose="02000000000000000000" pitchFamily="2" charset="0"/>
                <a:cs typeface="Nikosh" panose="02000000000000000000" pitchFamily="2" charset="0"/>
              </a:rPr>
              <a:t>নীল নদ (মিসরের প্রাণদানকারী):</a:t>
            </a:r>
            <a:r>
              <a:rPr lang="bn-BD" sz="2000">
                <a:latin typeface="Nikosh" panose="02000000000000000000" pitchFamily="2" charset="0"/>
                <a:cs typeface="Nikosh" panose="02000000000000000000" pitchFamily="2" charset="0"/>
              </a:rPr>
              <a:t> ‘নীল নদ না থাকলে মিসর মরুভূমি হয়ে যেত’—এই সত্যটি লেখক স্মরণ করিয়ে দিয়েছেন। সুদূর প্রাচীনকাল থেকে নীল নদ মিসরকে পানি ও উর্বর পলি মাটি দিয়ে বাঁচিয়ে রেখেছে। রাতে নীল নদের বুকে ভেসে থাকা নৌকা এবং তার ওপর চাঁদের আলোর সৌন্দর্য গদ্যাংশে চমৎকারভাবে ফুটিয়ে তোলা হয়েছে।</a:t>
            </a:r>
          </a:p>
          <a:p>
            <a:r>
              <a:rPr lang="bn-BD" sz="2000" b="1">
                <a:latin typeface="Nikosh" panose="02000000000000000000" pitchFamily="2" charset="0"/>
                <a:cs typeface="Nikosh" panose="02000000000000000000" pitchFamily="2" charset="0"/>
              </a:rPr>
              <a:t>পিরামিডের বিস্ময়:</a:t>
            </a:r>
            <a:r>
              <a:rPr lang="bn-BD" sz="2000">
                <a:latin typeface="Nikosh" panose="02000000000000000000" pitchFamily="2" charset="0"/>
                <a:cs typeface="Nikosh" panose="02000000000000000000" pitchFamily="2" charset="0"/>
              </a:rPr>
              <a:t> গদ্যাংশের অন্যতম প্রধান আকর্ষণ হলো মিসরের পিরামিড। মরুভূমির বালুকা রাশির ওপর দাঁড়িয়ে থাকা ফারাওদের (মিসরের রাজা) তৈরি এই বিশাল পাথরের সমাধিগুলো আজও মানব সভ্যতার এক পরম বিস্ময়। হাজার হাজার বছর ধরে রাজাদের মমি (সুরক্ষিত মৃতদেহ) ও ধন-সম্পদ সুরক্ষিত রাখার জন্য কীভাবে এই বিশাল স্থাপত্য গড়ে তোলা হয়েছিল, তা লেখকের মনে গভীর বিস্ময় ও কৌতুহল জাগায়।</a:t>
            </a:r>
          </a:p>
          <a:p>
            <a:r>
              <a:rPr lang="bn-BD" sz="2000" b="1">
                <a:latin typeface="Nikosh" panose="02000000000000000000" pitchFamily="2" charset="0"/>
                <a:cs typeface="Nikosh" panose="02000000000000000000" pitchFamily="2" charset="0"/>
              </a:rPr>
              <a:t>প্রাচীন ও আধুনিকের মিলন:</a:t>
            </a:r>
            <a:r>
              <a:rPr lang="bn-BD" sz="2000">
                <a:latin typeface="Nikosh" panose="02000000000000000000" pitchFamily="2" charset="0"/>
                <a:cs typeface="Nikosh" panose="02000000000000000000" pitchFamily="2" charset="0"/>
              </a:rPr>
              <a:t> এখানে প্রাচীন মিসরীয় সভ্যতা (পিরামিড, স্ফিংকস, মমি) এবং আধুনিক আরব মিসরের সংস্কৃতির এক অদ্ভুত মেলবন্ধন দেখানো হয়েছে।</a:t>
            </a:r>
          </a:p>
          <a:p>
            <a:endParaRPr lang="en-US"/>
          </a:p>
        </p:txBody>
      </p:sp>
      <p:sp>
        <p:nvSpPr>
          <p:cNvPr id="7" name="TextBox 6"/>
          <p:cNvSpPr txBox="1"/>
          <p:nvPr/>
        </p:nvSpPr>
        <p:spPr>
          <a:xfrm>
            <a:off x="3448594" y="169817"/>
            <a:ext cx="3278777" cy="646331"/>
          </a:xfrm>
          <a:prstGeom prst="rect">
            <a:avLst/>
          </a:prstGeom>
          <a:noFill/>
        </p:spPr>
        <p:txBody>
          <a:bodyPr wrap="square" rtlCol="0">
            <a:spAutoFit/>
          </a:bodyPr>
          <a:lstStyle/>
          <a:p>
            <a:r>
              <a:rPr lang="en-US" sz="3600" smtClean="0">
                <a:solidFill>
                  <a:srgbClr val="FFC000"/>
                </a:solidFill>
              </a:rPr>
              <a:t>গল্পের মুল অংশ</a:t>
            </a:r>
            <a:endParaRPr lang="en-US" sz="3600">
              <a:solidFill>
                <a:srgbClr val="FFC000"/>
              </a:solidFill>
            </a:endParaRPr>
          </a:p>
        </p:txBody>
      </p:sp>
    </p:spTree>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7">
    <p:bg>
      <p:bgPr>
        <a:solidFill>
          <a:srgbClr val="21295C"/>
        </a:solidFill>
        <a:effectLst/>
      </p:bgPr>
    </p:bg>
    <p:spTree>
      <p:nvGrpSpPr>
        <p:cNvPr id="1" name=""/>
        <p:cNvGrpSpPr/>
        <p:nvPr/>
      </p:nvGrpSpPr>
      <p:grpSpPr>
        <a:xfrm>
          <a:off x="0" y="0"/>
          <a:ext cx="0" cy="0"/>
          <a:chOff x="0" y="0"/>
          <a:chExt cx="0" cy="0"/>
        </a:xfrm>
      </p:grpSpPr>
      <p:sp>
        <p:nvSpPr>
          <p:cNvPr id="2" name="Shape 0"/>
          <p:cNvSpPr/>
          <p:nvPr/>
        </p:nvSpPr>
        <p:spPr>
          <a:xfrm>
            <a:off x="0" y="0"/>
            <a:ext cx="12188952" cy="1188720"/>
          </a:xfrm>
          <a:prstGeom prst="rect">
            <a:avLst/>
          </a:prstGeom>
          <a:solidFill>
            <a:srgbClr val="151B40"/>
          </a:solidFill>
          <a:ln/>
        </p:spPr>
      </p:sp>
      <p:sp>
        <p:nvSpPr>
          <p:cNvPr id="3" name="Text 1"/>
          <p:cNvSpPr/>
          <p:nvPr/>
        </p:nvSpPr>
        <p:spPr>
          <a:xfrm>
            <a:off x="457200" y="137160"/>
            <a:ext cx="11247120" cy="914400"/>
          </a:xfrm>
          <a:prstGeom prst="rect">
            <a:avLst/>
          </a:prstGeom>
          <a:noFill/>
          <a:ln/>
        </p:spPr>
        <p:txBody>
          <a:bodyPr wrap="square" rtlCol="0" anchor="ctr"/>
          <a:lstStyle/>
          <a:p>
            <a:pPr marL="0" indent="0">
              <a:buNone/>
            </a:pPr>
            <a:r>
              <a:rPr lang="en-US" sz="3400" b="1" dirty="0">
                <a:solidFill>
                  <a:srgbClr val="FFFFFF"/>
                </a:solidFill>
                <a:latin typeface="Nikosh" pitchFamily="34" charset="0"/>
                <a:ea typeface="Nikosh" pitchFamily="34" charset="-122"/>
                <a:cs typeface="Nikosh" pitchFamily="34" charset="-120"/>
              </a:rPr>
              <a:t>বাড়ির কাজ</a:t>
            </a:r>
            <a:endParaRPr lang="en-US" sz="3400" dirty="0"/>
          </a:p>
        </p:txBody>
      </p:sp>
      <p:sp>
        <p:nvSpPr>
          <p:cNvPr id="4" name="Shape 2"/>
          <p:cNvSpPr/>
          <p:nvPr/>
        </p:nvSpPr>
        <p:spPr>
          <a:xfrm>
            <a:off x="548640" y="1554480"/>
            <a:ext cx="548640" cy="548640"/>
          </a:xfrm>
          <a:prstGeom prst="roundRect">
            <a:avLst>
              <a:gd name="adj" fmla="val 16667"/>
            </a:avLst>
          </a:prstGeom>
          <a:solidFill>
            <a:srgbClr val="F9A826"/>
          </a:solidFill>
          <a:ln/>
        </p:spPr>
      </p:sp>
      <p:sp>
        <p:nvSpPr>
          <p:cNvPr id="5" name="Text 3"/>
          <p:cNvSpPr/>
          <p:nvPr/>
        </p:nvSpPr>
        <p:spPr>
          <a:xfrm>
            <a:off x="548640" y="1554480"/>
            <a:ext cx="548640" cy="548640"/>
          </a:xfrm>
          <a:prstGeom prst="rect">
            <a:avLst/>
          </a:prstGeom>
          <a:noFill/>
          <a:ln/>
        </p:spPr>
        <p:txBody>
          <a:bodyPr wrap="square" rtlCol="0" anchor="ctr"/>
          <a:lstStyle/>
          <a:p>
            <a:pPr marL="0" indent="0" algn="ctr">
              <a:buNone/>
            </a:pPr>
            <a:r>
              <a:rPr lang="en-US" sz="2200" b="1" dirty="0">
                <a:solidFill>
                  <a:srgbClr val="1E2761"/>
                </a:solidFill>
                <a:latin typeface="Nikosh" pitchFamily="34" charset="0"/>
                <a:ea typeface="Nikosh" pitchFamily="34" charset="-122"/>
                <a:cs typeface="Nikosh" pitchFamily="34" charset="-120"/>
              </a:rPr>
              <a:t>1</a:t>
            </a:r>
            <a:endParaRPr lang="en-US" sz="2200" dirty="0"/>
          </a:p>
        </p:txBody>
      </p:sp>
      <p:sp>
        <p:nvSpPr>
          <p:cNvPr id="6" name="Text 4"/>
          <p:cNvSpPr/>
          <p:nvPr/>
        </p:nvSpPr>
        <p:spPr>
          <a:xfrm>
            <a:off x="1371600" y="15087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মিশর দেশটি কেন বিখ্যাত তা লেখো।</a:t>
            </a:r>
            <a:endParaRPr lang="en-US" sz="1800" dirty="0"/>
          </a:p>
        </p:txBody>
      </p:sp>
      <p:sp>
        <p:nvSpPr>
          <p:cNvPr id="7" name="Shape 5"/>
          <p:cNvSpPr/>
          <p:nvPr/>
        </p:nvSpPr>
        <p:spPr>
          <a:xfrm>
            <a:off x="548640" y="2468880"/>
            <a:ext cx="548640" cy="548640"/>
          </a:xfrm>
          <a:prstGeom prst="roundRect">
            <a:avLst>
              <a:gd name="adj" fmla="val 16667"/>
            </a:avLst>
          </a:prstGeom>
          <a:solidFill>
            <a:srgbClr val="F9A826"/>
          </a:solidFill>
          <a:ln/>
        </p:spPr>
      </p:sp>
      <p:sp>
        <p:nvSpPr>
          <p:cNvPr id="8" name="Text 6"/>
          <p:cNvSpPr/>
          <p:nvPr/>
        </p:nvSpPr>
        <p:spPr>
          <a:xfrm>
            <a:off x="548640" y="2468880"/>
            <a:ext cx="548640" cy="548640"/>
          </a:xfrm>
          <a:prstGeom prst="rect">
            <a:avLst/>
          </a:prstGeom>
          <a:noFill/>
          <a:ln/>
        </p:spPr>
        <p:txBody>
          <a:bodyPr wrap="square" rtlCol="0" anchor="ctr"/>
          <a:lstStyle/>
          <a:p>
            <a:pPr marL="0" indent="0" algn="ctr">
              <a:buNone/>
            </a:pPr>
            <a:r>
              <a:rPr lang="en-US" sz="2200" b="1" dirty="0">
                <a:solidFill>
                  <a:srgbClr val="1E2761"/>
                </a:solidFill>
                <a:latin typeface="Nikosh" pitchFamily="34" charset="0"/>
                <a:ea typeface="Nikosh" pitchFamily="34" charset="-122"/>
                <a:cs typeface="Nikosh" pitchFamily="34" charset="-120"/>
              </a:rPr>
              <a:t>2</a:t>
            </a:r>
            <a:endParaRPr lang="en-US" sz="2200" dirty="0"/>
          </a:p>
        </p:txBody>
      </p:sp>
      <p:sp>
        <p:nvSpPr>
          <p:cNvPr id="9" name="Text 7"/>
          <p:cNvSpPr/>
          <p:nvPr/>
        </p:nvSpPr>
        <p:spPr>
          <a:xfrm>
            <a:off x="1371600" y="24231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ক্যারাভান কাকে বলে এবং একে মিশরীয়রা কী বলে তা লেখো।</a:t>
            </a:r>
            <a:endParaRPr lang="en-US" sz="1800" dirty="0"/>
          </a:p>
        </p:txBody>
      </p:sp>
      <p:sp>
        <p:nvSpPr>
          <p:cNvPr id="10" name="Shape 8"/>
          <p:cNvSpPr/>
          <p:nvPr/>
        </p:nvSpPr>
        <p:spPr>
          <a:xfrm>
            <a:off x="548640" y="3383280"/>
            <a:ext cx="548640" cy="548640"/>
          </a:xfrm>
          <a:prstGeom prst="roundRect">
            <a:avLst>
              <a:gd name="adj" fmla="val 16667"/>
            </a:avLst>
          </a:prstGeom>
          <a:solidFill>
            <a:srgbClr val="F9A826"/>
          </a:solidFill>
          <a:ln/>
        </p:spPr>
      </p:sp>
      <p:sp>
        <p:nvSpPr>
          <p:cNvPr id="11" name="Text 9"/>
          <p:cNvSpPr/>
          <p:nvPr/>
        </p:nvSpPr>
        <p:spPr>
          <a:xfrm>
            <a:off x="548640" y="3383280"/>
            <a:ext cx="548640" cy="548640"/>
          </a:xfrm>
          <a:prstGeom prst="rect">
            <a:avLst/>
          </a:prstGeom>
          <a:noFill/>
          <a:ln/>
        </p:spPr>
        <p:txBody>
          <a:bodyPr wrap="square" rtlCol="0" anchor="ctr"/>
          <a:lstStyle/>
          <a:p>
            <a:pPr marL="0" indent="0" algn="ctr">
              <a:buNone/>
            </a:pPr>
            <a:r>
              <a:rPr lang="en-US" sz="2200" b="1" dirty="0">
                <a:solidFill>
                  <a:srgbClr val="1E2761"/>
                </a:solidFill>
                <a:latin typeface="Nikosh" pitchFamily="34" charset="0"/>
                <a:ea typeface="Nikosh" pitchFamily="34" charset="-122"/>
                <a:cs typeface="Nikosh" pitchFamily="34" charset="-120"/>
              </a:rPr>
              <a:t>3</a:t>
            </a:r>
            <a:endParaRPr lang="en-US" sz="2200" dirty="0"/>
          </a:p>
        </p:txBody>
      </p:sp>
      <p:sp>
        <p:nvSpPr>
          <p:cNvPr id="12" name="Text 10"/>
          <p:cNvSpPr/>
          <p:nvPr/>
        </p:nvSpPr>
        <p:spPr>
          <a:xfrm>
            <a:off x="1371600" y="33375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পিরামিড সম্পর্কে তুমি যা জেনেছ তা ৪-৫টি বাক্যে লেখো।</a:t>
            </a:r>
            <a:endParaRPr lang="en-US" sz="1800" dirty="0"/>
          </a:p>
        </p:txBody>
      </p:sp>
      <p:sp>
        <p:nvSpPr>
          <p:cNvPr id="13" name="Shape 11"/>
          <p:cNvSpPr/>
          <p:nvPr/>
        </p:nvSpPr>
        <p:spPr>
          <a:xfrm>
            <a:off x="548640" y="4297680"/>
            <a:ext cx="548640" cy="548640"/>
          </a:xfrm>
          <a:prstGeom prst="roundRect">
            <a:avLst>
              <a:gd name="adj" fmla="val 16667"/>
            </a:avLst>
          </a:prstGeom>
          <a:solidFill>
            <a:srgbClr val="F9A826"/>
          </a:solidFill>
          <a:ln/>
        </p:spPr>
      </p:sp>
      <p:sp>
        <p:nvSpPr>
          <p:cNvPr id="14" name="Text 12"/>
          <p:cNvSpPr/>
          <p:nvPr/>
        </p:nvSpPr>
        <p:spPr>
          <a:xfrm>
            <a:off x="548640" y="4297680"/>
            <a:ext cx="548640" cy="548640"/>
          </a:xfrm>
          <a:prstGeom prst="rect">
            <a:avLst/>
          </a:prstGeom>
          <a:noFill/>
          <a:ln/>
        </p:spPr>
        <p:txBody>
          <a:bodyPr wrap="square" rtlCol="0" anchor="ctr"/>
          <a:lstStyle/>
          <a:p>
            <a:pPr marL="0" indent="0" algn="ctr">
              <a:buNone/>
            </a:pPr>
            <a:r>
              <a:rPr lang="en-US" sz="2200" b="1" dirty="0">
                <a:solidFill>
                  <a:srgbClr val="1E2761"/>
                </a:solidFill>
                <a:latin typeface="Nikosh" pitchFamily="34" charset="0"/>
                <a:ea typeface="Nikosh" pitchFamily="34" charset="-122"/>
                <a:cs typeface="Nikosh" pitchFamily="34" charset="-120"/>
              </a:rPr>
              <a:t>4</a:t>
            </a:r>
            <a:endParaRPr lang="en-US" sz="2200" dirty="0"/>
          </a:p>
        </p:txBody>
      </p:sp>
      <p:sp>
        <p:nvSpPr>
          <p:cNvPr id="15" name="Text 13"/>
          <p:cNvSpPr/>
          <p:nvPr/>
        </p:nvSpPr>
        <p:spPr>
          <a:xfrm>
            <a:off x="1371600" y="42519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লেখকের বর্ণনা অনুযায়ী কায়রো শহরের রাতের দৃশ্য নিজের ভাষায় লেখো।</a:t>
            </a:r>
            <a:endParaRPr lang="en-US" sz="1800" dirty="0"/>
          </a:p>
        </p:txBody>
      </p:sp>
      <p:sp>
        <p:nvSpPr>
          <p:cNvPr id="16" name="Shape 14"/>
          <p:cNvSpPr/>
          <p:nvPr/>
        </p:nvSpPr>
        <p:spPr>
          <a:xfrm>
            <a:off x="548640" y="5212080"/>
            <a:ext cx="548640" cy="548640"/>
          </a:xfrm>
          <a:prstGeom prst="roundRect">
            <a:avLst>
              <a:gd name="adj" fmla="val 16667"/>
            </a:avLst>
          </a:prstGeom>
          <a:solidFill>
            <a:srgbClr val="F9A826"/>
          </a:solidFill>
          <a:ln/>
        </p:spPr>
      </p:sp>
      <p:sp>
        <p:nvSpPr>
          <p:cNvPr id="17" name="Text 15"/>
          <p:cNvSpPr/>
          <p:nvPr/>
        </p:nvSpPr>
        <p:spPr>
          <a:xfrm>
            <a:off x="548640" y="5212080"/>
            <a:ext cx="548640" cy="548640"/>
          </a:xfrm>
          <a:prstGeom prst="rect">
            <a:avLst/>
          </a:prstGeom>
          <a:noFill/>
          <a:ln/>
        </p:spPr>
        <p:txBody>
          <a:bodyPr wrap="square" rtlCol="0" anchor="ctr"/>
          <a:lstStyle/>
          <a:p>
            <a:pPr marL="0" indent="0" algn="ctr">
              <a:buNone/>
            </a:pPr>
            <a:r>
              <a:rPr lang="en-US" sz="2200" b="1" dirty="0">
                <a:solidFill>
                  <a:srgbClr val="1E2761"/>
                </a:solidFill>
                <a:latin typeface="Nikosh" pitchFamily="34" charset="0"/>
                <a:ea typeface="Nikosh" pitchFamily="34" charset="-122"/>
                <a:cs typeface="Nikosh" pitchFamily="34" charset="-120"/>
              </a:rPr>
              <a:t>5</a:t>
            </a:r>
            <a:endParaRPr lang="en-US" sz="2200" dirty="0"/>
          </a:p>
        </p:txBody>
      </p:sp>
      <p:sp>
        <p:nvSpPr>
          <p:cNvPr id="18" name="Text 16"/>
          <p:cNvSpPr/>
          <p:nvPr/>
        </p:nvSpPr>
        <p:spPr>
          <a:xfrm>
            <a:off x="1371600" y="5166360"/>
            <a:ext cx="10241280" cy="914400"/>
          </a:xfrm>
          <a:prstGeom prst="rect">
            <a:avLst/>
          </a:prstGeom>
          <a:noFill/>
          <a:ln/>
        </p:spPr>
        <p:txBody>
          <a:bodyPr wrap="square" lIns="0" tIns="0" rIns="0" bIns="0" rtlCol="0" anchor="ctr"/>
          <a:lstStyle/>
          <a:p>
            <a:pPr marL="0" indent="0">
              <a:buNone/>
            </a:pPr>
            <a:r>
              <a:rPr lang="en-US" sz="1800" dirty="0">
                <a:solidFill>
                  <a:srgbClr val="FFFFFF"/>
                </a:solidFill>
                <a:latin typeface="Nikosh" pitchFamily="34" charset="0"/>
                <a:ea typeface="Nikosh" pitchFamily="34" charset="-122"/>
                <a:cs typeface="Nikosh" pitchFamily="34" charset="-120"/>
              </a:rPr>
              <a:t>তোমার প্রিয় কোনো স্থান ভ্রমণের অভিজ্ঞতা ৮-১০টি বাক্যে লেখো।</a:t>
            </a:r>
            <a:endParaRPr lang="en-US" sz="1800" dirty="0"/>
          </a:p>
        </p:txBody>
      </p:sp>
    </p:spTree>
  </p:cSld>
  <p:clrMapOvr>
    <a:masterClrMapping/>
  </p:clrMapOvr>
  <mc:AlternateContent xmlns:mc="http://schemas.openxmlformats.org/markup-compatibility/2006">
    <mc:Choice xmlns:p14="http://schemas.microsoft.com/office/powerpoint/2010/main" Requires="p14">
      <p:transition spd="slow" p14:dur="1600" advClick="0" advTm="3000">
        <p:blinds dir="vert"/>
      </p:transition>
    </mc:Choice>
    <mc:Fallback>
      <p:transition spd="slow" advClick="0" advTm="3000">
        <p:blinds dir="vert"/>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896</Words>
  <Application>Microsoft Office PowerPoint</Application>
  <PresentationFormat>Widescreen</PresentationFormat>
  <Paragraphs>140</Paragraphs>
  <Slides>11</Slides>
  <Notes>10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Arial</vt:lpstr>
      <vt:lpstr>Calibri</vt:lpstr>
      <vt:lpstr>Cambria</vt:lpstr>
      <vt:lpstr>Lohit Bengali</vt:lpstr>
      <vt:lpstr>Nikosh</vt:lpstr>
      <vt:lpstr>SutonnyMJ</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account</cp:lastModifiedBy>
  <cp:revision>25</cp:revision>
  <dcterms:created xsi:type="dcterms:W3CDTF">2026-07-25T12:32:16Z</dcterms:created>
  <dcterms:modified xsi:type="dcterms:W3CDTF">2026-08-08T13:17:44Z</dcterms:modified>
</cp:coreProperties>
</file>