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8" r:id="rId2"/>
    <p:sldId id="259" r:id="rId3"/>
    <p:sldId id="281" r:id="rId4"/>
    <p:sldId id="261" r:id="rId5"/>
    <p:sldId id="262" r:id="rId6"/>
    <p:sldId id="272" r:id="rId7"/>
    <p:sldId id="274" r:id="rId8"/>
    <p:sldId id="264" r:id="rId9"/>
    <p:sldId id="263" r:id="rId10"/>
    <p:sldId id="273" r:id="rId11"/>
    <p:sldId id="277" r:id="rId12"/>
    <p:sldId id="265" r:id="rId13"/>
    <p:sldId id="275" r:id="rId14"/>
    <p:sldId id="266" r:id="rId15"/>
    <p:sldId id="278" r:id="rId16"/>
    <p:sldId id="279" r:id="rId17"/>
    <p:sldId id="268" r:id="rId18"/>
    <p:sldId id="269" r:id="rId19"/>
    <p:sldId id="276" r:id="rId20"/>
    <p:sldId id="270" r:id="rId21"/>
    <p:sldId id="271" r:id="rId22"/>
  </p:sldIdLst>
  <p:sldSz cx="11430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1" d="100"/>
          <a:sy n="71" d="100"/>
        </p:scale>
        <p:origin x="786" y="60"/>
      </p:cViewPr>
      <p:guideLst>
        <p:guide orient="horz" pos="2136"/>
        <p:guide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8271AF-8503-4B73-82C5-5DF7F0D740FA}" type="datetimeFigureOut">
              <a:rPr lang="en-US" smtClean="0"/>
              <a:t>8/8/2026</a:t>
            </a:fld>
            <a:endParaRPr lang="en-US"/>
          </a:p>
        </p:txBody>
      </p:sp>
      <p:sp>
        <p:nvSpPr>
          <p:cNvPr id="4" name="Slide Image Placeholder 3"/>
          <p:cNvSpPr>
            <a:spLocks noGrp="1" noRot="1" noChangeAspect="1"/>
          </p:cNvSpPr>
          <p:nvPr>
            <p:ph type="sldImg" idx="2"/>
          </p:nvPr>
        </p:nvSpPr>
        <p:spPr>
          <a:xfrm>
            <a:off x="857250" y="1143000"/>
            <a:ext cx="51435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890E59-E512-42F4-86D6-C2E2B1DDF255}" type="slidenum">
              <a:rPr lang="en-US" smtClean="0"/>
              <a:t>‹#›</a:t>
            </a:fld>
            <a:endParaRPr lang="en-US"/>
          </a:p>
        </p:txBody>
      </p:sp>
    </p:spTree>
    <p:extLst>
      <p:ext uri="{BB962C8B-B14F-4D97-AF65-F5344CB8AC3E}">
        <p14:creationId xmlns:p14="http://schemas.microsoft.com/office/powerpoint/2010/main" val="283752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890E59-E512-42F4-86D6-C2E2B1DDF255}" type="slidenum">
              <a:rPr lang="en-US" smtClean="0"/>
              <a:t>2</a:t>
            </a:fld>
            <a:endParaRPr lang="en-US"/>
          </a:p>
        </p:txBody>
      </p:sp>
    </p:spTree>
    <p:extLst>
      <p:ext uri="{BB962C8B-B14F-4D97-AF65-F5344CB8AC3E}">
        <p14:creationId xmlns:p14="http://schemas.microsoft.com/office/powerpoint/2010/main" val="222696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28750" y="1122363"/>
            <a:ext cx="8572500" cy="2387600"/>
          </a:xfrm>
          <a:prstGeom prst="rect">
            <a:avLst/>
          </a:prstGeom>
        </p:spPr>
        <p:txBody>
          <a:bodyPr anchor="b"/>
          <a:lstStyle>
            <a:lvl1pPr algn="ctr">
              <a:defRPr sz="5625"/>
            </a:lvl1pPr>
          </a:lstStyle>
          <a:p>
            <a:r>
              <a:rPr lang="en-US" smtClean="0"/>
              <a:t>Click to edit Master title style</a:t>
            </a:r>
            <a:endParaRPr lang="en-US" dirty="0"/>
          </a:p>
        </p:txBody>
      </p:sp>
      <p:sp>
        <p:nvSpPr>
          <p:cNvPr id="3" name="Subtitle 2"/>
          <p:cNvSpPr>
            <a:spLocks noGrp="1"/>
          </p:cNvSpPr>
          <p:nvPr>
            <p:ph type="subTitle" idx="1"/>
          </p:nvPr>
        </p:nvSpPr>
        <p:spPr>
          <a:xfrm>
            <a:off x="1428750" y="3602038"/>
            <a:ext cx="8572500" cy="1655762"/>
          </a:xfrm>
          <a:prstGeom prst="rect">
            <a:avLst/>
          </a:prstGeom>
        </p:spPr>
        <p:txBody>
          <a:bodyPr/>
          <a:lstStyle>
            <a:lvl1pPr marL="0" indent="0" algn="ctr">
              <a:buNone/>
              <a:defRPr sz="2250"/>
            </a:lvl1pPr>
            <a:lvl2pPr marL="428625" indent="0" algn="ctr">
              <a:buNone/>
              <a:defRPr sz="1875"/>
            </a:lvl2pPr>
            <a:lvl3pPr marL="857250" indent="0" algn="ctr">
              <a:buNone/>
              <a:defRPr sz="1688"/>
            </a:lvl3pPr>
            <a:lvl4pPr marL="1285875" indent="0" algn="ctr">
              <a:buNone/>
              <a:defRPr sz="1500"/>
            </a:lvl4pPr>
            <a:lvl5pPr marL="1714500" indent="0" algn="ctr">
              <a:buNone/>
              <a:defRPr sz="1500"/>
            </a:lvl5pPr>
            <a:lvl6pPr marL="2143125" indent="0" algn="ctr">
              <a:buNone/>
              <a:defRPr sz="1500"/>
            </a:lvl6pPr>
            <a:lvl7pPr marL="2571750" indent="0" algn="ctr">
              <a:buNone/>
              <a:defRPr sz="1500"/>
            </a:lvl7pPr>
            <a:lvl8pPr marL="3000375" indent="0" algn="ctr">
              <a:buNone/>
              <a:defRPr sz="1500"/>
            </a:lvl8pPr>
            <a:lvl9pPr marL="3429000" indent="0" algn="ctr">
              <a:buNone/>
              <a:defRPr sz="15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85813" y="6356351"/>
            <a:ext cx="2571750" cy="365125"/>
          </a:xfrm>
          <a:prstGeom prst="rect">
            <a:avLst/>
          </a:prstGeom>
        </p:spPr>
        <p:txBody>
          <a:bodyPr/>
          <a:lstStyle/>
          <a:p>
            <a:fld id="{9438D4D1-278C-4290-844F-1E0CD440B81F}" type="datetimeFigureOut">
              <a:rPr lang="en-US" smtClean="0"/>
              <a:t>8/8/2026</a:t>
            </a:fld>
            <a:endParaRPr lang="en-US"/>
          </a:p>
        </p:txBody>
      </p:sp>
      <p:sp>
        <p:nvSpPr>
          <p:cNvPr id="5" name="Footer Placeholder 4"/>
          <p:cNvSpPr>
            <a:spLocks noGrp="1"/>
          </p:cNvSpPr>
          <p:nvPr>
            <p:ph type="ftr" sz="quarter" idx="11"/>
          </p:nvPr>
        </p:nvSpPr>
        <p:spPr>
          <a:xfrm>
            <a:off x="3786188" y="6356351"/>
            <a:ext cx="3857625"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072438" y="6356351"/>
            <a:ext cx="2571750" cy="365125"/>
          </a:xfrm>
          <a:prstGeom prst="rect">
            <a:avLst/>
          </a:prstGeom>
        </p:spPr>
        <p:txBody>
          <a:bodyPr/>
          <a:lstStyle/>
          <a:p>
            <a:fld id="{0951AC9E-51E6-43A1-ACD0-651A5C48EEC2}" type="slidenum">
              <a:rPr lang="en-US" smtClean="0"/>
              <a:t>‹#›</a:t>
            </a:fld>
            <a:endParaRPr lang="en-US"/>
          </a:p>
        </p:txBody>
      </p:sp>
    </p:spTree>
    <p:extLst>
      <p:ext uri="{BB962C8B-B14F-4D97-AF65-F5344CB8AC3E}">
        <p14:creationId xmlns:p14="http://schemas.microsoft.com/office/powerpoint/2010/main" val="46303045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785813" y="365126"/>
            <a:ext cx="9858375" cy="1325563"/>
          </a:xfrm>
          <a:prstGeom prst="rect">
            <a:avLst/>
          </a:prstGeo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85813" y="1825625"/>
            <a:ext cx="9858375" cy="43513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5813" y="6356351"/>
            <a:ext cx="2571750" cy="365125"/>
          </a:xfrm>
          <a:prstGeom prst="rect">
            <a:avLst/>
          </a:prstGeom>
        </p:spPr>
        <p:txBody>
          <a:bodyPr/>
          <a:lstStyle/>
          <a:p>
            <a:fld id="{9438D4D1-278C-4290-844F-1E0CD440B81F}" type="datetimeFigureOut">
              <a:rPr lang="en-US" smtClean="0"/>
              <a:t>8/8/2026</a:t>
            </a:fld>
            <a:endParaRPr lang="en-US"/>
          </a:p>
        </p:txBody>
      </p:sp>
      <p:sp>
        <p:nvSpPr>
          <p:cNvPr id="5" name="Footer Placeholder 4"/>
          <p:cNvSpPr>
            <a:spLocks noGrp="1"/>
          </p:cNvSpPr>
          <p:nvPr>
            <p:ph type="ftr" sz="quarter" idx="11"/>
          </p:nvPr>
        </p:nvSpPr>
        <p:spPr>
          <a:xfrm>
            <a:off x="3786188" y="6356351"/>
            <a:ext cx="3857625"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072438" y="6356351"/>
            <a:ext cx="2571750" cy="365125"/>
          </a:xfrm>
          <a:prstGeom prst="rect">
            <a:avLst/>
          </a:prstGeom>
        </p:spPr>
        <p:txBody>
          <a:bodyPr/>
          <a:lstStyle/>
          <a:p>
            <a:fld id="{0951AC9E-51E6-43A1-ACD0-651A5C48EEC2}" type="slidenum">
              <a:rPr lang="en-US" smtClean="0"/>
              <a:t>‹#›</a:t>
            </a:fld>
            <a:endParaRPr lang="en-US"/>
          </a:p>
        </p:txBody>
      </p:sp>
    </p:spTree>
    <p:extLst>
      <p:ext uri="{BB962C8B-B14F-4D97-AF65-F5344CB8AC3E}">
        <p14:creationId xmlns:p14="http://schemas.microsoft.com/office/powerpoint/2010/main" val="1505807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79594" y="365125"/>
            <a:ext cx="2464594" cy="5811838"/>
          </a:xfrm>
          <a:prstGeom prst="rect">
            <a:avLst/>
          </a:prstGeo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85813" y="365125"/>
            <a:ext cx="7250906" cy="58118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5813" y="6356351"/>
            <a:ext cx="2571750" cy="365125"/>
          </a:xfrm>
          <a:prstGeom prst="rect">
            <a:avLst/>
          </a:prstGeom>
        </p:spPr>
        <p:txBody>
          <a:bodyPr/>
          <a:lstStyle/>
          <a:p>
            <a:fld id="{9438D4D1-278C-4290-844F-1E0CD440B81F}" type="datetimeFigureOut">
              <a:rPr lang="en-US" smtClean="0"/>
              <a:t>8/8/2026</a:t>
            </a:fld>
            <a:endParaRPr lang="en-US"/>
          </a:p>
        </p:txBody>
      </p:sp>
      <p:sp>
        <p:nvSpPr>
          <p:cNvPr id="5" name="Footer Placeholder 4"/>
          <p:cNvSpPr>
            <a:spLocks noGrp="1"/>
          </p:cNvSpPr>
          <p:nvPr>
            <p:ph type="ftr" sz="quarter" idx="11"/>
          </p:nvPr>
        </p:nvSpPr>
        <p:spPr>
          <a:xfrm>
            <a:off x="3786188" y="6356351"/>
            <a:ext cx="3857625"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072438" y="6356351"/>
            <a:ext cx="2571750" cy="365125"/>
          </a:xfrm>
          <a:prstGeom prst="rect">
            <a:avLst/>
          </a:prstGeom>
        </p:spPr>
        <p:txBody>
          <a:bodyPr/>
          <a:lstStyle/>
          <a:p>
            <a:fld id="{0951AC9E-51E6-43A1-ACD0-651A5C48EEC2}" type="slidenum">
              <a:rPr lang="en-US" smtClean="0"/>
              <a:t>‹#›</a:t>
            </a:fld>
            <a:endParaRPr lang="en-US"/>
          </a:p>
        </p:txBody>
      </p:sp>
    </p:spTree>
    <p:extLst>
      <p:ext uri="{BB962C8B-B14F-4D97-AF65-F5344CB8AC3E}">
        <p14:creationId xmlns:p14="http://schemas.microsoft.com/office/powerpoint/2010/main" val="4131466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85813" y="365126"/>
            <a:ext cx="9858375" cy="1325563"/>
          </a:xfrm>
          <a:prstGeom prst="rect">
            <a:avLst/>
          </a:prstGeom>
        </p:spPr>
        <p:txBody>
          <a:bodyPr/>
          <a:lstStyle/>
          <a:p>
            <a:r>
              <a:rPr lang="en-US" smtClean="0"/>
              <a:t>Click to edit Master title style</a:t>
            </a:r>
            <a:endParaRPr lang="en-US" dirty="0"/>
          </a:p>
        </p:txBody>
      </p:sp>
      <p:sp>
        <p:nvSpPr>
          <p:cNvPr id="3" name="Content Placeholder 2"/>
          <p:cNvSpPr>
            <a:spLocks noGrp="1"/>
          </p:cNvSpPr>
          <p:nvPr>
            <p:ph idx="1"/>
          </p:nvPr>
        </p:nvSpPr>
        <p:spPr>
          <a:xfrm>
            <a:off x="785813" y="1825625"/>
            <a:ext cx="9858375"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5813" y="6356351"/>
            <a:ext cx="2571750" cy="365125"/>
          </a:xfrm>
          <a:prstGeom prst="rect">
            <a:avLst/>
          </a:prstGeom>
        </p:spPr>
        <p:txBody>
          <a:bodyPr/>
          <a:lstStyle/>
          <a:p>
            <a:fld id="{9438D4D1-278C-4290-844F-1E0CD440B81F}" type="datetimeFigureOut">
              <a:rPr lang="en-US" smtClean="0"/>
              <a:t>8/8/2026</a:t>
            </a:fld>
            <a:endParaRPr lang="en-US"/>
          </a:p>
        </p:txBody>
      </p:sp>
      <p:sp>
        <p:nvSpPr>
          <p:cNvPr id="5" name="Footer Placeholder 4"/>
          <p:cNvSpPr>
            <a:spLocks noGrp="1"/>
          </p:cNvSpPr>
          <p:nvPr>
            <p:ph type="ftr" sz="quarter" idx="11"/>
          </p:nvPr>
        </p:nvSpPr>
        <p:spPr>
          <a:xfrm>
            <a:off x="3786188" y="6356351"/>
            <a:ext cx="3857625"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072438" y="6356351"/>
            <a:ext cx="2571750" cy="365125"/>
          </a:xfrm>
          <a:prstGeom prst="rect">
            <a:avLst/>
          </a:prstGeom>
        </p:spPr>
        <p:txBody>
          <a:bodyPr/>
          <a:lstStyle/>
          <a:p>
            <a:fld id="{0951AC9E-51E6-43A1-ACD0-651A5C48EEC2}" type="slidenum">
              <a:rPr lang="en-US" smtClean="0"/>
              <a:t>‹#›</a:t>
            </a:fld>
            <a:endParaRPr lang="en-US"/>
          </a:p>
        </p:txBody>
      </p:sp>
    </p:spTree>
    <p:extLst>
      <p:ext uri="{BB962C8B-B14F-4D97-AF65-F5344CB8AC3E}">
        <p14:creationId xmlns:p14="http://schemas.microsoft.com/office/powerpoint/2010/main" val="3819721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79859" y="1709739"/>
            <a:ext cx="9858375" cy="2852737"/>
          </a:xfrm>
          <a:prstGeom prst="rect">
            <a:avLst/>
          </a:prstGeom>
        </p:spPr>
        <p:txBody>
          <a:bodyPr anchor="b"/>
          <a:lstStyle>
            <a:lvl1pPr>
              <a:defRPr sz="5625"/>
            </a:lvl1pPr>
          </a:lstStyle>
          <a:p>
            <a:r>
              <a:rPr lang="en-US" smtClean="0"/>
              <a:t>Click to edit Master title style</a:t>
            </a:r>
            <a:endParaRPr lang="en-US" dirty="0"/>
          </a:p>
        </p:txBody>
      </p:sp>
      <p:sp>
        <p:nvSpPr>
          <p:cNvPr id="3" name="Text Placeholder 2"/>
          <p:cNvSpPr>
            <a:spLocks noGrp="1"/>
          </p:cNvSpPr>
          <p:nvPr>
            <p:ph type="body" idx="1"/>
          </p:nvPr>
        </p:nvSpPr>
        <p:spPr>
          <a:xfrm>
            <a:off x="779859" y="4589464"/>
            <a:ext cx="9858375" cy="1500187"/>
          </a:xfrm>
          <a:prstGeom prst="rect">
            <a:avLst/>
          </a:prstGeom>
        </p:spPr>
        <p:txBody>
          <a:bodyPr/>
          <a:lstStyle>
            <a:lvl1pPr marL="0" indent="0">
              <a:buNone/>
              <a:defRPr sz="2250">
                <a:solidFill>
                  <a:schemeClr val="tx1">
                    <a:tint val="75000"/>
                  </a:schemeClr>
                </a:solidFill>
              </a:defRPr>
            </a:lvl1pPr>
            <a:lvl2pPr marL="428625" indent="0">
              <a:buNone/>
              <a:defRPr sz="1875">
                <a:solidFill>
                  <a:schemeClr val="tx1">
                    <a:tint val="75000"/>
                  </a:schemeClr>
                </a:solidFill>
              </a:defRPr>
            </a:lvl2pPr>
            <a:lvl3pPr marL="857250" indent="0">
              <a:buNone/>
              <a:defRPr sz="1688">
                <a:solidFill>
                  <a:schemeClr val="tx1">
                    <a:tint val="75000"/>
                  </a:schemeClr>
                </a:solidFill>
              </a:defRPr>
            </a:lvl3pPr>
            <a:lvl4pPr marL="1285875" indent="0">
              <a:buNone/>
              <a:defRPr sz="1500">
                <a:solidFill>
                  <a:schemeClr val="tx1">
                    <a:tint val="75000"/>
                  </a:schemeClr>
                </a:solidFill>
              </a:defRPr>
            </a:lvl4pPr>
            <a:lvl5pPr marL="1714500" indent="0">
              <a:buNone/>
              <a:defRPr sz="1500">
                <a:solidFill>
                  <a:schemeClr val="tx1">
                    <a:tint val="75000"/>
                  </a:schemeClr>
                </a:solidFill>
              </a:defRPr>
            </a:lvl5pPr>
            <a:lvl6pPr marL="2143125" indent="0">
              <a:buNone/>
              <a:defRPr sz="1500">
                <a:solidFill>
                  <a:schemeClr val="tx1">
                    <a:tint val="75000"/>
                  </a:schemeClr>
                </a:solidFill>
              </a:defRPr>
            </a:lvl6pPr>
            <a:lvl7pPr marL="2571750" indent="0">
              <a:buNone/>
              <a:defRPr sz="1500">
                <a:solidFill>
                  <a:schemeClr val="tx1">
                    <a:tint val="75000"/>
                  </a:schemeClr>
                </a:solidFill>
              </a:defRPr>
            </a:lvl7pPr>
            <a:lvl8pPr marL="3000375" indent="0">
              <a:buNone/>
              <a:defRPr sz="1500">
                <a:solidFill>
                  <a:schemeClr val="tx1">
                    <a:tint val="75000"/>
                  </a:schemeClr>
                </a:solidFill>
              </a:defRPr>
            </a:lvl8pPr>
            <a:lvl9pPr marL="3429000" indent="0">
              <a:buNone/>
              <a:defRPr sz="15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5813" y="6356351"/>
            <a:ext cx="2571750" cy="365125"/>
          </a:xfrm>
          <a:prstGeom prst="rect">
            <a:avLst/>
          </a:prstGeom>
        </p:spPr>
        <p:txBody>
          <a:bodyPr/>
          <a:lstStyle/>
          <a:p>
            <a:fld id="{9438D4D1-278C-4290-844F-1E0CD440B81F}" type="datetimeFigureOut">
              <a:rPr lang="en-US" smtClean="0"/>
              <a:t>8/8/2026</a:t>
            </a:fld>
            <a:endParaRPr lang="en-US"/>
          </a:p>
        </p:txBody>
      </p:sp>
      <p:sp>
        <p:nvSpPr>
          <p:cNvPr id="5" name="Footer Placeholder 4"/>
          <p:cNvSpPr>
            <a:spLocks noGrp="1"/>
          </p:cNvSpPr>
          <p:nvPr>
            <p:ph type="ftr" sz="quarter" idx="11"/>
          </p:nvPr>
        </p:nvSpPr>
        <p:spPr>
          <a:xfrm>
            <a:off x="3786188" y="6356351"/>
            <a:ext cx="3857625"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072438" y="6356351"/>
            <a:ext cx="2571750" cy="365125"/>
          </a:xfrm>
          <a:prstGeom prst="rect">
            <a:avLst/>
          </a:prstGeom>
        </p:spPr>
        <p:txBody>
          <a:bodyPr/>
          <a:lstStyle/>
          <a:p>
            <a:fld id="{0951AC9E-51E6-43A1-ACD0-651A5C48EEC2}" type="slidenum">
              <a:rPr lang="en-US" smtClean="0"/>
              <a:t>‹#›</a:t>
            </a:fld>
            <a:endParaRPr lang="en-US"/>
          </a:p>
        </p:txBody>
      </p:sp>
    </p:spTree>
    <p:extLst>
      <p:ext uri="{BB962C8B-B14F-4D97-AF65-F5344CB8AC3E}">
        <p14:creationId xmlns:p14="http://schemas.microsoft.com/office/powerpoint/2010/main" val="2164010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85813" y="365126"/>
            <a:ext cx="9858375" cy="1325563"/>
          </a:xfrm>
          <a:prstGeom prst="rect">
            <a:avLst/>
          </a:prstGeo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85813" y="1825625"/>
            <a:ext cx="485775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786438" y="1825625"/>
            <a:ext cx="485775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785813" y="6356351"/>
            <a:ext cx="2571750" cy="365125"/>
          </a:xfrm>
          <a:prstGeom prst="rect">
            <a:avLst/>
          </a:prstGeom>
        </p:spPr>
        <p:txBody>
          <a:bodyPr/>
          <a:lstStyle/>
          <a:p>
            <a:fld id="{9438D4D1-278C-4290-844F-1E0CD440B81F}" type="datetimeFigureOut">
              <a:rPr lang="en-US" smtClean="0"/>
              <a:t>8/8/2026</a:t>
            </a:fld>
            <a:endParaRPr lang="en-US"/>
          </a:p>
        </p:txBody>
      </p:sp>
      <p:sp>
        <p:nvSpPr>
          <p:cNvPr id="6" name="Footer Placeholder 5"/>
          <p:cNvSpPr>
            <a:spLocks noGrp="1"/>
          </p:cNvSpPr>
          <p:nvPr>
            <p:ph type="ftr" sz="quarter" idx="11"/>
          </p:nvPr>
        </p:nvSpPr>
        <p:spPr>
          <a:xfrm>
            <a:off x="3786188" y="6356351"/>
            <a:ext cx="3857625"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072438" y="6356351"/>
            <a:ext cx="2571750" cy="365125"/>
          </a:xfrm>
          <a:prstGeom prst="rect">
            <a:avLst/>
          </a:prstGeom>
        </p:spPr>
        <p:txBody>
          <a:bodyPr/>
          <a:lstStyle/>
          <a:p>
            <a:fld id="{0951AC9E-51E6-43A1-ACD0-651A5C48EEC2}" type="slidenum">
              <a:rPr lang="en-US" smtClean="0"/>
              <a:t>‹#›</a:t>
            </a:fld>
            <a:endParaRPr lang="en-US"/>
          </a:p>
        </p:txBody>
      </p:sp>
    </p:spTree>
    <p:extLst>
      <p:ext uri="{BB962C8B-B14F-4D97-AF65-F5344CB8AC3E}">
        <p14:creationId xmlns:p14="http://schemas.microsoft.com/office/powerpoint/2010/main" val="24922614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87301" y="365126"/>
            <a:ext cx="9858375" cy="1325563"/>
          </a:xfrm>
          <a:prstGeom prst="rect">
            <a:avLst/>
          </a:prstGeo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787302" y="1681163"/>
            <a:ext cx="4835425" cy="823912"/>
          </a:xfrm>
          <a:prstGeom prst="rect">
            <a:avLst/>
          </a:prstGeom>
        </p:spPr>
        <p:txBody>
          <a:bodyPr anchor="b"/>
          <a:lstStyle>
            <a:lvl1pPr marL="0" indent="0">
              <a:buNone/>
              <a:defRPr sz="2250" b="1"/>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smtClean="0"/>
              <a:t>Click to edit Master text styles</a:t>
            </a:r>
          </a:p>
        </p:txBody>
      </p:sp>
      <p:sp>
        <p:nvSpPr>
          <p:cNvPr id="4" name="Content Placeholder 3"/>
          <p:cNvSpPr>
            <a:spLocks noGrp="1"/>
          </p:cNvSpPr>
          <p:nvPr>
            <p:ph sz="half" idx="2"/>
          </p:nvPr>
        </p:nvSpPr>
        <p:spPr>
          <a:xfrm>
            <a:off x="787302" y="2505075"/>
            <a:ext cx="4835425"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786437" y="1681163"/>
            <a:ext cx="4859239" cy="823912"/>
          </a:xfrm>
          <a:prstGeom prst="rect">
            <a:avLst/>
          </a:prstGeom>
        </p:spPr>
        <p:txBody>
          <a:bodyPr anchor="b"/>
          <a:lstStyle>
            <a:lvl1pPr marL="0" indent="0">
              <a:buNone/>
              <a:defRPr sz="2250" b="1"/>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smtClean="0"/>
              <a:t>Click to edit Master text styles</a:t>
            </a:r>
          </a:p>
        </p:txBody>
      </p:sp>
      <p:sp>
        <p:nvSpPr>
          <p:cNvPr id="6" name="Content Placeholder 5"/>
          <p:cNvSpPr>
            <a:spLocks noGrp="1"/>
          </p:cNvSpPr>
          <p:nvPr>
            <p:ph sz="quarter" idx="4"/>
          </p:nvPr>
        </p:nvSpPr>
        <p:spPr>
          <a:xfrm>
            <a:off x="5786437" y="2505075"/>
            <a:ext cx="4859239"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785813" y="6356351"/>
            <a:ext cx="2571750" cy="365125"/>
          </a:xfrm>
          <a:prstGeom prst="rect">
            <a:avLst/>
          </a:prstGeom>
        </p:spPr>
        <p:txBody>
          <a:bodyPr/>
          <a:lstStyle/>
          <a:p>
            <a:fld id="{9438D4D1-278C-4290-844F-1E0CD440B81F}" type="datetimeFigureOut">
              <a:rPr lang="en-US" smtClean="0"/>
              <a:t>8/8/2026</a:t>
            </a:fld>
            <a:endParaRPr lang="en-US"/>
          </a:p>
        </p:txBody>
      </p:sp>
      <p:sp>
        <p:nvSpPr>
          <p:cNvPr id="8" name="Footer Placeholder 7"/>
          <p:cNvSpPr>
            <a:spLocks noGrp="1"/>
          </p:cNvSpPr>
          <p:nvPr>
            <p:ph type="ftr" sz="quarter" idx="11"/>
          </p:nvPr>
        </p:nvSpPr>
        <p:spPr>
          <a:xfrm>
            <a:off x="3786188" y="6356351"/>
            <a:ext cx="3857625"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072438" y="6356351"/>
            <a:ext cx="2571750" cy="365125"/>
          </a:xfrm>
          <a:prstGeom prst="rect">
            <a:avLst/>
          </a:prstGeom>
        </p:spPr>
        <p:txBody>
          <a:bodyPr/>
          <a:lstStyle/>
          <a:p>
            <a:fld id="{0951AC9E-51E6-43A1-ACD0-651A5C48EEC2}" type="slidenum">
              <a:rPr lang="en-US" smtClean="0"/>
              <a:t>‹#›</a:t>
            </a:fld>
            <a:endParaRPr lang="en-US"/>
          </a:p>
        </p:txBody>
      </p:sp>
    </p:spTree>
    <p:extLst>
      <p:ext uri="{BB962C8B-B14F-4D97-AF65-F5344CB8AC3E}">
        <p14:creationId xmlns:p14="http://schemas.microsoft.com/office/powerpoint/2010/main" val="813101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785813" y="365126"/>
            <a:ext cx="9858375" cy="1325563"/>
          </a:xfrm>
          <a:prstGeom prst="rect">
            <a:avLst/>
          </a:prstGeom>
        </p:spPr>
        <p:txBody>
          <a:bodyPr/>
          <a:lstStyle/>
          <a:p>
            <a:r>
              <a:rPr lang="en-US" smtClean="0"/>
              <a:t>Click to edit Master title style</a:t>
            </a:r>
            <a:endParaRPr lang="en-US" dirty="0"/>
          </a:p>
        </p:txBody>
      </p:sp>
      <p:sp>
        <p:nvSpPr>
          <p:cNvPr id="3" name="Date Placeholder 2"/>
          <p:cNvSpPr>
            <a:spLocks noGrp="1"/>
          </p:cNvSpPr>
          <p:nvPr>
            <p:ph type="dt" sz="half" idx="10"/>
          </p:nvPr>
        </p:nvSpPr>
        <p:spPr>
          <a:xfrm>
            <a:off x="785813" y="6356351"/>
            <a:ext cx="2571750" cy="365125"/>
          </a:xfrm>
          <a:prstGeom prst="rect">
            <a:avLst/>
          </a:prstGeom>
        </p:spPr>
        <p:txBody>
          <a:bodyPr/>
          <a:lstStyle/>
          <a:p>
            <a:fld id="{9438D4D1-278C-4290-844F-1E0CD440B81F}" type="datetimeFigureOut">
              <a:rPr lang="en-US" smtClean="0"/>
              <a:t>8/8/2026</a:t>
            </a:fld>
            <a:endParaRPr lang="en-US"/>
          </a:p>
        </p:txBody>
      </p:sp>
      <p:sp>
        <p:nvSpPr>
          <p:cNvPr id="4" name="Footer Placeholder 3"/>
          <p:cNvSpPr>
            <a:spLocks noGrp="1"/>
          </p:cNvSpPr>
          <p:nvPr>
            <p:ph type="ftr" sz="quarter" idx="11"/>
          </p:nvPr>
        </p:nvSpPr>
        <p:spPr>
          <a:xfrm>
            <a:off x="3786188" y="6356351"/>
            <a:ext cx="3857625"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072438" y="6356351"/>
            <a:ext cx="2571750" cy="365125"/>
          </a:xfrm>
          <a:prstGeom prst="rect">
            <a:avLst/>
          </a:prstGeom>
        </p:spPr>
        <p:txBody>
          <a:bodyPr/>
          <a:lstStyle/>
          <a:p>
            <a:fld id="{0951AC9E-51E6-43A1-ACD0-651A5C48EEC2}" type="slidenum">
              <a:rPr lang="en-US" smtClean="0"/>
              <a:t>‹#›</a:t>
            </a:fld>
            <a:endParaRPr lang="en-US"/>
          </a:p>
        </p:txBody>
      </p:sp>
    </p:spTree>
    <p:extLst>
      <p:ext uri="{BB962C8B-B14F-4D97-AF65-F5344CB8AC3E}">
        <p14:creationId xmlns:p14="http://schemas.microsoft.com/office/powerpoint/2010/main" val="1795304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85813" y="6356351"/>
            <a:ext cx="2571750" cy="365125"/>
          </a:xfrm>
          <a:prstGeom prst="rect">
            <a:avLst/>
          </a:prstGeom>
        </p:spPr>
        <p:txBody>
          <a:bodyPr/>
          <a:lstStyle/>
          <a:p>
            <a:fld id="{9438D4D1-278C-4290-844F-1E0CD440B81F}" type="datetimeFigureOut">
              <a:rPr lang="en-US" smtClean="0"/>
              <a:t>8/8/2026</a:t>
            </a:fld>
            <a:endParaRPr lang="en-US"/>
          </a:p>
        </p:txBody>
      </p:sp>
      <p:sp>
        <p:nvSpPr>
          <p:cNvPr id="3" name="Footer Placeholder 2"/>
          <p:cNvSpPr>
            <a:spLocks noGrp="1"/>
          </p:cNvSpPr>
          <p:nvPr>
            <p:ph type="ftr" sz="quarter" idx="11"/>
          </p:nvPr>
        </p:nvSpPr>
        <p:spPr>
          <a:xfrm>
            <a:off x="3786188" y="6356351"/>
            <a:ext cx="3857625"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072438" y="6356351"/>
            <a:ext cx="2571750" cy="365125"/>
          </a:xfrm>
          <a:prstGeom prst="rect">
            <a:avLst/>
          </a:prstGeom>
        </p:spPr>
        <p:txBody>
          <a:bodyPr/>
          <a:lstStyle/>
          <a:p>
            <a:fld id="{0951AC9E-51E6-43A1-ACD0-651A5C48EEC2}" type="slidenum">
              <a:rPr lang="en-US" smtClean="0"/>
              <a:t>‹#›</a:t>
            </a:fld>
            <a:endParaRPr lang="en-US"/>
          </a:p>
        </p:txBody>
      </p:sp>
    </p:spTree>
    <p:extLst>
      <p:ext uri="{BB962C8B-B14F-4D97-AF65-F5344CB8AC3E}">
        <p14:creationId xmlns:p14="http://schemas.microsoft.com/office/powerpoint/2010/main" val="220485517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7302" y="457200"/>
            <a:ext cx="3686472" cy="1600200"/>
          </a:xfrm>
          <a:prstGeom prst="rect">
            <a:avLst/>
          </a:prstGeom>
        </p:spPr>
        <p:txBody>
          <a:bodyPr anchor="b"/>
          <a:lstStyle>
            <a:lvl1pPr>
              <a:defRPr sz="3000"/>
            </a:lvl1pPr>
          </a:lstStyle>
          <a:p>
            <a:r>
              <a:rPr lang="en-US" smtClean="0"/>
              <a:t>Click to edit Master title style</a:t>
            </a:r>
            <a:endParaRPr lang="en-US" dirty="0"/>
          </a:p>
        </p:txBody>
      </p:sp>
      <p:sp>
        <p:nvSpPr>
          <p:cNvPr id="3" name="Content Placeholder 2"/>
          <p:cNvSpPr>
            <a:spLocks noGrp="1"/>
          </p:cNvSpPr>
          <p:nvPr>
            <p:ph idx="1"/>
          </p:nvPr>
        </p:nvSpPr>
        <p:spPr>
          <a:xfrm>
            <a:off x="4859238" y="987426"/>
            <a:ext cx="5786438" cy="4873625"/>
          </a:xfrm>
          <a:prstGeom prst="rect">
            <a:avLst/>
          </a:prstGeom>
        </p:spPr>
        <p:txBody>
          <a:bodyPr/>
          <a:lstStyle>
            <a:lvl1pPr>
              <a:defRPr sz="3000"/>
            </a:lvl1pPr>
            <a:lvl2pPr>
              <a:defRPr sz="2625"/>
            </a:lvl2pPr>
            <a:lvl3pPr>
              <a:defRPr sz="2250"/>
            </a:lvl3pPr>
            <a:lvl4pPr>
              <a:defRPr sz="1875"/>
            </a:lvl4pPr>
            <a:lvl5pPr>
              <a:defRPr sz="1875"/>
            </a:lvl5pPr>
            <a:lvl6pPr>
              <a:defRPr sz="1875"/>
            </a:lvl6pPr>
            <a:lvl7pPr>
              <a:defRPr sz="1875"/>
            </a:lvl7pPr>
            <a:lvl8pPr>
              <a:defRPr sz="1875"/>
            </a:lvl8pPr>
            <a:lvl9pPr>
              <a:defRPr sz="187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87302" y="2057400"/>
            <a:ext cx="3686472" cy="3811588"/>
          </a:xfrm>
          <a:prstGeom prst="rect">
            <a:avLst/>
          </a:prstGeom>
        </p:spPr>
        <p:txBody>
          <a:bodyPr/>
          <a:lstStyle>
            <a:lvl1pPr marL="0" indent="0">
              <a:buNone/>
              <a:defRPr sz="1500"/>
            </a:lvl1pPr>
            <a:lvl2pPr marL="428625" indent="0">
              <a:buNone/>
              <a:defRPr sz="1313"/>
            </a:lvl2pPr>
            <a:lvl3pPr marL="857250" indent="0">
              <a:buNone/>
              <a:defRPr sz="1125"/>
            </a:lvl3pPr>
            <a:lvl4pPr marL="1285875" indent="0">
              <a:buNone/>
              <a:defRPr sz="938"/>
            </a:lvl4pPr>
            <a:lvl5pPr marL="1714500" indent="0">
              <a:buNone/>
              <a:defRPr sz="938"/>
            </a:lvl5pPr>
            <a:lvl6pPr marL="2143125" indent="0">
              <a:buNone/>
              <a:defRPr sz="938"/>
            </a:lvl6pPr>
            <a:lvl7pPr marL="2571750" indent="0">
              <a:buNone/>
              <a:defRPr sz="938"/>
            </a:lvl7pPr>
            <a:lvl8pPr marL="3000375" indent="0">
              <a:buNone/>
              <a:defRPr sz="938"/>
            </a:lvl8pPr>
            <a:lvl9pPr marL="3429000" indent="0">
              <a:buNone/>
              <a:defRPr sz="938"/>
            </a:lvl9pPr>
          </a:lstStyle>
          <a:p>
            <a:pPr lvl="0"/>
            <a:r>
              <a:rPr lang="en-US" smtClean="0"/>
              <a:t>Click to edit Master text styles</a:t>
            </a:r>
          </a:p>
        </p:txBody>
      </p:sp>
      <p:sp>
        <p:nvSpPr>
          <p:cNvPr id="5" name="Date Placeholder 4"/>
          <p:cNvSpPr>
            <a:spLocks noGrp="1"/>
          </p:cNvSpPr>
          <p:nvPr>
            <p:ph type="dt" sz="half" idx="10"/>
          </p:nvPr>
        </p:nvSpPr>
        <p:spPr>
          <a:xfrm>
            <a:off x="785813" y="6356351"/>
            <a:ext cx="2571750" cy="365125"/>
          </a:xfrm>
          <a:prstGeom prst="rect">
            <a:avLst/>
          </a:prstGeom>
        </p:spPr>
        <p:txBody>
          <a:bodyPr/>
          <a:lstStyle/>
          <a:p>
            <a:fld id="{9438D4D1-278C-4290-844F-1E0CD440B81F}" type="datetimeFigureOut">
              <a:rPr lang="en-US" smtClean="0"/>
              <a:t>8/8/2026</a:t>
            </a:fld>
            <a:endParaRPr lang="en-US"/>
          </a:p>
        </p:txBody>
      </p:sp>
      <p:sp>
        <p:nvSpPr>
          <p:cNvPr id="6" name="Footer Placeholder 5"/>
          <p:cNvSpPr>
            <a:spLocks noGrp="1"/>
          </p:cNvSpPr>
          <p:nvPr>
            <p:ph type="ftr" sz="quarter" idx="11"/>
          </p:nvPr>
        </p:nvSpPr>
        <p:spPr>
          <a:xfrm>
            <a:off x="3786188" y="6356351"/>
            <a:ext cx="3857625"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072438" y="6356351"/>
            <a:ext cx="2571750" cy="365125"/>
          </a:xfrm>
          <a:prstGeom prst="rect">
            <a:avLst/>
          </a:prstGeom>
        </p:spPr>
        <p:txBody>
          <a:bodyPr/>
          <a:lstStyle/>
          <a:p>
            <a:fld id="{0951AC9E-51E6-43A1-ACD0-651A5C48EEC2}" type="slidenum">
              <a:rPr lang="en-US" smtClean="0"/>
              <a:t>‹#›</a:t>
            </a:fld>
            <a:endParaRPr lang="en-US"/>
          </a:p>
        </p:txBody>
      </p:sp>
    </p:spTree>
    <p:extLst>
      <p:ext uri="{BB962C8B-B14F-4D97-AF65-F5344CB8AC3E}">
        <p14:creationId xmlns:p14="http://schemas.microsoft.com/office/powerpoint/2010/main" val="3150288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7302" y="457200"/>
            <a:ext cx="3686472" cy="1600200"/>
          </a:xfrm>
          <a:prstGeom prst="rect">
            <a:avLst/>
          </a:prstGeom>
        </p:spPr>
        <p:txBody>
          <a:bodyPr anchor="b"/>
          <a:lstStyle>
            <a:lvl1pPr>
              <a:defRPr sz="30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59238" y="987426"/>
            <a:ext cx="5786438" cy="4873625"/>
          </a:xfrm>
          <a:prstGeom prst="rect">
            <a:avLst/>
          </a:prstGeom>
        </p:spPr>
        <p:txBody>
          <a:bodyPr anchor="t"/>
          <a:lstStyle>
            <a:lvl1pPr marL="0" indent="0">
              <a:buNone/>
              <a:defRPr sz="3000"/>
            </a:lvl1pPr>
            <a:lvl2pPr marL="428625" indent="0">
              <a:buNone/>
              <a:defRPr sz="2625"/>
            </a:lvl2pPr>
            <a:lvl3pPr marL="857250" indent="0">
              <a:buNone/>
              <a:defRPr sz="2250"/>
            </a:lvl3pPr>
            <a:lvl4pPr marL="1285875" indent="0">
              <a:buNone/>
              <a:defRPr sz="1875"/>
            </a:lvl4pPr>
            <a:lvl5pPr marL="1714500" indent="0">
              <a:buNone/>
              <a:defRPr sz="1875"/>
            </a:lvl5pPr>
            <a:lvl6pPr marL="2143125" indent="0">
              <a:buNone/>
              <a:defRPr sz="1875"/>
            </a:lvl6pPr>
            <a:lvl7pPr marL="2571750" indent="0">
              <a:buNone/>
              <a:defRPr sz="1875"/>
            </a:lvl7pPr>
            <a:lvl8pPr marL="3000375" indent="0">
              <a:buNone/>
              <a:defRPr sz="1875"/>
            </a:lvl8pPr>
            <a:lvl9pPr marL="3429000" indent="0">
              <a:buNone/>
              <a:defRPr sz="1875"/>
            </a:lvl9pPr>
          </a:lstStyle>
          <a:p>
            <a:r>
              <a:rPr lang="en-US" smtClean="0"/>
              <a:t>Click icon to add picture</a:t>
            </a:r>
            <a:endParaRPr lang="en-US" dirty="0"/>
          </a:p>
        </p:txBody>
      </p:sp>
      <p:sp>
        <p:nvSpPr>
          <p:cNvPr id="4" name="Text Placeholder 3"/>
          <p:cNvSpPr>
            <a:spLocks noGrp="1"/>
          </p:cNvSpPr>
          <p:nvPr>
            <p:ph type="body" sz="half" idx="2"/>
          </p:nvPr>
        </p:nvSpPr>
        <p:spPr>
          <a:xfrm>
            <a:off x="787302" y="2057400"/>
            <a:ext cx="3686472" cy="3811588"/>
          </a:xfrm>
          <a:prstGeom prst="rect">
            <a:avLst/>
          </a:prstGeom>
        </p:spPr>
        <p:txBody>
          <a:bodyPr/>
          <a:lstStyle>
            <a:lvl1pPr marL="0" indent="0">
              <a:buNone/>
              <a:defRPr sz="1500"/>
            </a:lvl1pPr>
            <a:lvl2pPr marL="428625" indent="0">
              <a:buNone/>
              <a:defRPr sz="1313"/>
            </a:lvl2pPr>
            <a:lvl3pPr marL="857250" indent="0">
              <a:buNone/>
              <a:defRPr sz="1125"/>
            </a:lvl3pPr>
            <a:lvl4pPr marL="1285875" indent="0">
              <a:buNone/>
              <a:defRPr sz="938"/>
            </a:lvl4pPr>
            <a:lvl5pPr marL="1714500" indent="0">
              <a:buNone/>
              <a:defRPr sz="938"/>
            </a:lvl5pPr>
            <a:lvl6pPr marL="2143125" indent="0">
              <a:buNone/>
              <a:defRPr sz="938"/>
            </a:lvl6pPr>
            <a:lvl7pPr marL="2571750" indent="0">
              <a:buNone/>
              <a:defRPr sz="938"/>
            </a:lvl7pPr>
            <a:lvl8pPr marL="3000375" indent="0">
              <a:buNone/>
              <a:defRPr sz="938"/>
            </a:lvl8pPr>
            <a:lvl9pPr marL="3429000" indent="0">
              <a:buNone/>
              <a:defRPr sz="938"/>
            </a:lvl9pPr>
          </a:lstStyle>
          <a:p>
            <a:pPr lvl="0"/>
            <a:r>
              <a:rPr lang="en-US" smtClean="0"/>
              <a:t>Click to edit Master text styles</a:t>
            </a:r>
          </a:p>
        </p:txBody>
      </p:sp>
      <p:sp>
        <p:nvSpPr>
          <p:cNvPr id="5" name="Date Placeholder 4"/>
          <p:cNvSpPr>
            <a:spLocks noGrp="1"/>
          </p:cNvSpPr>
          <p:nvPr>
            <p:ph type="dt" sz="half" idx="10"/>
          </p:nvPr>
        </p:nvSpPr>
        <p:spPr>
          <a:xfrm>
            <a:off x="785813" y="6356351"/>
            <a:ext cx="2571750" cy="365125"/>
          </a:xfrm>
          <a:prstGeom prst="rect">
            <a:avLst/>
          </a:prstGeom>
        </p:spPr>
        <p:txBody>
          <a:bodyPr/>
          <a:lstStyle/>
          <a:p>
            <a:fld id="{9438D4D1-278C-4290-844F-1E0CD440B81F}" type="datetimeFigureOut">
              <a:rPr lang="en-US" smtClean="0"/>
              <a:t>8/8/2026</a:t>
            </a:fld>
            <a:endParaRPr lang="en-US"/>
          </a:p>
        </p:txBody>
      </p:sp>
      <p:sp>
        <p:nvSpPr>
          <p:cNvPr id="6" name="Footer Placeholder 5"/>
          <p:cNvSpPr>
            <a:spLocks noGrp="1"/>
          </p:cNvSpPr>
          <p:nvPr>
            <p:ph type="ftr" sz="quarter" idx="11"/>
          </p:nvPr>
        </p:nvSpPr>
        <p:spPr>
          <a:xfrm>
            <a:off x="3786188" y="6356351"/>
            <a:ext cx="3857625"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072438" y="6356351"/>
            <a:ext cx="2571750" cy="365125"/>
          </a:xfrm>
          <a:prstGeom prst="rect">
            <a:avLst/>
          </a:prstGeom>
        </p:spPr>
        <p:txBody>
          <a:bodyPr/>
          <a:lstStyle/>
          <a:p>
            <a:fld id="{0951AC9E-51E6-43A1-ACD0-651A5C48EEC2}" type="slidenum">
              <a:rPr lang="en-US" smtClean="0"/>
              <a:t>‹#›</a:t>
            </a:fld>
            <a:endParaRPr lang="en-US"/>
          </a:p>
        </p:txBody>
      </p:sp>
    </p:spTree>
    <p:extLst>
      <p:ext uri="{BB962C8B-B14F-4D97-AF65-F5344CB8AC3E}">
        <p14:creationId xmlns:p14="http://schemas.microsoft.com/office/powerpoint/2010/main" val="1852204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Frame 1"/>
          <p:cNvSpPr/>
          <p:nvPr userDrawn="1"/>
        </p:nvSpPr>
        <p:spPr>
          <a:xfrm>
            <a:off x="0" y="0"/>
            <a:ext cx="11430000" cy="6858000"/>
          </a:xfrm>
          <a:prstGeom prst="frame">
            <a:avLst>
              <a:gd name="adj1" fmla="val 2259"/>
            </a:avLst>
          </a:prstGeom>
          <a:solidFill>
            <a:srgbClr val="92D050"/>
          </a:solidFill>
          <a:ln>
            <a:no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030629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defTabSz="857250" rtl="0" eaLnBrk="1" latinLnBrk="0" hangingPunct="1">
        <a:lnSpc>
          <a:spcPct val="90000"/>
        </a:lnSpc>
        <a:spcBef>
          <a:spcPct val="0"/>
        </a:spcBef>
        <a:buNone/>
        <a:defRPr sz="4125" kern="1200">
          <a:solidFill>
            <a:schemeClr val="tx1"/>
          </a:solidFill>
          <a:latin typeface="+mj-lt"/>
          <a:ea typeface="+mj-ea"/>
          <a:cs typeface="+mj-cs"/>
        </a:defRPr>
      </a:lvl1pPr>
    </p:titleStyle>
    <p:bodyStyle>
      <a:lvl1pPr marL="214313" indent="-214313" algn="l" defTabSz="857250" rtl="0" eaLnBrk="1" latinLnBrk="0" hangingPunct="1">
        <a:lnSpc>
          <a:spcPct val="90000"/>
        </a:lnSpc>
        <a:spcBef>
          <a:spcPts val="938"/>
        </a:spcBef>
        <a:buFont typeface="Arial" panose="020B0604020202020204" pitchFamily="34" charset="0"/>
        <a:buChar char="•"/>
        <a:defRPr sz="2625" kern="1200">
          <a:solidFill>
            <a:schemeClr val="tx1"/>
          </a:solidFill>
          <a:latin typeface="+mn-lt"/>
          <a:ea typeface="+mn-ea"/>
          <a:cs typeface="+mn-cs"/>
        </a:defRPr>
      </a:lvl1pPr>
      <a:lvl2pPr marL="642938" indent="-214313" algn="l" defTabSz="857250" rtl="0" eaLnBrk="1" latinLnBrk="0" hangingPunct="1">
        <a:lnSpc>
          <a:spcPct val="90000"/>
        </a:lnSpc>
        <a:spcBef>
          <a:spcPts val="469"/>
        </a:spcBef>
        <a:buFont typeface="Arial" panose="020B0604020202020204" pitchFamily="34" charset="0"/>
        <a:buChar char="•"/>
        <a:defRPr sz="2250" kern="1200">
          <a:solidFill>
            <a:schemeClr val="tx1"/>
          </a:solidFill>
          <a:latin typeface="+mn-lt"/>
          <a:ea typeface="+mn-ea"/>
          <a:cs typeface="+mn-cs"/>
        </a:defRPr>
      </a:lvl2pPr>
      <a:lvl3pPr marL="1071563" indent="-214313" algn="l" defTabSz="857250" rtl="0" eaLnBrk="1" latinLnBrk="0" hangingPunct="1">
        <a:lnSpc>
          <a:spcPct val="90000"/>
        </a:lnSpc>
        <a:spcBef>
          <a:spcPts val="469"/>
        </a:spcBef>
        <a:buFont typeface="Arial" panose="020B0604020202020204" pitchFamily="34" charset="0"/>
        <a:buChar char="•"/>
        <a:defRPr sz="1875" kern="1200">
          <a:solidFill>
            <a:schemeClr val="tx1"/>
          </a:solidFill>
          <a:latin typeface="+mn-lt"/>
          <a:ea typeface="+mn-ea"/>
          <a:cs typeface="+mn-cs"/>
        </a:defRPr>
      </a:lvl3pPr>
      <a:lvl4pPr marL="1500188" indent="-214313" algn="l" defTabSz="857250" rtl="0" eaLnBrk="1" latinLnBrk="0" hangingPunct="1">
        <a:lnSpc>
          <a:spcPct val="90000"/>
        </a:lnSpc>
        <a:spcBef>
          <a:spcPts val="469"/>
        </a:spcBef>
        <a:buFont typeface="Arial" panose="020B0604020202020204" pitchFamily="34" charset="0"/>
        <a:buChar char="•"/>
        <a:defRPr sz="1688" kern="1200">
          <a:solidFill>
            <a:schemeClr val="tx1"/>
          </a:solidFill>
          <a:latin typeface="+mn-lt"/>
          <a:ea typeface="+mn-ea"/>
          <a:cs typeface="+mn-cs"/>
        </a:defRPr>
      </a:lvl4pPr>
      <a:lvl5pPr marL="1928813" indent="-214313" algn="l" defTabSz="857250" rtl="0" eaLnBrk="1" latinLnBrk="0" hangingPunct="1">
        <a:lnSpc>
          <a:spcPct val="90000"/>
        </a:lnSpc>
        <a:spcBef>
          <a:spcPts val="469"/>
        </a:spcBef>
        <a:buFont typeface="Arial" panose="020B0604020202020204" pitchFamily="34" charset="0"/>
        <a:buChar char="•"/>
        <a:defRPr sz="1688" kern="1200">
          <a:solidFill>
            <a:schemeClr val="tx1"/>
          </a:solidFill>
          <a:latin typeface="+mn-lt"/>
          <a:ea typeface="+mn-ea"/>
          <a:cs typeface="+mn-cs"/>
        </a:defRPr>
      </a:lvl5pPr>
      <a:lvl6pPr marL="2357438" indent="-214313" algn="l" defTabSz="857250" rtl="0" eaLnBrk="1" latinLnBrk="0" hangingPunct="1">
        <a:lnSpc>
          <a:spcPct val="90000"/>
        </a:lnSpc>
        <a:spcBef>
          <a:spcPts val="469"/>
        </a:spcBef>
        <a:buFont typeface="Arial" panose="020B0604020202020204" pitchFamily="34" charset="0"/>
        <a:buChar char="•"/>
        <a:defRPr sz="1688" kern="1200">
          <a:solidFill>
            <a:schemeClr val="tx1"/>
          </a:solidFill>
          <a:latin typeface="+mn-lt"/>
          <a:ea typeface="+mn-ea"/>
          <a:cs typeface="+mn-cs"/>
        </a:defRPr>
      </a:lvl6pPr>
      <a:lvl7pPr marL="2786063" indent="-214313" algn="l" defTabSz="857250" rtl="0" eaLnBrk="1" latinLnBrk="0" hangingPunct="1">
        <a:lnSpc>
          <a:spcPct val="90000"/>
        </a:lnSpc>
        <a:spcBef>
          <a:spcPts val="469"/>
        </a:spcBef>
        <a:buFont typeface="Arial" panose="020B0604020202020204" pitchFamily="34" charset="0"/>
        <a:buChar char="•"/>
        <a:defRPr sz="1688" kern="1200">
          <a:solidFill>
            <a:schemeClr val="tx1"/>
          </a:solidFill>
          <a:latin typeface="+mn-lt"/>
          <a:ea typeface="+mn-ea"/>
          <a:cs typeface="+mn-cs"/>
        </a:defRPr>
      </a:lvl7pPr>
      <a:lvl8pPr marL="3214688" indent="-214313" algn="l" defTabSz="857250" rtl="0" eaLnBrk="1" latinLnBrk="0" hangingPunct="1">
        <a:lnSpc>
          <a:spcPct val="90000"/>
        </a:lnSpc>
        <a:spcBef>
          <a:spcPts val="469"/>
        </a:spcBef>
        <a:buFont typeface="Arial" panose="020B0604020202020204" pitchFamily="34" charset="0"/>
        <a:buChar char="•"/>
        <a:defRPr sz="1688" kern="1200">
          <a:solidFill>
            <a:schemeClr val="tx1"/>
          </a:solidFill>
          <a:latin typeface="+mn-lt"/>
          <a:ea typeface="+mn-ea"/>
          <a:cs typeface="+mn-cs"/>
        </a:defRPr>
      </a:lvl8pPr>
      <a:lvl9pPr marL="3643313" indent="-214313" algn="l" defTabSz="857250" rtl="0" eaLnBrk="1" latinLnBrk="0" hangingPunct="1">
        <a:lnSpc>
          <a:spcPct val="90000"/>
        </a:lnSpc>
        <a:spcBef>
          <a:spcPts val="469"/>
        </a:spcBef>
        <a:buFont typeface="Arial" panose="020B0604020202020204" pitchFamily="34" charset="0"/>
        <a:buChar char="•"/>
        <a:defRPr sz="1688" kern="1200">
          <a:solidFill>
            <a:schemeClr val="tx1"/>
          </a:solidFill>
          <a:latin typeface="+mn-lt"/>
          <a:ea typeface="+mn-ea"/>
          <a:cs typeface="+mn-cs"/>
        </a:defRPr>
      </a:lvl9pPr>
    </p:bodyStyle>
    <p:other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7.xml"/><Relationship Id="rId5" Type="http://schemas.openxmlformats.org/officeDocument/2006/relationships/image" Target="../media/image21.jpg"/><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2.mp4"/><Relationship Id="rId1" Type="http://schemas.openxmlformats.org/officeDocument/2006/relationships/video" Target="NULL" TargetMode="Externa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530127" y="286461"/>
            <a:ext cx="8435303" cy="2123658"/>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6600" b="1" dirty="0" err="1" smtClean="0">
                <a:ln w="11430"/>
                <a:effectLst>
                  <a:outerShdw blurRad="50800" dist="39000" dir="5460000" algn="tl">
                    <a:srgbClr val="000000">
                      <a:alpha val="38000"/>
                    </a:srgbClr>
                  </a:outerShdw>
                </a:effectLst>
                <a:latin typeface="NikoshBAN" pitchFamily="2" charset="0"/>
                <a:cs typeface="NikoshBAN" pitchFamily="2" charset="0"/>
              </a:rPr>
              <a:t>মাল্টিমিডিয়া</a:t>
            </a:r>
            <a:r>
              <a:rPr lang="bn-BD" sz="6600" b="1" dirty="0" smtClean="0">
                <a:ln w="11430"/>
                <a:effectLst>
                  <a:outerShdw blurRad="50800" dist="39000" dir="5460000" algn="tl">
                    <a:srgbClr val="000000">
                      <a:alpha val="38000"/>
                    </a:srgbClr>
                  </a:outerShdw>
                </a:effectLst>
                <a:latin typeface="NikoshBAN" pitchFamily="2" charset="0"/>
                <a:cs typeface="NikoshBAN" pitchFamily="2" charset="0"/>
              </a:rPr>
              <a:t> শ্রেণিতে</a:t>
            </a:r>
            <a:r>
              <a:rPr lang="bn-IN" sz="6600" b="1" dirty="0" smtClean="0">
                <a:ln w="11430"/>
                <a:effectLst>
                  <a:outerShdw blurRad="50800" dist="39000" dir="5460000" algn="tl">
                    <a:srgbClr val="000000">
                      <a:alpha val="38000"/>
                    </a:srgbClr>
                  </a:outerShdw>
                </a:effectLst>
                <a:latin typeface="NikoshBAN" pitchFamily="2" charset="0"/>
                <a:cs typeface="NikoshBAN" pitchFamily="2" charset="0"/>
              </a:rPr>
              <a:t> স্বাগত                                                  </a:t>
            </a:r>
            <a:endParaRPr lang="bn-IN" sz="6600" b="1" dirty="0">
              <a:ln w="11430"/>
              <a:effectLst>
                <a:outerShdw blurRad="50800" dist="39000" dir="5460000" algn="tl">
                  <a:srgbClr val="000000">
                    <a:alpha val="38000"/>
                  </a:srgbClr>
                </a:outerShdw>
              </a:effectLst>
              <a:latin typeface="NikoshBAN" pitchFamily="2" charset="0"/>
              <a:cs typeface="NikoshBAN" pitchFamily="2" charset="0"/>
            </a:endParaRPr>
          </a:p>
          <a:p>
            <a:pPr algn="ctr"/>
            <a:r>
              <a:rPr lang="bn-IN" sz="6600" b="1" dirty="0">
                <a:ln w="11430"/>
                <a:effectLst>
                  <a:outerShdw blurRad="50800" dist="39000" dir="5460000" algn="tl">
                    <a:srgbClr val="000000">
                      <a:alpha val="38000"/>
                    </a:srgbClr>
                  </a:outerShdw>
                </a:effectLst>
                <a:latin typeface="NikoshBAN" pitchFamily="2" charset="0"/>
                <a:cs typeface="NikoshBAN" pitchFamily="2" charset="0"/>
              </a:rPr>
              <a:t>                               </a:t>
            </a:r>
            <a:r>
              <a:rPr lang="en-US" sz="6600" b="1" dirty="0" smtClean="0">
                <a:ln w="11430"/>
                <a:effectLst>
                  <a:outerShdw blurRad="50800" dist="39000" dir="5460000" algn="tl">
                    <a:srgbClr val="000000">
                      <a:alpha val="38000"/>
                    </a:srgbClr>
                  </a:outerShdw>
                </a:effectLst>
                <a:latin typeface="NikoshBAN" pitchFamily="2" charset="0"/>
                <a:cs typeface="NikoshBAN" pitchFamily="2" charset="0"/>
              </a:rPr>
              <a:t>            </a:t>
            </a:r>
            <a:endParaRPr lang="en-US" sz="6600" b="1" dirty="0">
              <a:ln w="11430"/>
              <a:effectLst>
                <a:outerShdw blurRad="50800" dist="39000" dir="5460000" algn="tl">
                  <a:srgbClr val="000000">
                    <a:alpha val="38000"/>
                  </a:srgbClr>
                </a:outerShdw>
              </a:effectLst>
              <a:latin typeface="NikoshBAN" pitchFamily="2" charset="0"/>
              <a:cs typeface="NikoshBAN" pitchFamily="2"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8383" y="1519517"/>
            <a:ext cx="7310770" cy="486927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8501581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22973" y="342659"/>
            <a:ext cx="3968743" cy="769441"/>
          </a:xfrm>
          <a:prstGeom prst="rect">
            <a:avLst/>
          </a:prstGeom>
          <a:ln w="28575">
            <a:solidFill>
              <a:schemeClr val="tx1"/>
            </a:solidFill>
          </a:ln>
        </p:spPr>
        <p:txBody>
          <a:bodyPr wrap="square">
            <a:spAutoFit/>
          </a:bodyPr>
          <a:lstStyle/>
          <a:p>
            <a:pPr algn="ctr"/>
            <a:r>
              <a:rPr lang="bn-IN" sz="44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ব্যাংক</a:t>
            </a:r>
            <a:r>
              <a:rPr lang="en-US" sz="44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400"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শ্রেণিবিভাগ</a:t>
            </a:r>
            <a:endParaRPr lang="en-US" sz="4400" dirty="0"/>
          </a:p>
        </p:txBody>
      </p:sp>
      <p:sp>
        <p:nvSpPr>
          <p:cNvPr id="6" name="Rounded Rectangular Callout 5"/>
          <p:cNvSpPr/>
          <p:nvPr/>
        </p:nvSpPr>
        <p:spPr>
          <a:xfrm>
            <a:off x="356317" y="3385924"/>
            <a:ext cx="3366655" cy="753036"/>
          </a:xfrm>
          <a:prstGeom prst="wedgeRoundRectCallout">
            <a:avLst>
              <a:gd name="adj1" fmla="val 85255"/>
              <a:gd name="adj2" fmla="val -218341"/>
              <a:gd name="adj3" fmla="val 16667"/>
            </a:avLst>
          </a:prstGeom>
          <a:solidFill>
            <a:schemeClr val="accent6">
              <a:lumMod val="40000"/>
              <a:lumOff val="60000"/>
            </a:schemeClr>
          </a:solidFill>
          <a:ln>
            <a:solidFill>
              <a:srgbClr val="00206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600" b="1" dirty="0" smtClean="0">
                <a:solidFill>
                  <a:schemeClr val="tx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কেন্দ্রীয় ব্যাংক</a:t>
            </a:r>
            <a:endParaRPr lang="en-US" sz="3600" dirty="0">
              <a:solidFill>
                <a:schemeClr val="tx1"/>
              </a:solidFill>
              <a:latin typeface="NikoshBAN" panose="02000000000000000000" pitchFamily="2" charset="0"/>
              <a:cs typeface="NikoshBAN" panose="02000000000000000000" pitchFamily="2" charset="0"/>
            </a:endParaRPr>
          </a:p>
        </p:txBody>
      </p:sp>
      <p:sp>
        <p:nvSpPr>
          <p:cNvPr id="7" name="Rounded Rectangular Callout 6"/>
          <p:cNvSpPr/>
          <p:nvPr/>
        </p:nvSpPr>
        <p:spPr>
          <a:xfrm>
            <a:off x="7691716" y="3397491"/>
            <a:ext cx="3307976" cy="726141"/>
          </a:xfrm>
          <a:prstGeom prst="wedgeRoundRectCallout">
            <a:avLst>
              <a:gd name="adj1" fmla="val -86857"/>
              <a:gd name="adj2" fmla="val -228316"/>
              <a:gd name="adj3" fmla="val 16667"/>
            </a:avLst>
          </a:prstGeom>
          <a:solidFill>
            <a:schemeClr val="accent6">
              <a:lumMod val="40000"/>
              <a:lumOff val="60000"/>
            </a:schemeClr>
          </a:solidFill>
          <a:ln>
            <a:solidFill>
              <a:srgbClr val="00206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200" b="1" dirty="0" smtClean="0">
                <a:solidFill>
                  <a:schemeClr val="tx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বিশেষ আর্থিক প্রতিষ্ঠান</a:t>
            </a:r>
            <a:endParaRPr lang="en-US" sz="3200" dirty="0">
              <a:solidFill>
                <a:schemeClr val="tx1"/>
              </a:solidFill>
              <a:latin typeface="NikoshBAN" panose="02000000000000000000" pitchFamily="2" charset="0"/>
              <a:cs typeface="NikoshBAN" panose="02000000000000000000" pitchFamily="2" charset="0"/>
            </a:endParaRPr>
          </a:p>
        </p:txBody>
      </p:sp>
      <p:sp>
        <p:nvSpPr>
          <p:cNvPr id="16" name="Rectangle 15"/>
          <p:cNvSpPr/>
          <p:nvPr/>
        </p:nvSpPr>
        <p:spPr>
          <a:xfrm>
            <a:off x="4705538" y="1396166"/>
            <a:ext cx="2003612" cy="707886"/>
          </a:xfrm>
          <a:prstGeom prst="rect">
            <a:avLst/>
          </a:prstGeom>
          <a:solidFill>
            <a:schemeClr val="accent6">
              <a:lumMod val="40000"/>
              <a:lumOff val="60000"/>
            </a:schemeClr>
          </a:solidFill>
          <a:ln>
            <a:solidFill>
              <a:srgbClr val="00206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a:r>
              <a:rPr lang="bn-IN"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ব্যাংক</a:t>
            </a:r>
            <a:r>
              <a:rPr lang="en-US"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endParaRPr lang="en-US" sz="4000" b="1" dirty="0"/>
          </a:p>
        </p:txBody>
      </p:sp>
      <p:sp>
        <p:nvSpPr>
          <p:cNvPr id="18" name="Rectangle 17"/>
          <p:cNvSpPr/>
          <p:nvPr/>
        </p:nvSpPr>
        <p:spPr>
          <a:xfrm>
            <a:off x="356317" y="5854090"/>
            <a:ext cx="10554582" cy="584775"/>
          </a:xfrm>
          <a:prstGeom prst="rect">
            <a:avLst/>
          </a:prstGeom>
        </p:spPr>
        <p:txBody>
          <a:bodyPr wrap="square">
            <a:spAutoFit/>
          </a:bodyPr>
          <a:lstStyle/>
          <a:p>
            <a:r>
              <a:rPr lang="bn-IN" sz="32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উদ্দেশ্য ও কার্যাবলির ভিত্তিতে ব্যাংকসমুহকে প্রধানত তিন শ্রেণিতে ভাগ করা হয়েছে।</a:t>
            </a:r>
            <a:r>
              <a:rPr lang="en-US" sz="32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endParaRPr lang="en-US" sz="3200" dirty="0"/>
          </a:p>
        </p:txBody>
      </p:sp>
      <p:grpSp>
        <p:nvGrpSpPr>
          <p:cNvPr id="23" name="Group 22"/>
          <p:cNvGrpSpPr/>
          <p:nvPr/>
        </p:nvGrpSpPr>
        <p:grpSpPr>
          <a:xfrm>
            <a:off x="4178997" y="2162925"/>
            <a:ext cx="2918012" cy="1990549"/>
            <a:chOff x="4178997" y="2162925"/>
            <a:chExt cx="2918012" cy="1990549"/>
          </a:xfrm>
        </p:grpSpPr>
        <p:sp>
          <p:nvSpPr>
            <p:cNvPr id="11" name="Down Arrow 10"/>
            <p:cNvSpPr/>
            <p:nvPr/>
          </p:nvSpPr>
          <p:spPr>
            <a:xfrm>
              <a:off x="5419954" y="2162925"/>
              <a:ext cx="436098" cy="1128879"/>
            </a:xfrm>
            <a:prstGeom prst="downArrow">
              <a:avLst/>
            </a:prstGeom>
            <a:solidFill>
              <a:schemeClr val="accent6">
                <a:lumMod val="60000"/>
                <a:lumOff val="40000"/>
              </a:schemeClr>
            </a:solidFill>
            <a:ln>
              <a:solidFill>
                <a:srgbClr val="00206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4178997" y="3306318"/>
              <a:ext cx="2918012" cy="847156"/>
            </a:xfrm>
            <a:prstGeom prst="roundRect">
              <a:avLst/>
            </a:prstGeom>
            <a:solidFill>
              <a:schemeClr val="accent6">
                <a:lumMod val="40000"/>
                <a:lumOff val="60000"/>
              </a:schemeClr>
            </a:solidFill>
            <a:ln>
              <a:solidFill>
                <a:srgbClr val="00206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600" b="1" dirty="0" smtClean="0">
                  <a:solidFill>
                    <a:schemeClr val="tx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বাণিজ্যিক </a:t>
              </a:r>
              <a:r>
                <a:rPr lang="bn-IN" sz="3600" b="1" dirty="0">
                  <a:solidFill>
                    <a:schemeClr val="tx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ব্যাংক</a:t>
              </a:r>
              <a:endParaRPr lang="en-US" sz="3600" b="1" dirty="0">
                <a:solidFill>
                  <a:schemeClr val="tx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grpSp>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954" y="4153474"/>
            <a:ext cx="2457638" cy="138410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1" name="Picture 20"/>
          <p:cNvPicPr>
            <a:picLocks noChangeAspect="1"/>
          </p:cNvPicPr>
          <p:nvPr/>
        </p:nvPicPr>
        <p:blipFill rotWithShape="1">
          <a:blip r:embed="rId3">
            <a:extLst>
              <a:ext uri="{28A0092B-C50C-407E-A947-70E740481C1C}">
                <a14:useLocalDpi xmlns:a14="http://schemas.microsoft.com/office/drawing/2010/main" val="0"/>
              </a:ext>
            </a:extLst>
          </a:blip>
          <a:srcRect l="15555" t="19995" r="21376"/>
          <a:stretch/>
        </p:blipFill>
        <p:spPr>
          <a:xfrm>
            <a:off x="4474954" y="4166797"/>
            <a:ext cx="2404817" cy="137078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74788" y="4175193"/>
            <a:ext cx="2393212" cy="136037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79374144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4116" y="5304135"/>
            <a:ext cx="10697028" cy="1077218"/>
          </a:xfrm>
          <a:prstGeom prst="rect">
            <a:avLst/>
          </a:prstGeom>
        </p:spPr>
        <p:txBody>
          <a:bodyPr wrap="square">
            <a:spAutoFit/>
          </a:bodyPr>
          <a:lstStyle/>
          <a:p>
            <a:r>
              <a:rPr lang="bn-BD"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ব্যাংককে সাধারণত তাদের </a:t>
            </a:r>
            <a:r>
              <a:rPr lang="bn-BD" sz="32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কার্যক্রম, মালিকানা, এবং সাংগঠনিক কাঠামোর</a:t>
            </a:r>
            <a:r>
              <a:rPr lang="bn-BD"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ওপর ভিত্তি করে বিভিন্ন শ্রেণিতে ভাগ করা হয়। </a:t>
            </a:r>
            <a:endParaRPr lang="en-US"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3" name="Rectangle 2"/>
          <p:cNvSpPr/>
          <p:nvPr/>
        </p:nvSpPr>
        <p:spPr>
          <a:xfrm>
            <a:off x="3967566" y="370505"/>
            <a:ext cx="3494867" cy="707886"/>
          </a:xfrm>
          <a:prstGeom prst="rect">
            <a:avLst/>
          </a:prstGeom>
        </p:spPr>
        <p:txBody>
          <a:bodyPr wrap="none">
            <a:spAutoFit/>
          </a:bodyPr>
          <a:lstStyle/>
          <a:p>
            <a:r>
              <a:rPr lang="en-US" sz="40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ব্যাংকের</a:t>
            </a:r>
            <a:r>
              <a:rPr lang="en-US" sz="40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শ্রেণি</a:t>
            </a:r>
            <a:r>
              <a:rPr lang="en-US" sz="40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বিভাগ</a:t>
            </a:r>
            <a:endParaRPr lang="en-US" sz="40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pic>
        <p:nvPicPr>
          <p:cNvPr id="4" name="Picture 3"/>
          <p:cNvPicPr>
            <a:picLocks noChangeAspect="1"/>
          </p:cNvPicPr>
          <p:nvPr/>
        </p:nvPicPr>
        <p:blipFill>
          <a:blip r:embed="rId2"/>
          <a:stretch>
            <a:fillRect/>
          </a:stretch>
        </p:blipFill>
        <p:spPr>
          <a:xfrm>
            <a:off x="7549517" y="1277256"/>
            <a:ext cx="3279143" cy="3756389"/>
          </a:xfrm>
          <a:prstGeom prst="rect">
            <a:avLst/>
          </a:prstGeom>
        </p:spPr>
      </p:pic>
      <p:pic>
        <p:nvPicPr>
          <p:cNvPr id="5" name="Picture 4"/>
          <p:cNvPicPr>
            <a:picLocks noChangeAspect="1"/>
          </p:cNvPicPr>
          <p:nvPr/>
        </p:nvPicPr>
        <p:blipFill>
          <a:blip r:embed="rId3"/>
          <a:stretch>
            <a:fillRect/>
          </a:stretch>
        </p:blipFill>
        <p:spPr>
          <a:xfrm>
            <a:off x="367619" y="1277256"/>
            <a:ext cx="6912427" cy="3756389"/>
          </a:xfrm>
          <a:prstGeom prst="rect">
            <a:avLst/>
          </a:prstGeom>
        </p:spPr>
      </p:pic>
    </p:spTree>
    <p:extLst>
      <p:ext uri="{BB962C8B-B14F-4D97-AF65-F5344CB8AC3E}">
        <p14:creationId xmlns:p14="http://schemas.microsoft.com/office/powerpoint/2010/main" val="309090522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9927" y="459649"/>
            <a:ext cx="11050073" cy="923330"/>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r>
              <a:rPr lang="bn-IN" sz="5400" b="1" dirty="0" smtClean="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জোড়ায় কাজ</a:t>
            </a:r>
            <a:endParaRPr lang="en-US" sz="54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10822" t="4030" r="3223" b="-4030"/>
          <a:stretch/>
        </p:blipFill>
        <p:spPr>
          <a:xfrm>
            <a:off x="3043698" y="1382979"/>
            <a:ext cx="5306105" cy="4115402"/>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6" name="Rectangle 5"/>
          <p:cNvSpPr/>
          <p:nvPr/>
        </p:nvSpPr>
        <p:spPr>
          <a:xfrm>
            <a:off x="2150562" y="5775380"/>
            <a:ext cx="7128875" cy="646331"/>
          </a:xfrm>
          <a:prstGeom prst="rect">
            <a:avLst/>
          </a:prstGeom>
        </p:spPr>
        <p:txBody>
          <a:bodyPr wrap="none">
            <a:spAutoFit/>
          </a:bodyPr>
          <a:lstStyle/>
          <a:p>
            <a:pPr marL="742950" indent="-742950">
              <a:buFont typeface="Wingdings" panose="05000000000000000000" pitchFamily="2" charset="2"/>
              <a:buChar char="q"/>
            </a:pPr>
            <a:r>
              <a:rPr lang="bn-IN" sz="3600" dirty="0">
                <a:effectLst>
                  <a:outerShdw blurRad="38100" dist="38100" dir="2700000" algn="tl">
                    <a:srgbClr val="000000">
                      <a:alpha val="43137"/>
                    </a:srgbClr>
                  </a:outerShdw>
                </a:effectLst>
                <a:latin typeface="NikoshBAN" pitchFamily="2" charset="0"/>
                <a:cs typeface="NikoshBAN" pitchFamily="2" charset="0"/>
              </a:rPr>
              <a:t>ব্যাংকের শ্রেণি বিভাগগুলো ব</a:t>
            </a:r>
            <a:r>
              <a:rPr lang="en-US" sz="3600" dirty="0" err="1">
                <a:effectLst>
                  <a:outerShdw blurRad="38100" dist="38100" dir="2700000" algn="tl">
                    <a:srgbClr val="000000">
                      <a:alpha val="43137"/>
                    </a:srgbClr>
                  </a:outerShdw>
                </a:effectLst>
                <a:latin typeface="NikoshBAN" pitchFamily="2" charset="0"/>
                <a:cs typeface="NikoshBAN" pitchFamily="2" charset="0"/>
              </a:rPr>
              <a:t>র্ণনা</a:t>
            </a:r>
            <a:r>
              <a:rPr lang="bn-IN" sz="3600" dirty="0">
                <a:effectLst>
                  <a:outerShdw blurRad="38100" dist="38100" dir="2700000" algn="tl">
                    <a:srgbClr val="000000">
                      <a:alpha val="43137"/>
                    </a:srgbClr>
                  </a:outerShdw>
                </a:effectLst>
                <a:latin typeface="NikoshBAN" pitchFamily="2" charset="0"/>
                <a:cs typeface="NikoshBAN" pitchFamily="2" charset="0"/>
              </a:rPr>
              <a:t> করে </a:t>
            </a:r>
            <a:r>
              <a:rPr lang="bn-IN" sz="3600" dirty="0" smtClean="0">
                <a:effectLst>
                  <a:outerShdw blurRad="38100" dist="38100" dir="2700000" algn="tl">
                    <a:srgbClr val="000000">
                      <a:alpha val="43137"/>
                    </a:srgbClr>
                  </a:outerShdw>
                </a:effectLst>
                <a:latin typeface="NikoshBAN" pitchFamily="2" charset="0"/>
                <a:cs typeface="NikoshBAN" pitchFamily="2" charset="0"/>
              </a:rPr>
              <a:t>লেখ। </a:t>
            </a:r>
            <a:endParaRPr lang="en-US" sz="3600" dirty="0"/>
          </a:p>
        </p:txBody>
      </p:sp>
    </p:spTree>
    <p:extLst>
      <p:ext uri="{BB962C8B-B14F-4D97-AF65-F5344CB8AC3E}">
        <p14:creationId xmlns:p14="http://schemas.microsoft.com/office/powerpoint/2010/main" val="305309051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917371" y="240767"/>
            <a:ext cx="6037943" cy="707886"/>
          </a:xfrm>
          <a:prstGeom prst="rect">
            <a:avLst/>
          </a:prstGeom>
          <a:noFill/>
        </p:spPr>
        <p:txBody>
          <a:bodyPr wrap="square" rtlCol="0">
            <a:spAutoFit/>
          </a:bodyPr>
          <a:lstStyle/>
          <a:p>
            <a:pPr algn="ctr"/>
            <a:r>
              <a:rPr lang="bn-IN" sz="40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বিভিন্ন ব্যাংকের কার্যাবলি</a:t>
            </a:r>
            <a:endParaRPr lang="en-US" sz="40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grpSp>
        <p:nvGrpSpPr>
          <p:cNvPr id="6" name="Group 5"/>
          <p:cNvGrpSpPr/>
          <p:nvPr/>
        </p:nvGrpSpPr>
        <p:grpSpPr>
          <a:xfrm>
            <a:off x="745687" y="867971"/>
            <a:ext cx="4167088" cy="2724641"/>
            <a:chOff x="337457" y="1246469"/>
            <a:chExt cx="5816600" cy="460747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457" y="1246469"/>
              <a:ext cx="5816600" cy="386256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5" name="Rectangle 4"/>
            <p:cNvSpPr/>
            <p:nvPr/>
          </p:nvSpPr>
          <p:spPr>
            <a:xfrm>
              <a:off x="1020145" y="5023675"/>
              <a:ext cx="4326813" cy="830264"/>
            </a:xfrm>
            <a:prstGeom prst="rect">
              <a:avLst/>
            </a:prstGeom>
          </p:spPr>
          <p:txBody>
            <a:bodyPr wrap="none">
              <a:spAutoFit/>
            </a:bodyPr>
            <a:lstStyle/>
            <a:p>
              <a:r>
                <a:rPr lang="bn-IN" sz="28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কেন্দ্রীয় বা বাংলাদেশ ব্যাংক</a:t>
              </a:r>
              <a:endParaRPr lang="en-US" sz="2800" dirty="0"/>
            </a:p>
          </p:txBody>
        </p:sp>
      </p:grpSp>
      <p:grpSp>
        <p:nvGrpSpPr>
          <p:cNvPr id="8" name="Group 7"/>
          <p:cNvGrpSpPr/>
          <p:nvPr/>
        </p:nvGrpSpPr>
        <p:grpSpPr>
          <a:xfrm>
            <a:off x="6126637" y="854524"/>
            <a:ext cx="4241045" cy="2760167"/>
            <a:chOff x="5984385" y="1056229"/>
            <a:chExt cx="4598450" cy="2900725"/>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4385" y="1056229"/>
              <a:ext cx="4598450" cy="243610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7" name="Rectangle 6"/>
            <p:cNvSpPr/>
            <p:nvPr/>
          </p:nvSpPr>
          <p:spPr>
            <a:xfrm>
              <a:off x="7245965" y="3433734"/>
              <a:ext cx="2032929" cy="523220"/>
            </a:xfrm>
            <a:prstGeom prst="rect">
              <a:avLst/>
            </a:prstGeom>
          </p:spPr>
          <p:txBody>
            <a:bodyPr wrap="none">
              <a:spAutoFit/>
            </a:bodyPr>
            <a:lstStyle/>
            <a:p>
              <a:r>
                <a:rPr lang="bn-IN" sz="28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বাণিজ্যিক ব্যাংক</a:t>
              </a:r>
              <a:endParaRPr lang="en-US" sz="2800" dirty="0"/>
            </a:p>
          </p:txBody>
        </p:sp>
      </p:grpSp>
      <p:grpSp>
        <p:nvGrpSpPr>
          <p:cNvPr id="22" name="Group 21"/>
          <p:cNvGrpSpPr/>
          <p:nvPr/>
        </p:nvGrpSpPr>
        <p:grpSpPr>
          <a:xfrm>
            <a:off x="790394" y="3578843"/>
            <a:ext cx="9577288" cy="2656303"/>
            <a:chOff x="790394" y="3578843"/>
            <a:chExt cx="9577288" cy="2656303"/>
          </a:xfrm>
        </p:grpSpPr>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t="11667" b="13000"/>
            <a:stretch/>
          </p:blipFill>
          <p:spPr>
            <a:xfrm>
              <a:off x="790394" y="3579282"/>
              <a:ext cx="4050780" cy="2228058"/>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26637" y="3578843"/>
              <a:ext cx="4241045" cy="2228058"/>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1" name="Rectangle 10"/>
            <p:cNvSpPr/>
            <p:nvPr/>
          </p:nvSpPr>
          <p:spPr>
            <a:xfrm>
              <a:off x="3558152" y="5711926"/>
              <a:ext cx="4025250" cy="523220"/>
            </a:xfrm>
            <a:prstGeom prst="rect">
              <a:avLst/>
            </a:prstGeom>
          </p:spPr>
          <p:txBody>
            <a:bodyPr wrap="square">
              <a:spAutoFit/>
            </a:bodyPr>
            <a:lstStyle/>
            <a:p>
              <a:pPr algn="ctr"/>
              <a:r>
                <a:rPr lang="bn-IN" sz="28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বিশেষ আর্থিক প্রতিষ্ঠান</a:t>
              </a:r>
              <a:endParaRPr lang="en-US" sz="2800" dirty="0">
                <a:latin typeface="NikoshBAN" panose="02000000000000000000" pitchFamily="2" charset="0"/>
                <a:cs typeface="NikoshBAN" panose="02000000000000000000" pitchFamily="2" charset="0"/>
              </a:endParaRPr>
            </a:p>
          </p:txBody>
        </p:sp>
      </p:grpSp>
      <p:sp>
        <p:nvSpPr>
          <p:cNvPr id="26" name="Rectangle 25"/>
          <p:cNvSpPr/>
          <p:nvPr/>
        </p:nvSpPr>
        <p:spPr>
          <a:xfrm>
            <a:off x="632011" y="6092925"/>
            <a:ext cx="10932457" cy="584775"/>
          </a:xfrm>
          <a:prstGeom prst="rect">
            <a:avLst/>
          </a:prstGeom>
        </p:spPr>
        <p:txBody>
          <a:bodyPr wrap="square">
            <a:spAutoFit/>
          </a:bodyPr>
          <a:lstStyle/>
          <a:p>
            <a:r>
              <a:rPr lang="en-US" sz="3200"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জন</a:t>
            </a:r>
            <a:r>
              <a:rPr lang="bn-IN" sz="32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সাধারণ তাদের আয় বা উদ্ধৃত অর্থ নিরাপদে সঞ্চয়ের জন্য ব্যংকে জমা রাখে। </a:t>
            </a:r>
            <a:endParaRPr lang="en-US" sz="32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223692448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073123" y="358080"/>
            <a:ext cx="7165075" cy="707886"/>
          </a:xfrm>
          <a:prstGeom prst="rect">
            <a:avLst/>
          </a:prstGeom>
          <a:noFill/>
          <a:scene3d>
            <a:camera prst="perspectiveRight" fov="2400000">
              <a:rot lat="0" lon="21299996" rev="0"/>
            </a:camera>
            <a:lightRig rig="threePt" dir="t"/>
          </a:scene3d>
        </p:spPr>
        <p:txBody>
          <a:bodyPr wrap="square" rtlCol="0">
            <a:spAutoFit/>
          </a:bodyPr>
          <a:lstStyle/>
          <a:p>
            <a:pPr algn="ctr"/>
            <a:r>
              <a:rPr lang="bn-IN"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কেন্দ্রীয় ব্যাংক</a:t>
            </a:r>
            <a:endParaRPr lang="en-US" sz="40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r="12290"/>
          <a:stretch/>
        </p:blipFill>
        <p:spPr>
          <a:xfrm>
            <a:off x="2235937" y="1084934"/>
            <a:ext cx="6893234" cy="442615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3" name="Rectangle 2"/>
          <p:cNvSpPr/>
          <p:nvPr/>
        </p:nvSpPr>
        <p:spPr>
          <a:xfrm>
            <a:off x="259821" y="5584674"/>
            <a:ext cx="10910358" cy="1200329"/>
          </a:xfrm>
          <a:prstGeom prst="rect">
            <a:avLst/>
          </a:prstGeom>
        </p:spPr>
        <p:txBody>
          <a:bodyPr wrap="none">
            <a:spAutoFit/>
          </a:bodyPr>
          <a:lstStyle/>
          <a:p>
            <a:pPr algn="ctr"/>
            <a:r>
              <a:rPr lang="bn-IN" sz="36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কেন্দ্রীয় </a:t>
            </a:r>
            <a:r>
              <a:rPr lang="bn-IN" sz="36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ব্যাংক একটি দেশের সর্বোচ্চ আর্থিক প্রতিষ্ঠান। এই ব্যাংক দেশের অর্থ</a:t>
            </a:r>
            <a:r>
              <a:rPr lang="en-US" sz="36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a:t>
            </a:r>
          </a:p>
          <a:p>
            <a:pPr algn="ctr"/>
            <a:r>
              <a:rPr lang="bn-IN" sz="36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বাজার, মুদ্রাব্যবস্থা এবং অন্যান্য ব্যাংকসমুহকে তত্ত্বাধান ও নিয়ন্ত্রণ কর।</a:t>
            </a:r>
            <a:endParaRPr lang="en-US" sz="36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4" name="Rectangle 3"/>
          <p:cNvSpPr/>
          <p:nvPr/>
        </p:nvSpPr>
        <p:spPr>
          <a:xfrm>
            <a:off x="2209043" y="5773067"/>
            <a:ext cx="6893234" cy="646331"/>
          </a:xfrm>
          <a:prstGeom prst="rect">
            <a:avLst/>
          </a:prstGeom>
        </p:spPr>
        <p:txBody>
          <a:bodyPr wrap="none">
            <a:spAutoFit/>
          </a:bodyPr>
          <a:lstStyle/>
          <a:p>
            <a:r>
              <a:rPr lang="bn-IN" sz="36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কেন্দ্রীয় </a:t>
            </a:r>
            <a:r>
              <a:rPr lang="bn-IN" sz="36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ব্যাংকের আরেক নাম বাংলাদেশ ব্যাংক </a:t>
            </a:r>
            <a:endParaRPr lang="en-US" sz="3600" dirty="0"/>
          </a:p>
        </p:txBody>
      </p:sp>
    </p:spTree>
    <p:extLst>
      <p:ext uri="{BB962C8B-B14F-4D97-AF65-F5344CB8AC3E}">
        <p14:creationId xmlns:p14="http://schemas.microsoft.com/office/powerpoint/2010/main" val="19066425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grpId="1" nodeType="clickEffect">
                                  <p:stCondLst>
                                    <p:cond delay="0"/>
                                  </p:stCondLst>
                                  <p:childTnLst>
                                    <p:anim calcmode="lin" valueType="num">
                                      <p:cBhvr>
                                        <p:cTn id="13" dur="500"/>
                                        <p:tgtEl>
                                          <p:spTgt spid="4"/>
                                        </p:tgtEl>
                                        <p:attrNameLst>
                                          <p:attrName>ppt_w</p:attrName>
                                        </p:attrNameLst>
                                      </p:cBhvr>
                                      <p:tavLst>
                                        <p:tav tm="0">
                                          <p:val>
                                            <p:strVal val="ppt_w"/>
                                          </p:val>
                                        </p:tav>
                                        <p:tav tm="100000">
                                          <p:val>
                                            <p:fltVal val="0"/>
                                          </p:val>
                                        </p:tav>
                                      </p:tavLst>
                                    </p:anim>
                                    <p:anim calcmode="lin" valueType="num">
                                      <p:cBhvr>
                                        <p:cTn id="14" dur="500"/>
                                        <p:tgtEl>
                                          <p:spTgt spid="4"/>
                                        </p:tgtEl>
                                        <p:attrNameLst>
                                          <p:attrName>ppt_h</p:attrName>
                                        </p:attrNameLst>
                                      </p:cBhvr>
                                      <p:tavLst>
                                        <p:tav tm="0">
                                          <p:val>
                                            <p:strVal val="ppt_h"/>
                                          </p:val>
                                        </p:tav>
                                        <p:tav tm="100000">
                                          <p:val>
                                            <p:fltVal val="0"/>
                                          </p:val>
                                        </p:tav>
                                      </p:tavLst>
                                    </p:anim>
                                    <p:animEffect transition="out" filter="fade">
                                      <p:cBhvr>
                                        <p:cTn id="15" dur="500"/>
                                        <p:tgtEl>
                                          <p:spTgt spid="4"/>
                                        </p:tgtEl>
                                      </p:cBhvr>
                                    </p:animEffect>
                                    <p:set>
                                      <p:cBhvr>
                                        <p:cTn id="16" dur="1" fill="hold">
                                          <p:stCondLst>
                                            <p:cond delay="499"/>
                                          </p:stCondLst>
                                        </p:cTn>
                                        <p:tgtEl>
                                          <p:spTgt spid="4"/>
                                        </p:tgtEl>
                                        <p:attrNameLst>
                                          <p:attrName>style.visibility</p:attrName>
                                        </p:attrNameLst>
                                      </p:cBhvr>
                                      <p:to>
                                        <p:strVal val="hidden"/>
                                      </p:to>
                                    </p:set>
                                  </p:childTnLst>
                                </p:cTn>
                              </p:par>
                              <p:par>
                                <p:cTn id="17" presetID="47"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4"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02013" y="277397"/>
            <a:ext cx="8902022" cy="707886"/>
          </a:xfrm>
          <a:prstGeom prst="rect">
            <a:avLst/>
          </a:prstGeom>
          <a:noFill/>
          <a:scene3d>
            <a:camera prst="perspectiveRight" fov="2400000">
              <a:rot lat="0" lon="21299996" rev="0"/>
            </a:camera>
            <a:lightRig rig="threePt" dir="t"/>
          </a:scene3d>
        </p:spPr>
        <p:txBody>
          <a:bodyPr wrap="square" rtlCol="0">
            <a:spAutoFit/>
          </a:bodyPr>
          <a:lstStyle/>
          <a:p>
            <a:pPr algn="ctr"/>
            <a:r>
              <a:rPr lang="bn-IN"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বাণিজ্যিক ব্যাংকের কার্যাবলির ভিডিওটি লক্ষ কর</a:t>
            </a:r>
            <a:r>
              <a:rPr lang="en-US"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a:t>
            </a:r>
            <a:endParaRPr lang="en-US" sz="40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pic>
        <p:nvPicPr>
          <p:cNvPr id="5" name="বালিজ্যিক ব্যাংকের কার্যবলির ভিডিও">
            <a:hlinkClick r:id="" action="ppaction://media"/>
          </p:cNvPr>
          <p:cNvPicPr>
            <a:picLocks noChangeAspect="1"/>
          </p:cNvPicPr>
          <p:nvPr>
            <a:videoFile r:link="rId1"/>
            <p:extLst>
              <p:ext uri="{DAA4B4D4-6D71-4841-9C94-3DE7FCFB9230}">
                <p14:media xmlns:p14="http://schemas.microsoft.com/office/powerpoint/2010/main" r:embed="rId2">
                  <p14:trim end="1027.1888"/>
                </p14:media>
              </p:ext>
            </p:extLst>
          </p:nvPr>
        </p:nvPicPr>
        <p:blipFill rotWithShape="1">
          <a:blip r:embed="rId4"/>
          <a:srcRect l="1153" b="2771"/>
          <a:stretch>
            <a:fillRect/>
          </a:stretch>
        </p:blipFill>
        <p:spPr>
          <a:xfrm>
            <a:off x="885107" y="1129552"/>
            <a:ext cx="9659785" cy="5470678"/>
          </a:xfrm>
          <a:prstGeom prst="rect">
            <a:avLst/>
          </a:prstGeom>
          <a:scene3d>
            <a:camera prst="orthographicFront"/>
            <a:lightRig rig="threePt" dir="t"/>
          </a:scene3d>
          <a:sp3d>
            <a:bevelT prst="relaxedInset"/>
          </a:sp3d>
        </p:spPr>
      </p:pic>
    </p:spTree>
    <p:extLst>
      <p:ext uri="{BB962C8B-B14F-4D97-AF65-F5344CB8AC3E}">
        <p14:creationId xmlns:p14="http://schemas.microsoft.com/office/powerpoint/2010/main" val="78644283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41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792071" y="501133"/>
            <a:ext cx="4583469" cy="707886"/>
          </a:xfrm>
          <a:prstGeom prst="rect">
            <a:avLst/>
          </a:prstGeom>
        </p:spPr>
        <p:txBody>
          <a:bodyPr wrap="square">
            <a:spAutoFit/>
          </a:bodyPr>
          <a:lstStyle/>
          <a:p>
            <a:pPr algn="ctr"/>
            <a:r>
              <a:rPr lang="bn-IN"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a:t>
            </a:r>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িশেষ</a:t>
            </a:r>
            <a:r>
              <a:rPr lang="en-US"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আর্থিক</a:t>
            </a:r>
            <a:r>
              <a:rPr lang="en-US"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প্রতিষ্</a:t>
            </a:r>
            <a:r>
              <a:rPr lang="bn-IN"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ঠান</a:t>
            </a:r>
            <a:endParaRPr lang="en-US" sz="40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967" y="1349829"/>
            <a:ext cx="5503235" cy="3916543"/>
          </a:xfrm>
          <a:prstGeom prst="rect">
            <a:avLst/>
          </a:prstGeom>
          <a:ln>
            <a:noFill/>
          </a:ln>
          <a:effectLst>
            <a:outerShdw blurRad="107950" dist="12700" dir="5400000" algn="ctr">
              <a:srgbClr val="000000"/>
            </a:outerShdw>
          </a:effectLst>
          <a:scene3d>
            <a:camera prst="perspectiveRight">
              <a:rot lat="0" lon="20999994" rev="0"/>
            </a:camera>
            <a:lightRig rig="soft" dir="t">
              <a:rot lat="0" lon="0" rev="0"/>
            </a:lightRig>
          </a:scene3d>
          <a:sp3d contourW="44450" prstMaterial="matte">
            <a:bevelT w="63500" h="63500" prst="artDeco"/>
            <a:contourClr>
              <a:srgbClr val="FFFFFF"/>
            </a:contourClr>
          </a:sp3d>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4111" y="1349829"/>
            <a:ext cx="5442858" cy="3916543"/>
          </a:xfrm>
          <a:prstGeom prst="rect">
            <a:avLst/>
          </a:prstGeom>
          <a:ln>
            <a:noFill/>
          </a:ln>
          <a:effectLst>
            <a:outerShdw blurRad="107950" dist="12700" dir="5400000" algn="ctr">
              <a:srgbClr val="000000"/>
            </a:outerShdw>
          </a:effectLst>
          <a:scene3d>
            <a:camera prst="perspectiveLeft">
              <a:rot lat="0" lon="900000" rev="0"/>
            </a:camera>
            <a:lightRig rig="soft" dir="t">
              <a:rot lat="0" lon="0" rev="0"/>
            </a:lightRig>
          </a:scene3d>
          <a:sp3d contourW="44450" prstMaterial="matte">
            <a:bevelT w="63500" h="63500" prst="artDeco"/>
            <a:contourClr>
              <a:srgbClr val="FFFFFF"/>
            </a:contourClr>
          </a:sp3d>
        </p:spPr>
      </p:pic>
      <p:sp>
        <p:nvSpPr>
          <p:cNvPr id="7" name="Rectangle 6"/>
          <p:cNvSpPr/>
          <p:nvPr/>
        </p:nvSpPr>
        <p:spPr>
          <a:xfrm>
            <a:off x="836907" y="5501311"/>
            <a:ext cx="9756186" cy="1200329"/>
          </a:xfrm>
          <a:prstGeom prst="rect">
            <a:avLst/>
          </a:prstGeom>
        </p:spPr>
        <p:txBody>
          <a:bodyPr wrap="square">
            <a:spAutoFit/>
          </a:bodyPr>
          <a:lstStyle/>
          <a:p>
            <a:r>
              <a:rPr lang="bn-IN" sz="36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বিশেষ লক্ষ্য অর্জনে আমাদের দেশে কতিপয় ব্যাংক  প্রতিষ্ঠিত হয়েছে। </a:t>
            </a:r>
            <a:endParaRPr lang="en-US" sz="36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r>
              <a:rPr lang="bn-IN" sz="36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এ ব্যাংক সমুহকে বলা হয় বিশেষ আর্থিক প্রতিষ্ঠান ।  </a:t>
            </a:r>
            <a:endParaRPr lang="en-US" sz="3600" dirty="0"/>
          </a:p>
        </p:txBody>
      </p:sp>
    </p:spTree>
    <p:extLst>
      <p:ext uri="{BB962C8B-B14F-4D97-AF65-F5344CB8AC3E}">
        <p14:creationId xmlns:p14="http://schemas.microsoft.com/office/powerpoint/2010/main" val="338757796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9927" y="500593"/>
            <a:ext cx="11050073" cy="923330"/>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r>
              <a:rPr lang="bn-IN" sz="5400" b="1" dirty="0" smtClean="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দলগত কাজ</a:t>
            </a:r>
            <a:endParaRPr lang="en-US" sz="54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11372"/>
          <a:stretch/>
        </p:blipFill>
        <p:spPr>
          <a:xfrm>
            <a:off x="3408149" y="1534243"/>
            <a:ext cx="4993627" cy="3440373"/>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4" name="Rectangle 3"/>
          <p:cNvSpPr/>
          <p:nvPr/>
        </p:nvSpPr>
        <p:spPr>
          <a:xfrm>
            <a:off x="2248800" y="5642370"/>
            <a:ext cx="7124066" cy="646331"/>
          </a:xfrm>
          <a:prstGeom prst="rect">
            <a:avLst/>
          </a:prstGeom>
        </p:spPr>
        <p:txBody>
          <a:bodyPr wrap="none">
            <a:spAutoFit/>
          </a:bodyPr>
          <a:lstStyle/>
          <a:p>
            <a:pPr marL="571500" indent="-571500">
              <a:buFont typeface="Wingdings" panose="05000000000000000000" pitchFamily="2" charset="2"/>
              <a:buChar char="q"/>
            </a:pPr>
            <a:r>
              <a:rPr lang="en-US" sz="3600" dirty="0" err="1">
                <a:effectLst>
                  <a:outerShdw blurRad="38100" dist="38100" dir="2700000" algn="tl">
                    <a:srgbClr val="000000">
                      <a:alpha val="43137"/>
                    </a:srgbClr>
                  </a:outerShdw>
                </a:effectLst>
                <a:latin typeface="NikoshBAN" pitchFamily="2" charset="0"/>
                <a:cs typeface="NikoshBAN" pitchFamily="2" charset="0"/>
              </a:rPr>
              <a:t>বিভিন্ন</a:t>
            </a:r>
            <a:r>
              <a:rPr lang="en-US" sz="3600" dirty="0">
                <a:effectLst>
                  <a:outerShdw blurRad="38100" dist="38100" dir="2700000" algn="tl">
                    <a:srgbClr val="000000">
                      <a:alpha val="43137"/>
                    </a:srgbClr>
                  </a:outerShdw>
                </a:effectLst>
                <a:latin typeface="NikoshBAN" pitchFamily="2" charset="0"/>
                <a:cs typeface="NikoshBAN" pitchFamily="2" charset="0"/>
              </a:rPr>
              <a:t> </a:t>
            </a:r>
            <a:r>
              <a:rPr lang="bn-IN" sz="3600" dirty="0">
                <a:effectLst>
                  <a:outerShdw blurRad="38100" dist="38100" dir="2700000" algn="tl">
                    <a:srgbClr val="000000">
                      <a:alpha val="43137"/>
                    </a:srgbClr>
                  </a:outerShdw>
                </a:effectLst>
                <a:latin typeface="NikoshBAN" pitchFamily="2" charset="0"/>
                <a:cs typeface="NikoshBAN" pitchFamily="2" charset="0"/>
              </a:rPr>
              <a:t>ব্যাংকের কার্যাবলি ব</a:t>
            </a:r>
            <a:r>
              <a:rPr lang="en-US" sz="3600" dirty="0" err="1">
                <a:effectLst>
                  <a:outerShdw blurRad="38100" dist="38100" dir="2700000" algn="tl">
                    <a:srgbClr val="000000">
                      <a:alpha val="43137"/>
                    </a:srgbClr>
                  </a:outerShdw>
                </a:effectLst>
                <a:latin typeface="NikoshBAN" pitchFamily="2" charset="0"/>
                <a:cs typeface="NikoshBAN" pitchFamily="2" charset="0"/>
              </a:rPr>
              <a:t>িশ্লেষণ</a:t>
            </a:r>
            <a:r>
              <a:rPr lang="bn-IN" sz="3600" dirty="0" smtClean="0">
                <a:effectLst>
                  <a:outerShdw blurRad="38100" dist="38100" dir="2700000" algn="tl">
                    <a:srgbClr val="000000">
                      <a:alpha val="43137"/>
                    </a:srgbClr>
                  </a:outerShdw>
                </a:effectLst>
                <a:latin typeface="NikoshBAN" pitchFamily="2" charset="0"/>
                <a:cs typeface="NikoshBAN" pitchFamily="2" charset="0"/>
              </a:rPr>
              <a:t> করে লেখ।</a:t>
            </a:r>
            <a:endParaRPr lang="en-US" sz="3600" dirty="0"/>
          </a:p>
        </p:txBody>
      </p:sp>
    </p:spTree>
    <p:extLst>
      <p:ext uri="{BB962C8B-B14F-4D97-AF65-F5344CB8AC3E}">
        <p14:creationId xmlns:p14="http://schemas.microsoft.com/office/powerpoint/2010/main" val="402155385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23575" y="2557951"/>
            <a:ext cx="3017042" cy="523220"/>
          </a:xfrm>
          <a:prstGeom prst="rect">
            <a:avLst/>
          </a:prstGeom>
        </p:spPr>
        <p:txBody>
          <a:bodyPr wrap="square">
            <a:spAutoFit/>
          </a:bodyPr>
          <a:lstStyle/>
          <a:p>
            <a:r>
              <a:rPr lang="bn-IN" sz="2800" dirty="0">
                <a:solidFill>
                  <a:schemeClr val="bg2">
                    <a:lumMod val="10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a:t>
            </a:r>
            <a:r>
              <a:rPr lang="bn-IN" sz="2800" dirty="0" smtClean="0">
                <a:solidFill>
                  <a:schemeClr val="bg2">
                    <a:lumMod val="10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দুই ভাগে </a:t>
            </a:r>
            <a:endParaRPr lang="en-US" sz="28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5" name="Rectangle 4"/>
          <p:cNvSpPr/>
          <p:nvPr/>
        </p:nvSpPr>
        <p:spPr>
          <a:xfrm>
            <a:off x="6484639" y="2526022"/>
            <a:ext cx="3084363" cy="523220"/>
          </a:xfrm>
          <a:prstGeom prst="rect">
            <a:avLst/>
          </a:prstGeom>
        </p:spPr>
        <p:txBody>
          <a:bodyPr wrap="square">
            <a:spAutoFit/>
          </a:bodyPr>
          <a:lstStyle/>
          <a:p>
            <a:r>
              <a:rPr lang="bn-IN" sz="2800" dirty="0">
                <a:solidFill>
                  <a:schemeClr val="bg2">
                    <a:lumMod val="10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খ</a:t>
            </a:r>
            <a:r>
              <a:rPr lang="bn-IN" sz="2800" dirty="0" smtClean="0">
                <a:solidFill>
                  <a:schemeClr val="bg2">
                    <a:lumMod val="10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তিন ভাগে </a:t>
            </a:r>
            <a:endParaRPr lang="en-US" sz="28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6" name="Rectangle 5"/>
          <p:cNvSpPr/>
          <p:nvPr/>
        </p:nvSpPr>
        <p:spPr>
          <a:xfrm>
            <a:off x="1023575" y="3008444"/>
            <a:ext cx="2966936" cy="523220"/>
          </a:xfrm>
          <a:prstGeom prst="rect">
            <a:avLst/>
          </a:prstGeom>
        </p:spPr>
        <p:txBody>
          <a:bodyPr wrap="square">
            <a:spAutoFit/>
          </a:bodyPr>
          <a:lstStyle/>
          <a:p>
            <a:r>
              <a:rPr lang="bn-IN" sz="2800" dirty="0">
                <a:solidFill>
                  <a:schemeClr val="bg2">
                    <a:lumMod val="10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গ</a:t>
            </a:r>
            <a:r>
              <a:rPr lang="bn-IN" sz="2800" dirty="0" smtClean="0">
                <a:solidFill>
                  <a:schemeClr val="bg2">
                    <a:lumMod val="10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চার ভাগে </a:t>
            </a:r>
            <a:endParaRPr lang="bn-BD" sz="2800" dirty="0">
              <a:solidFill>
                <a:schemeClr val="accent4">
                  <a:lumMod val="10000"/>
                </a:schemeClr>
              </a:solidFill>
              <a:effectLst>
                <a:outerShdw blurRad="38100" dist="38100" dir="2700000" algn="tl">
                  <a:srgbClr val="000000">
                    <a:alpha val="43137"/>
                  </a:srgbClr>
                </a:outerShdw>
              </a:effectLst>
              <a:latin typeface="NikoshBAN" pitchFamily="2" charset="0"/>
              <a:cs typeface="NikoshBAN" pitchFamily="2" charset="0"/>
            </a:endParaRPr>
          </a:p>
        </p:txBody>
      </p:sp>
      <p:sp>
        <p:nvSpPr>
          <p:cNvPr id="7" name="Rectangle 6"/>
          <p:cNvSpPr/>
          <p:nvPr/>
        </p:nvSpPr>
        <p:spPr>
          <a:xfrm>
            <a:off x="6494156" y="3040910"/>
            <a:ext cx="3242271" cy="523220"/>
          </a:xfrm>
          <a:prstGeom prst="rect">
            <a:avLst/>
          </a:prstGeom>
        </p:spPr>
        <p:txBody>
          <a:bodyPr wrap="square">
            <a:spAutoFit/>
          </a:bodyPr>
          <a:lstStyle/>
          <a:p>
            <a:r>
              <a:rPr lang="bn-IN" sz="2800" dirty="0">
                <a:solidFill>
                  <a:schemeClr val="bg2">
                    <a:lumMod val="10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ঘ</a:t>
            </a:r>
            <a:r>
              <a:rPr lang="bn-IN" sz="2800" dirty="0" smtClean="0">
                <a:solidFill>
                  <a:schemeClr val="bg2">
                    <a:lumMod val="10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পাঁচ ভাগে।</a:t>
            </a:r>
            <a:r>
              <a:rPr lang="bn-BD" sz="2800" dirty="0" smtClean="0">
                <a:solidFill>
                  <a:schemeClr val="bg2">
                    <a:lumMod val="10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endParaRPr lang="en-US" sz="28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8" name="Rectangle 7"/>
          <p:cNvSpPr/>
          <p:nvPr/>
        </p:nvSpPr>
        <p:spPr>
          <a:xfrm>
            <a:off x="444933" y="3446290"/>
            <a:ext cx="10544093" cy="584775"/>
          </a:xfrm>
          <a:prstGeom prst="rect">
            <a:avLst/>
          </a:prstGeom>
        </p:spPr>
        <p:txBody>
          <a:bodyPr wrap="square">
            <a:spAutoFit/>
          </a:bodyPr>
          <a:lstStyle/>
          <a:p>
            <a:pPr marL="514350" indent="-514350">
              <a:buFont typeface="Wingdings" panose="05000000000000000000" pitchFamily="2" charset="2"/>
              <a:buChar char="q"/>
            </a:pPr>
            <a:r>
              <a:rPr lang="bn-IN" sz="32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একটি দেশের সর্বোচ্চ আর্থিক প্রতিষ্ঠানের নাম কী</a:t>
            </a:r>
            <a:r>
              <a:rPr lang="bn-BD" sz="32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endParaRPr lang="en-US" sz="3200" dirty="0">
              <a:effectLst>
                <a:outerShdw blurRad="38100" dist="38100" dir="2700000" algn="tl">
                  <a:srgbClr val="000000">
                    <a:alpha val="43137"/>
                  </a:srgbClr>
                </a:outerShdw>
              </a:effectLst>
            </a:endParaRPr>
          </a:p>
        </p:txBody>
      </p:sp>
      <p:sp>
        <p:nvSpPr>
          <p:cNvPr id="9" name="Rectangle 8"/>
          <p:cNvSpPr/>
          <p:nvPr/>
        </p:nvSpPr>
        <p:spPr>
          <a:xfrm>
            <a:off x="996593" y="3904626"/>
            <a:ext cx="4276812" cy="523220"/>
          </a:xfrm>
          <a:prstGeom prst="rect">
            <a:avLst/>
          </a:prstGeom>
        </p:spPr>
        <p:txBody>
          <a:bodyPr wrap="square">
            <a:spAutoFit/>
          </a:bodyPr>
          <a:lstStyle/>
          <a:p>
            <a:r>
              <a:rPr lang="bn-IN" sz="28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 কেন্দ্রীয় ব্যাংক</a:t>
            </a:r>
            <a:endParaRPr lang="en-US" sz="28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10" name="Rectangle 9"/>
          <p:cNvSpPr/>
          <p:nvPr/>
        </p:nvSpPr>
        <p:spPr>
          <a:xfrm>
            <a:off x="6504633" y="3902379"/>
            <a:ext cx="4081801" cy="523220"/>
          </a:xfrm>
          <a:prstGeom prst="rect">
            <a:avLst/>
          </a:prstGeom>
        </p:spPr>
        <p:txBody>
          <a:bodyPr wrap="square">
            <a:spAutoFit/>
          </a:bodyPr>
          <a:lstStyle/>
          <a:p>
            <a:r>
              <a:rPr lang="bn-IN" sz="28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খ</a:t>
            </a:r>
            <a:r>
              <a:rPr lang="bn-IN" sz="28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বাণিজ্য</a:t>
            </a:r>
            <a:r>
              <a:rPr lang="en-US" sz="28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a:t>
            </a:r>
            <a:r>
              <a:rPr lang="bn-IN" sz="28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ব্যাংক </a:t>
            </a:r>
            <a:endParaRPr lang="en-US" sz="28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11" name="Rectangle 10"/>
          <p:cNvSpPr/>
          <p:nvPr/>
        </p:nvSpPr>
        <p:spPr>
          <a:xfrm>
            <a:off x="1021546" y="4397680"/>
            <a:ext cx="3325371" cy="523220"/>
          </a:xfrm>
          <a:prstGeom prst="rect">
            <a:avLst/>
          </a:prstGeom>
        </p:spPr>
        <p:txBody>
          <a:bodyPr wrap="square">
            <a:spAutoFit/>
          </a:bodyPr>
          <a:lstStyle/>
          <a:p>
            <a:r>
              <a:rPr lang="bn-IN" sz="2800" dirty="0">
                <a:solidFill>
                  <a:schemeClr val="bg2">
                    <a:lumMod val="10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গ</a:t>
            </a:r>
            <a:r>
              <a:rPr lang="bn-IN" sz="2800" dirty="0" smtClean="0">
                <a:solidFill>
                  <a:schemeClr val="bg2">
                    <a:lumMod val="10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বিশেষ আর্থিক প্রতিষ্ঠান </a:t>
            </a:r>
            <a:endParaRPr lang="en-US" sz="28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12" name="Rectangle 11"/>
          <p:cNvSpPr/>
          <p:nvPr/>
        </p:nvSpPr>
        <p:spPr>
          <a:xfrm>
            <a:off x="6529742" y="4371273"/>
            <a:ext cx="3849981" cy="523220"/>
          </a:xfrm>
          <a:prstGeom prst="rect">
            <a:avLst/>
          </a:prstGeom>
        </p:spPr>
        <p:txBody>
          <a:bodyPr wrap="square">
            <a:spAutoFit/>
          </a:bodyPr>
          <a:lstStyle/>
          <a:p>
            <a:r>
              <a:rPr lang="bn-IN" sz="2800" dirty="0">
                <a:solidFill>
                  <a:schemeClr val="bg2">
                    <a:lumMod val="10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ঘ. </a:t>
            </a:r>
            <a:r>
              <a:rPr lang="bn-IN" sz="2800" dirty="0" smtClean="0">
                <a:solidFill>
                  <a:schemeClr val="bg2">
                    <a:lumMod val="10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গ্রামীণ ব্যাংক</a:t>
            </a:r>
            <a:endParaRPr lang="en-US" sz="28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15" name="Rectangle 14"/>
          <p:cNvSpPr/>
          <p:nvPr/>
        </p:nvSpPr>
        <p:spPr>
          <a:xfrm>
            <a:off x="444933" y="4888971"/>
            <a:ext cx="10544093" cy="584775"/>
          </a:xfrm>
          <a:prstGeom prst="rect">
            <a:avLst/>
          </a:prstGeom>
        </p:spPr>
        <p:txBody>
          <a:bodyPr wrap="square">
            <a:spAutoFit/>
          </a:bodyPr>
          <a:lstStyle/>
          <a:p>
            <a:pPr marL="514350" indent="-514350">
              <a:buFont typeface="Wingdings" panose="05000000000000000000" pitchFamily="2" charset="2"/>
              <a:buChar char="q"/>
            </a:pPr>
            <a:r>
              <a:rPr lang="bn-IN" sz="3200" dirty="0" smtClean="0">
                <a:solidFill>
                  <a:schemeClr val="bg2">
                    <a:lumMod val="10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বাংলাদেশের কেন্দ্রীয় ব্যাংকের আরেক নাম কী?</a:t>
            </a:r>
            <a:r>
              <a:rPr lang="bn-BD" sz="3200" dirty="0" smtClean="0">
                <a:solidFill>
                  <a:schemeClr val="tx1">
                    <a:lumMod val="95000"/>
                    <a:lumOff val="5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endParaRPr lang="en-US" sz="3200" dirty="0">
              <a:effectLst>
                <a:outerShdw blurRad="38100" dist="38100" dir="2700000" algn="tl">
                  <a:srgbClr val="000000">
                    <a:alpha val="43137"/>
                  </a:srgbClr>
                </a:outerShdw>
              </a:effectLst>
            </a:endParaRPr>
          </a:p>
        </p:txBody>
      </p:sp>
      <p:sp>
        <p:nvSpPr>
          <p:cNvPr id="16" name="Rectangle 15"/>
          <p:cNvSpPr/>
          <p:nvPr/>
        </p:nvSpPr>
        <p:spPr>
          <a:xfrm>
            <a:off x="1021546" y="5810958"/>
            <a:ext cx="4468330" cy="523220"/>
          </a:xfrm>
          <a:prstGeom prst="rect">
            <a:avLst/>
          </a:prstGeom>
        </p:spPr>
        <p:txBody>
          <a:bodyPr wrap="square">
            <a:spAutoFit/>
          </a:bodyPr>
          <a:lstStyle/>
          <a:p>
            <a:r>
              <a:rPr lang="bn-IN" sz="2800" dirty="0">
                <a:solidFill>
                  <a:schemeClr val="bg2">
                    <a:lumMod val="10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গ</a:t>
            </a:r>
            <a:r>
              <a:rPr lang="bn-IN" sz="2800" dirty="0" smtClean="0">
                <a:solidFill>
                  <a:schemeClr val="bg2">
                    <a:lumMod val="10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জনতা </a:t>
            </a:r>
            <a:r>
              <a:rPr lang="bn-IN" sz="2800" dirty="0">
                <a:solidFill>
                  <a:schemeClr val="bg2">
                    <a:lumMod val="10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ব্যাংক </a:t>
            </a:r>
            <a:endParaRPr lang="en-US" sz="24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17" name="Rectangle 16"/>
          <p:cNvSpPr/>
          <p:nvPr/>
        </p:nvSpPr>
        <p:spPr>
          <a:xfrm>
            <a:off x="6419830" y="5759756"/>
            <a:ext cx="4166604" cy="523220"/>
          </a:xfrm>
          <a:prstGeom prst="rect">
            <a:avLst/>
          </a:prstGeom>
        </p:spPr>
        <p:txBody>
          <a:bodyPr wrap="square">
            <a:spAutoFit/>
          </a:bodyPr>
          <a:lstStyle/>
          <a:p>
            <a:r>
              <a:rPr lang="bn-IN" sz="2800" dirty="0">
                <a:solidFill>
                  <a:schemeClr val="bg2">
                    <a:lumMod val="10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ঘ</a:t>
            </a:r>
            <a:r>
              <a:rPr lang="bn-IN" sz="2800" dirty="0" smtClean="0">
                <a:solidFill>
                  <a:schemeClr val="bg2">
                    <a:lumMod val="10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কৃষি </a:t>
            </a:r>
            <a:r>
              <a:rPr lang="bn-IN" sz="2800" dirty="0">
                <a:solidFill>
                  <a:schemeClr val="bg2">
                    <a:lumMod val="10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ব্যাংক </a:t>
            </a:r>
            <a:endParaRPr lang="en-US" sz="28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18" name="Rectangle 17"/>
          <p:cNvSpPr/>
          <p:nvPr/>
        </p:nvSpPr>
        <p:spPr>
          <a:xfrm>
            <a:off x="1021546" y="5365222"/>
            <a:ext cx="3950504" cy="523220"/>
          </a:xfrm>
          <a:prstGeom prst="rect">
            <a:avLst/>
          </a:prstGeom>
        </p:spPr>
        <p:txBody>
          <a:bodyPr wrap="square">
            <a:spAutoFit/>
          </a:bodyPr>
          <a:lstStyle/>
          <a:p>
            <a:r>
              <a:rPr lang="bn-IN" sz="2800" dirty="0">
                <a:solidFill>
                  <a:schemeClr val="bg2">
                    <a:lumMod val="10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a:t>
            </a:r>
            <a:r>
              <a:rPr lang="bn-IN" sz="2800" dirty="0" smtClean="0">
                <a:solidFill>
                  <a:schemeClr val="bg2">
                    <a:lumMod val="10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সোনালী ব্যাংক </a:t>
            </a:r>
            <a:endParaRPr lang="en-US" sz="28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19" name="Rectangle 18"/>
          <p:cNvSpPr/>
          <p:nvPr/>
        </p:nvSpPr>
        <p:spPr>
          <a:xfrm>
            <a:off x="6419830" y="5252296"/>
            <a:ext cx="3826372" cy="523220"/>
          </a:xfrm>
          <a:prstGeom prst="rect">
            <a:avLst/>
          </a:prstGeom>
        </p:spPr>
        <p:txBody>
          <a:bodyPr wrap="square">
            <a:spAutoFit/>
          </a:bodyPr>
          <a:lstStyle/>
          <a:p>
            <a:r>
              <a:rPr lang="bn-IN" sz="2800" dirty="0" smtClean="0">
                <a:solidFill>
                  <a:schemeClr val="bg2">
                    <a:lumMod val="10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খ. বাংলাদেশ ব্যাংক </a:t>
            </a:r>
            <a:endParaRPr lang="en-US" sz="2800" dirty="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22" name="Rounded Rectangle 21"/>
          <p:cNvSpPr/>
          <p:nvPr/>
        </p:nvSpPr>
        <p:spPr>
          <a:xfrm>
            <a:off x="3990511" y="432140"/>
            <a:ext cx="2805112" cy="661938"/>
          </a:xfrm>
          <a:prstGeom prst="roundRect">
            <a:avLst>
              <a:gd name="adj" fmla="val 15378"/>
            </a:avLst>
          </a:prstGeom>
          <a:noFill/>
          <a:ln>
            <a:noFill/>
          </a:ln>
        </p:spPr>
        <p:style>
          <a:lnRef idx="3">
            <a:schemeClr val="lt1"/>
          </a:lnRef>
          <a:fillRef idx="1">
            <a:schemeClr val="accent6"/>
          </a:fillRef>
          <a:effectRef idx="1">
            <a:schemeClr val="accent6"/>
          </a:effectRef>
          <a:fontRef idx="minor">
            <a:schemeClr val="lt1"/>
          </a:fontRef>
        </p:style>
        <p:txBody>
          <a:bodyPr rtlCol="0" anchor="ctr">
            <a:scene3d>
              <a:camera prst="orthographicFront"/>
              <a:lightRig rig="threePt" dir="t"/>
            </a:scene3d>
            <a:sp3d extrusionH="57150">
              <a:bevelT w="38100" h="38100" prst="slope"/>
            </a:sp3d>
          </a:bodyPr>
          <a:lstStyle/>
          <a:p>
            <a:pPr algn="ctr"/>
            <a:r>
              <a:rPr lang="bn-BD" sz="4800" dirty="0">
                <a:ln w="0"/>
                <a:solidFill>
                  <a:schemeClr val="tx1">
                    <a:lumMod val="95000"/>
                    <a:lumOff val="5000"/>
                  </a:schemeClr>
                </a:solidFill>
                <a:effectLst>
                  <a:outerShdw blurRad="38100" dist="38100" dir="2700000" algn="tl">
                    <a:srgbClr val="000000">
                      <a:alpha val="43137"/>
                    </a:srgbClr>
                  </a:outerShdw>
                </a:effectLst>
                <a:latin typeface="NikoshBAN" pitchFamily="2" charset="0"/>
                <a:cs typeface="NikoshBAN" pitchFamily="2" charset="0"/>
              </a:rPr>
              <a:t> মূল্যায়ন</a:t>
            </a:r>
          </a:p>
        </p:txBody>
      </p:sp>
      <p:sp>
        <p:nvSpPr>
          <p:cNvPr id="23" name="Rectangle 22"/>
          <p:cNvSpPr/>
          <p:nvPr/>
        </p:nvSpPr>
        <p:spPr>
          <a:xfrm>
            <a:off x="456401" y="2117138"/>
            <a:ext cx="9516273" cy="584775"/>
          </a:xfrm>
          <a:prstGeom prst="rect">
            <a:avLst/>
          </a:prstGeom>
        </p:spPr>
        <p:txBody>
          <a:bodyPr wrap="square">
            <a:spAutoFit/>
          </a:bodyPr>
          <a:lstStyle/>
          <a:p>
            <a:pPr marL="457200" indent="-457200">
              <a:buFont typeface="Wingdings" panose="05000000000000000000" pitchFamily="2" charset="2"/>
              <a:buChar char="q"/>
            </a:pPr>
            <a:r>
              <a:rPr lang="bn-IN" sz="32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ব্যাংকে প্রধানত কয় ভাগে ভাগ করা যায়</a:t>
            </a:r>
            <a:r>
              <a:rPr lang="bn-BD" sz="3200" b="1" dirty="0" smtClean="0">
                <a:effectLst>
                  <a:outerShdw blurRad="38100" dist="38100" dir="2700000" algn="tl">
                    <a:srgbClr val="000000">
                      <a:alpha val="43137"/>
                    </a:srgbClr>
                  </a:outerShdw>
                </a:effectLst>
                <a:latin typeface="NikoshBAN" pitchFamily="2" charset="0"/>
                <a:cs typeface="NikoshBAN" pitchFamily="2" charset="0"/>
              </a:rPr>
              <a:t>?</a:t>
            </a:r>
            <a:endParaRPr lang="en-US" sz="3200" b="1" dirty="0">
              <a:effectLst>
                <a:outerShdw blurRad="38100" dist="38100" dir="2700000" algn="tl">
                  <a:srgbClr val="000000">
                    <a:alpha val="43137"/>
                  </a:srgbClr>
                </a:outerShdw>
              </a:effectLst>
              <a:latin typeface="NikoshBAN" pitchFamily="2" charset="0"/>
              <a:cs typeface="NikoshBAN" pitchFamily="2" charset="0"/>
            </a:endParaRPr>
          </a:p>
        </p:txBody>
      </p:sp>
    </p:spTree>
    <p:extLst>
      <p:ext uri="{BB962C8B-B14F-4D97-AF65-F5344CB8AC3E}">
        <p14:creationId xmlns:p14="http://schemas.microsoft.com/office/powerpoint/2010/main" val="336205195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1487" y="2386024"/>
            <a:ext cx="10258425" cy="584775"/>
          </a:xfrm>
          <a:prstGeom prst="rect">
            <a:avLst/>
          </a:prstGeom>
          <a:noFill/>
        </p:spPr>
        <p:txBody>
          <a:bodyPr wrap="square" rtlCol="0">
            <a:spAutoFit/>
          </a:bodyPr>
          <a:lstStyle/>
          <a:p>
            <a:pPr marL="285750" indent="-285750">
              <a:buFont typeface="Wingdings" panose="05000000000000000000" pitchFamily="2" charset="2"/>
              <a:buChar char="q"/>
            </a:pPr>
            <a:r>
              <a:rPr lang="bn-IN" sz="32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ব্যাংকে কেন ঋণের কারবারী বলা হয়</a:t>
            </a:r>
            <a:r>
              <a:rPr lang="en-US" sz="32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a:t>
            </a:r>
            <a:endParaRPr lang="en-US"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3" name="TextBox 2"/>
          <p:cNvSpPr txBox="1"/>
          <p:nvPr/>
        </p:nvSpPr>
        <p:spPr>
          <a:xfrm>
            <a:off x="471487" y="2999827"/>
            <a:ext cx="10258425" cy="584775"/>
          </a:xfrm>
          <a:prstGeom prst="rect">
            <a:avLst/>
          </a:prstGeom>
          <a:noFill/>
        </p:spPr>
        <p:txBody>
          <a:bodyPr wrap="square" rtlCol="0">
            <a:spAutoFit/>
          </a:bodyPr>
          <a:lstStyle/>
          <a:p>
            <a:pPr marL="285750" indent="-285750">
              <a:buFont typeface="Wingdings" panose="05000000000000000000" pitchFamily="2" charset="2"/>
              <a:buChar char="q"/>
            </a:pPr>
            <a:r>
              <a:rPr lang="bn-IN" sz="32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কেন্দ্রীয় ব্যাংক বাংলাদেশের  কী হিসাবে কাজ করে?</a:t>
            </a:r>
            <a:endParaRPr lang="en-US"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4" name="TextBox 3"/>
          <p:cNvSpPr txBox="1"/>
          <p:nvPr/>
        </p:nvSpPr>
        <p:spPr>
          <a:xfrm>
            <a:off x="471487" y="3689143"/>
            <a:ext cx="10258425" cy="584775"/>
          </a:xfrm>
          <a:prstGeom prst="rect">
            <a:avLst/>
          </a:prstGeom>
          <a:noFill/>
        </p:spPr>
        <p:txBody>
          <a:bodyPr wrap="square" rtlCol="0">
            <a:spAutoFit/>
          </a:bodyPr>
          <a:lstStyle/>
          <a:p>
            <a:pPr marL="285750" indent="-285750">
              <a:buFont typeface="Wingdings" panose="05000000000000000000" pitchFamily="2" charset="2"/>
              <a:buChar char="q"/>
            </a:pPr>
            <a:r>
              <a:rPr lang="bn-IN" sz="32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বাণিজ্যিক ব্যাংক উদ্দেশ্যে কী?</a:t>
            </a:r>
            <a:endParaRPr lang="en-US"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5" name="TextBox 4"/>
          <p:cNvSpPr txBox="1"/>
          <p:nvPr/>
        </p:nvSpPr>
        <p:spPr>
          <a:xfrm>
            <a:off x="471486" y="4374013"/>
            <a:ext cx="10258425" cy="584775"/>
          </a:xfrm>
          <a:prstGeom prst="rect">
            <a:avLst/>
          </a:prstGeom>
          <a:noFill/>
        </p:spPr>
        <p:txBody>
          <a:bodyPr wrap="square" rtlCol="0">
            <a:spAutoFit/>
          </a:bodyPr>
          <a:lstStyle/>
          <a:p>
            <a:pPr marL="285750" indent="-285750">
              <a:buFont typeface="Wingdings" panose="05000000000000000000" pitchFamily="2" charset="2"/>
              <a:buChar char="q"/>
            </a:pPr>
            <a:r>
              <a:rPr lang="bn-IN" sz="32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সোনালী ব্যাংক, জনতা ব্যাংক বাংলাদেশের কোন ধরণের ব্যাংক?</a:t>
            </a:r>
            <a:endParaRPr lang="en-US"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6" name="TextBox 5"/>
          <p:cNvSpPr txBox="1"/>
          <p:nvPr/>
        </p:nvSpPr>
        <p:spPr>
          <a:xfrm>
            <a:off x="471485" y="5114114"/>
            <a:ext cx="10258425" cy="584775"/>
          </a:xfrm>
          <a:prstGeom prst="rect">
            <a:avLst/>
          </a:prstGeom>
          <a:noFill/>
        </p:spPr>
        <p:txBody>
          <a:bodyPr wrap="square" rtlCol="0">
            <a:spAutoFit/>
          </a:bodyPr>
          <a:lstStyle/>
          <a:p>
            <a:pPr marL="285750" indent="-285750">
              <a:buFont typeface="Wingdings" panose="05000000000000000000" pitchFamily="2" charset="2"/>
              <a:buChar char="q"/>
            </a:pPr>
            <a:r>
              <a:rPr lang="bn-IN" sz="32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গ্রামীণ ব্যাংক বাংলাদেশের কোন ধরণের ব্যাংক ব্যবস্থা?</a:t>
            </a:r>
            <a:endParaRPr lang="en-US"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7" name="TextBox 6"/>
          <p:cNvSpPr txBox="1"/>
          <p:nvPr/>
        </p:nvSpPr>
        <p:spPr>
          <a:xfrm>
            <a:off x="485549" y="5855999"/>
            <a:ext cx="10258425" cy="584775"/>
          </a:xfrm>
          <a:prstGeom prst="rect">
            <a:avLst/>
          </a:prstGeom>
          <a:noFill/>
        </p:spPr>
        <p:txBody>
          <a:bodyPr wrap="square" rtlCol="0">
            <a:spAutoFit/>
          </a:bodyPr>
          <a:lstStyle/>
          <a:p>
            <a:pPr marL="285750" indent="-285750">
              <a:buFont typeface="Wingdings" panose="05000000000000000000" pitchFamily="2" charset="2"/>
              <a:buChar char="q"/>
            </a:pPr>
            <a:r>
              <a:rPr lang="bn-IN" sz="32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দরিদ্র জনসাধারণকে কোন ব্যাংক ঋণ দান করেন?</a:t>
            </a:r>
            <a:endParaRPr lang="en-US"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pic>
        <p:nvPicPr>
          <p:cNvPr id="8" name="Picture 7"/>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00147" y="415734"/>
            <a:ext cx="3028153" cy="1941262"/>
          </a:xfrm>
          <a:prstGeom prst="rect">
            <a:avLst/>
          </a:prstGeom>
        </p:spPr>
      </p:pic>
    </p:spTree>
    <p:extLst>
      <p:ext uri="{BB962C8B-B14F-4D97-AF65-F5344CB8AC3E}">
        <p14:creationId xmlns:p14="http://schemas.microsoft.com/office/powerpoint/2010/main" val="332413226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2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20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6368244" y="3904822"/>
            <a:ext cx="4600974" cy="2554545"/>
          </a:xfrm>
          <a:prstGeom prst="rect">
            <a:avLst/>
          </a:prstGeom>
        </p:spPr>
        <p:txBody>
          <a:bodyPr wrap="square">
            <a:spAutoFit/>
          </a:bodyPr>
          <a:lstStyle/>
          <a:p>
            <a:pPr algn="ctr">
              <a:defRPr/>
            </a:pPr>
            <a:r>
              <a:rPr lang="bn-BD" sz="32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শ্রেণ</a:t>
            </a:r>
            <a:r>
              <a:rPr lang="en-US" sz="32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দশম</a:t>
            </a:r>
            <a:endParaRPr lang="en-US" sz="3200" b="1" dirty="0">
              <a:ln w="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pPr algn="ctr">
              <a:defRPr/>
            </a:pPr>
            <a:r>
              <a:rPr lang="bn-BD" sz="32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বিষয়</a:t>
            </a:r>
            <a:r>
              <a:rPr lang="en-US" sz="32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a:t>
            </a:r>
            <a:r>
              <a:rPr lang="bn-BD" sz="32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বাংলাদেশ</a:t>
            </a:r>
            <a:r>
              <a:rPr lang="en-US" sz="32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ও </a:t>
            </a:r>
            <a:r>
              <a:rPr lang="en-US" sz="32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বিশ্বপরিচয়</a:t>
            </a:r>
            <a:endParaRPr lang="en-US" sz="32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pPr algn="ctr">
              <a:defRPr/>
            </a:pPr>
            <a:r>
              <a:rPr lang="bn-BD" sz="32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অধ্যায়</a:t>
            </a:r>
            <a:r>
              <a:rPr lang="en-US" sz="32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a:t>
            </a:r>
            <a:r>
              <a:rPr lang="bn-IN" sz="32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দ্বাদশ</a:t>
            </a:r>
          </a:p>
          <a:p>
            <a:pPr algn="ctr">
              <a:defRPr/>
            </a:pPr>
            <a:r>
              <a:rPr lang="en-US" sz="32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সময়</a:t>
            </a:r>
            <a:r>
              <a:rPr lang="en-US" sz="32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৫০ </a:t>
            </a:r>
            <a:r>
              <a:rPr lang="en-US" sz="32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মিনি</a:t>
            </a:r>
            <a:r>
              <a:rPr lang="bn-IN" sz="32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ট</a:t>
            </a:r>
          </a:p>
          <a:p>
            <a:pPr>
              <a:defRPr/>
            </a:pPr>
            <a:r>
              <a:rPr lang="bn-IN" sz="32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তারিখ: </a:t>
            </a:r>
            <a:r>
              <a:rPr lang="en-US" sz="32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endParaRPr lang="bn-BD" sz="32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4" name="TextBox 3"/>
          <p:cNvSpPr txBox="1"/>
          <p:nvPr/>
        </p:nvSpPr>
        <p:spPr>
          <a:xfrm>
            <a:off x="8409199" y="5834955"/>
            <a:ext cx="1765440" cy="584775"/>
          </a:xfrm>
          <a:prstGeom prst="rect">
            <a:avLst/>
          </a:prstGeom>
          <a:noFill/>
        </p:spPr>
        <p:txBody>
          <a:bodyPr wrap="square" rtlCol="0">
            <a:spAutoFit/>
          </a:bodyPr>
          <a:lstStyle/>
          <a:p>
            <a:fld id="{D302F284-0852-42BD-8FFB-BB6D6EA3DD9D}" type="datetime1">
              <a:rPr lang="bn-IN" sz="320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08-08-26</a:t>
            </a:fld>
            <a:endParaRPr lang="en-US"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pic>
        <p:nvPicPr>
          <p:cNvPr id="40" name="Picture 39"/>
          <p:cNvPicPr>
            <a:picLocks noChangeAspect="1"/>
          </p:cNvPicPr>
          <p:nvPr/>
        </p:nvPicPr>
        <p:blipFill>
          <a:blip r:embed="rId3"/>
          <a:stretch>
            <a:fillRect/>
          </a:stretch>
        </p:blipFill>
        <p:spPr>
          <a:xfrm>
            <a:off x="7727790" y="1454833"/>
            <a:ext cx="1881882" cy="2274976"/>
          </a:xfrm>
          <a:prstGeom prst="rect">
            <a:avLst/>
          </a:prstGeom>
          <a:scene3d>
            <a:camera prst="orthographicFront"/>
            <a:lightRig rig="threePt" dir="t"/>
          </a:scene3d>
          <a:sp3d>
            <a:bevelT prst="relaxedInset"/>
          </a:sp3d>
        </p:spPr>
      </p:pic>
      <p:sp>
        <p:nvSpPr>
          <p:cNvPr id="64" name="TextBox 63"/>
          <p:cNvSpPr txBox="1"/>
          <p:nvPr/>
        </p:nvSpPr>
        <p:spPr>
          <a:xfrm>
            <a:off x="4226965" y="636493"/>
            <a:ext cx="3092824" cy="830997"/>
          </a:xfrm>
          <a:prstGeom prst="rect">
            <a:avLst/>
          </a:prstGeom>
          <a:noFill/>
        </p:spPr>
        <p:txBody>
          <a:bodyPr wrap="square" rtlCol="0">
            <a:spAutoFit/>
          </a:bodyPr>
          <a:lstStyle/>
          <a:p>
            <a:pPr algn="ctr"/>
            <a:r>
              <a:rPr lang="en-US" sz="4800"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পরিচিতি</a:t>
            </a:r>
            <a:endParaRPr lang="en-US" sz="48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8" name="TextBox 7"/>
          <p:cNvSpPr txBox="1"/>
          <p:nvPr/>
        </p:nvSpPr>
        <p:spPr>
          <a:xfrm>
            <a:off x="420808" y="3733863"/>
            <a:ext cx="4913192" cy="2492990"/>
          </a:xfrm>
          <a:prstGeom prst="rect">
            <a:avLst/>
          </a:prstGeom>
          <a:solidFill>
            <a:schemeClr val="bg1"/>
          </a:solidFill>
          <a:ln w="57150">
            <a:noFill/>
          </a:ln>
        </p:spPr>
        <p:style>
          <a:lnRef idx="2">
            <a:schemeClr val="accent6"/>
          </a:lnRef>
          <a:fillRef idx="1">
            <a:schemeClr val="lt1"/>
          </a:fillRef>
          <a:effectRef idx="0">
            <a:schemeClr val="accent6"/>
          </a:effectRef>
          <a:fontRef idx="minor">
            <a:schemeClr val="dk1"/>
          </a:fontRef>
        </p:style>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buNone/>
            </a:pPr>
            <a:r>
              <a:rPr lang="as-IN"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নার্গিস </a:t>
            </a:r>
            <a:r>
              <a:rPr lang="as-IN" sz="32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খাতুন</a:t>
            </a:r>
            <a:endParaRPr lang="en-US" sz="32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pPr algn="ctr">
              <a:buNone/>
            </a:pPr>
            <a:r>
              <a:rPr lang="as-IN" sz="32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সহকারী </a:t>
            </a:r>
            <a:r>
              <a:rPr lang="as-IN"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শিক্ষক (আইসিটি</a:t>
            </a:r>
            <a:r>
              <a:rPr lang="as-IN" sz="32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endParaRPr lang="en-US" sz="32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pPr algn="ctr">
              <a:buNone/>
            </a:pPr>
            <a:r>
              <a:rPr lang="as-IN" sz="32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পোরজনা </a:t>
            </a:r>
            <a:r>
              <a:rPr lang="as-IN"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এম, এন উচ্চ বিদ্যালয়, </a:t>
            </a:r>
            <a:endParaRPr lang="en-US" sz="32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pPr algn="ctr">
              <a:buNone/>
            </a:pPr>
            <a:r>
              <a:rPr lang="as-IN" sz="32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শাহজাদপুর</a:t>
            </a:r>
            <a:r>
              <a:rPr lang="as-IN"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সিরাজগঞ্জ।</a:t>
            </a:r>
            <a:r>
              <a:rPr lang="as-IN" sz="3200" dirty="0">
                <a:effectLst>
                  <a:outerShdw blurRad="38100" dist="38100" dir="2700000" algn="tl">
                    <a:srgbClr val="000000">
                      <a:alpha val="43137"/>
                    </a:srgbClr>
                  </a:outerShdw>
                </a:effectLst>
              </a:rPr>
              <a:t> </a:t>
            </a:r>
            <a:r>
              <a:rPr lang="en-US" sz="2400" dirty="0">
                <a:effectLst>
                  <a:outerShdw blurRad="38100" dist="38100" dir="2700000" algn="tl">
                    <a:srgbClr val="000000">
                      <a:alpha val="43137"/>
                    </a:srgbClr>
                  </a:outerShdw>
                </a:effectLst>
              </a:rPr>
              <a:t>nargiskhatunm1979@gmail.com</a:t>
            </a:r>
            <a:endParaRPr lang="bn-BD" sz="2400" dirty="0">
              <a:ln w="11430"/>
              <a:solidFill>
                <a:schemeClr val="tx1"/>
              </a:solidFill>
              <a:effectLst>
                <a:outerShdw blurRad="38100" dist="38100" dir="2700000" algn="tl">
                  <a:srgbClr val="000000">
                    <a:alpha val="43137"/>
                  </a:srgbClr>
                </a:outerShdw>
              </a:effectLst>
              <a:latin typeface="NikoshBAN" pitchFamily="2" charset="0"/>
              <a:cs typeface="NikoshBAN" pitchFamily="2" charset="0"/>
            </a:endParaRPr>
          </a:p>
        </p:txBody>
      </p:sp>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t="398" b="10846"/>
          <a:stretch/>
        </p:blipFill>
        <p:spPr>
          <a:xfrm>
            <a:off x="1749761" y="981029"/>
            <a:ext cx="2212639" cy="2619070"/>
          </a:xfrm>
          <a:prstGeom prst="rect">
            <a:avLst/>
          </a:prstGeom>
          <a:scene3d>
            <a:camera prst="orthographicFront"/>
            <a:lightRig rig="threePt" dir="t"/>
          </a:scene3d>
          <a:sp3d>
            <a:bevelT prst="relaxedInset"/>
          </a:sp3d>
        </p:spPr>
      </p:pic>
    </p:spTree>
    <p:extLst>
      <p:ext uri="{BB962C8B-B14F-4D97-AF65-F5344CB8AC3E}">
        <p14:creationId xmlns:p14="http://schemas.microsoft.com/office/powerpoint/2010/main" val="13023958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79927" y="409432"/>
            <a:ext cx="11050073" cy="923330"/>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r>
              <a:rPr lang="en-US" sz="5400" b="1" dirty="0" err="1" smtClean="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বাড়ির</a:t>
            </a:r>
            <a:r>
              <a:rPr lang="bn-IN" sz="5400" b="1" dirty="0" smtClean="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কাজ</a:t>
            </a:r>
            <a:endParaRPr lang="en-US" sz="54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pic>
        <p:nvPicPr>
          <p:cNvPr id="3" name="Picture 2"/>
          <p:cNvPicPr>
            <a:picLocks noChangeAspect="1"/>
          </p:cNvPicPr>
          <p:nvPr/>
        </p:nvPicPr>
        <p:blipFill>
          <a:blip r:embed="rId2">
            <a:clrChange>
              <a:clrFrom>
                <a:srgbClr val="FCFEFC"/>
              </a:clrFrom>
              <a:clrTo>
                <a:srgbClr val="FCFEFC">
                  <a:alpha val="0"/>
                </a:srgbClr>
              </a:clrTo>
            </a:clrChange>
            <a:extLst>
              <a:ext uri="{28A0092B-C50C-407E-A947-70E740481C1C}">
                <a14:useLocalDpi xmlns:a14="http://schemas.microsoft.com/office/drawing/2010/main" val="0"/>
              </a:ext>
            </a:extLst>
          </a:blip>
          <a:stretch>
            <a:fillRect/>
          </a:stretch>
        </p:blipFill>
        <p:spPr>
          <a:xfrm>
            <a:off x="3434344" y="1526957"/>
            <a:ext cx="5223363" cy="3743545"/>
          </a:xfrm>
          <a:prstGeom prst="rect">
            <a:avLst/>
          </a:prstGeom>
        </p:spPr>
      </p:pic>
      <p:sp>
        <p:nvSpPr>
          <p:cNvPr id="4" name="TextBox 3"/>
          <p:cNvSpPr txBox="1"/>
          <p:nvPr/>
        </p:nvSpPr>
        <p:spPr>
          <a:xfrm>
            <a:off x="67235" y="5505038"/>
            <a:ext cx="11645151" cy="584775"/>
          </a:xfrm>
          <a:prstGeom prst="rect">
            <a:avLst/>
          </a:prstGeom>
          <a:noFill/>
          <a:ln>
            <a:noFill/>
          </a:ln>
          <a:scene3d>
            <a:camera prst="orthographicFront"/>
            <a:lightRig rig="threePt" dir="t"/>
          </a:scene3d>
          <a:sp3d>
            <a:bevelT/>
          </a:sp3d>
        </p:spPr>
        <p:txBody>
          <a:bodyPr wrap="square" rtlCol="0">
            <a:spAutoFit/>
          </a:bodyPr>
          <a:lstStyle/>
          <a:p>
            <a:r>
              <a:rPr lang="bn-IN" sz="32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ব্যাংক </a:t>
            </a:r>
            <a:r>
              <a:rPr lang="en-US" sz="3200"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ঋণগ্রহণের</a:t>
            </a:r>
            <a:r>
              <a:rPr lang="en-US" sz="32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bn-IN" sz="32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আমাদের শেষ আশ্রায় স্থল কথাটির স্ব-পক্ষে</a:t>
            </a:r>
            <a:r>
              <a:rPr lang="en-US" sz="32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bn-IN" sz="32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যুক্তি দিয়ে লিখে নিয়ে আসবে।</a:t>
            </a:r>
            <a:r>
              <a:rPr lang="en-US" sz="32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endParaRPr lang="bn-BD"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154681379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09812" y="479451"/>
            <a:ext cx="7772400" cy="92333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BD" sz="5400" b="1" dirty="0">
                <a:ln w="11430"/>
                <a:effectLst>
                  <a:outerShdw blurRad="50800" dist="39000" dir="5460000" algn="tl">
                    <a:srgbClr val="000000">
                      <a:alpha val="38000"/>
                    </a:srgbClr>
                  </a:outerShdw>
                </a:effectLst>
                <a:latin typeface="NikoshBAN" pitchFamily="2" charset="0"/>
                <a:cs typeface="NikoshBAN" pitchFamily="2" charset="0"/>
              </a:rPr>
              <a:t>আজকের মত সবাইকে ধন্যবাদ</a:t>
            </a:r>
            <a:endParaRPr lang="en-US" sz="5400" b="1" dirty="0">
              <a:ln w="11430"/>
              <a:effectLst>
                <a:outerShdw blurRad="50800" dist="39000" dir="5460000" algn="tl">
                  <a:srgbClr val="000000">
                    <a:alpha val="38000"/>
                  </a:srgbClr>
                </a:outerShdw>
              </a:effectLst>
              <a:latin typeface="NikoshBAN" pitchFamily="2" charset="0"/>
              <a:cs typeface="NikoshBAN" pitchFamily="2"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2247" y="1402781"/>
            <a:ext cx="7727834" cy="491417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39505195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ব্যংকের টাকা রাখার  ভিডিও">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r="1149"/>
          <a:stretch/>
        </p:blipFill>
        <p:spPr>
          <a:xfrm>
            <a:off x="1637150" y="1066782"/>
            <a:ext cx="8155699" cy="5490943"/>
          </a:xfrm>
          <a:prstGeom prst="rect">
            <a:avLst/>
          </a:prstGeom>
          <a:scene3d>
            <a:camera prst="perspectiveRight">
              <a:rot lat="0" lon="21299989" rev="0"/>
            </a:camera>
            <a:lightRig rig="threePt" dir="t"/>
          </a:scene3d>
          <a:sp3d>
            <a:bevelT prst="relaxedInset"/>
          </a:sp3d>
        </p:spPr>
      </p:pic>
      <p:sp>
        <p:nvSpPr>
          <p:cNvPr id="21" name="Rectangle 20"/>
          <p:cNvSpPr/>
          <p:nvPr/>
        </p:nvSpPr>
        <p:spPr>
          <a:xfrm>
            <a:off x="3539475" y="164957"/>
            <a:ext cx="4411785" cy="707886"/>
          </a:xfrm>
          <a:prstGeom prst="rect">
            <a:avLst/>
          </a:prstGeom>
        </p:spPr>
        <p:txBody>
          <a:bodyPr wrap="none">
            <a:spAutoFit/>
          </a:bodyPr>
          <a:lstStyle/>
          <a:p>
            <a:r>
              <a:rPr lang="en-US" sz="4000"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ভিডিও</a:t>
            </a:r>
            <a:r>
              <a:rPr lang="bn-IN" sz="40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টি দেখে কী বুঝলে? </a:t>
            </a:r>
            <a:endParaRPr lang="en-US" sz="4000" dirty="0"/>
          </a:p>
        </p:txBody>
      </p:sp>
    </p:spTree>
    <p:extLst>
      <p:ext uri="{BB962C8B-B14F-4D97-AF65-F5344CB8AC3E}">
        <p14:creationId xmlns:p14="http://schemas.microsoft.com/office/powerpoint/2010/main" val="23553005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999"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47"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1000"/>
                                        <p:tgtEl>
                                          <p:spTgt spid="21"/>
                                        </p:tgtEl>
                                      </p:cBhvr>
                                    </p:animEffect>
                                    <p:anim calcmode="lin" valueType="num">
                                      <p:cBhvr>
                                        <p:cTn id="12" dur="1000" fill="hold"/>
                                        <p:tgtEl>
                                          <p:spTgt spid="21"/>
                                        </p:tgtEl>
                                        <p:attrNameLst>
                                          <p:attrName>ppt_x</p:attrName>
                                        </p:attrNameLst>
                                      </p:cBhvr>
                                      <p:tavLst>
                                        <p:tav tm="0">
                                          <p:val>
                                            <p:strVal val="#ppt_x"/>
                                          </p:val>
                                        </p:tav>
                                        <p:tav tm="100000">
                                          <p:val>
                                            <p:strVal val="#ppt_x"/>
                                          </p:val>
                                        </p:tav>
                                      </p:tavLst>
                                    </p:anim>
                                    <p:anim calcmode="lin" valueType="num">
                                      <p:cBhvr>
                                        <p:cTn id="1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5"/>
                </p:tgtEl>
              </p:cMediaNode>
            </p:video>
            <p:seq concurrent="1" nextAc="seek">
              <p:cTn id="15" restart="whenNotActive" fill="hold" evtFilter="cancelBubble" nodeType="interactiveSeq">
                <p:stCondLst>
                  <p:cond evt="onClick" delay="0">
                    <p:tgtEl>
                      <p:spTgt spid="5"/>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5"/>
                                        </p:tgtEl>
                                      </p:cBhvr>
                                    </p:cmd>
                                  </p:childTnLst>
                                </p:cTn>
                              </p:par>
                            </p:childTnLst>
                          </p:cTn>
                        </p:par>
                      </p:childTnLst>
                    </p:cTn>
                  </p:par>
                </p:childTnLst>
              </p:cTn>
              <p:nextCondLst>
                <p:cond evt="onClick" delay="0">
                  <p:tgtEl>
                    <p:spTgt spid="5"/>
                  </p:tgtEl>
                </p:cond>
              </p:nextCondLst>
            </p:seq>
          </p:childTnLst>
        </p:cTn>
      </p:par>
    </p:tnLst>
    <p:bldLst>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725644" y="411321"/>
            <a:ext cx="5978712" cy="1107996"/>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IN" sz="6600" dirty="0" smtClean="0">
                <a:ln w="11430"/>
                <a:effectLst>
                  <a:outerShdw blurRad="50800" dist="39000" dir="5460000" algn="tl">
                    <a:srgbClr val="000000">
                      <a:alpha val="38000"/>
                    </a:srgbClr>
                  </a:outerShdw>
                </a:effectLst>
                <a:latin typeface="NikoshBAN" pitchFamily="2" charset="0"/>
                <a:cs typeface="NikoshBAN" pitchFamily="2" charset="0"/>
              </a:rPr>
              <a:t>ব্যাংক</a:t>
            </a:r>
            <a:r>
              <a:rPr lang="en-US" sz="6600" dirty="0" smtClean="0">
                <a:ln w="11430"/>
                <a:effectLst>
                  <a:outerShdw blurRad="50800" dist="39000" dir="5460000" algn="tl">
                    <a:srgbClr val="000000">
                      <a:alpha val="38000"/>
                    </a:srgbClr>
                  </a:outerShdw>
                </a:effectLst>
                <a:latin typeface="NikoshBAN" pitchFamily="2" charset="0"/>
                <a:cs typeface="NikoshBAN" pitchFamily="2" charset="0"/>
              </a:rPr>
              <a:t> </a:t>
            </a:r>
            <a:r>
              <a:rPr lang="en-US" sz="6600" dirty="0" err="1" smtClean="0">
                <a:ln w="11430"/>
                <a:effectLst>
                  <a:outerShdw blurRad="50800" dist="39000" dir="5460000" algn="tl">
                    <a:srgbClr val="000000">
                      <a:alpha val="38000"/>
                    </a:srgbClr>
                  </a:outerShdw>
                </a:effectLst>
                <a:latin typeface="NikoshBAN" pitchFamily="2" charset="0"/>
                <a:cs typeface="NikoshBAN" pitchFamily="2" charset="0"/>
              </a:rPr>
              <a:t>ব্যবস্থা</a:t>
            </a:r>
            <a:endParaRPr lang="en-US" sz="6600" dirty="0">
              <a:ln w="11430"/>
              <a:effectLst>
                <a:outerShdw blurRad="50800" dist="39000" dir="5460000" algn="tl">
                  <a:srgbClr val="000000">
                    <a:alpha val="38000"/>
                  </a:srgbClr>
                </a:outerShdw>
              </a:effectLst>
              <a:latin typeface="NikoshBAN" pitchFamily="2" charset="0"/>
              <a:cs typeface="NikoshBAN" pitchFamily="2"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1188" y="1815152"/>
            <a:ext cx="7207624" cy="436286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394097225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3768016" y="825776"/>
            <a:ext cx="3389905" cy="1015663"/>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BD" sz="6000" dirty="0">
                <a:ln w="11430"/>
                <a:effectLst>
                  <a:outerShdw blurRad="50800" dist="39000" dir="5460000" algn="tl">
                    <a:srgbClr val="000000">
                      <a:alpha val="38000"/>
                    </a:srgbClr>
                  </a:outerShdw>
                </a:effectLst>
                <a:latin typeface="NikoshBAN" pitchFamily="2" charset="0"/>
                <a:cs typeface="NikoshBAN" pitchFamily="2" charset="0"/>
              </a:rPr>
              <a:t>শিখনফল</a:t>
            </a:r>
            <a:endParaRPr lang="en-US" sz="6000"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7" name="Rectangle 6"/>
          <p:cNvSpPr/>
          <p:nvPr/>
        </p:nvSpPr>
        <p:spPr>
          <a:xfrm>
            <a:off x="743870" y="2931412"/>
            <a:ext cx="4801314" cy="646331"/>
          </a:xfrm>
          <a:prstGeom prst="rect">
            <a:avLst/>
          </a:prstGeom>
        </p:spPr>
        <p:txBody>
          <a:bodyPr wrap="none">
            <a:spAutoFit/>
          </a:bodyPr>
          <a:lstStyle/>
          <a:p>
            <a:pPr marL="571500" lvl="0" indent="-571500">
              <a:buFont typeface="Wingdings" panose="05000000000000000000" pitchFamily="2" charset="2"/>
              <a:buChar char="q"/>
            </a:pPr>
            <a:r>
              <a:rPr lang="bn-IN" sz="3600" dirty="0" smtClean="0">
                <a:effectLst>
                  <a:outerShdw blurRad="38100" dist="38100" dir="2700000" algn="tl">
                    <a:srgbClr val="000000">
                      <a:alpha val="43137"/>
                    </a:srgbClr>
                  </a:outerShdw>
                </a:effectLst>
                <a:latin typeface="NikoshBAN" pitchFamily="2" charset="0"/>
                <a:cs typeface="NikoshBAN" pitchFamily="2" charset="0"/>
              </a:rPr>
              <a:t>ব্যাংক কী তা</a:t>
            </a:r>
            <a:r>
              <a:rPr lang="en-US" sz="3600" dirty="0" smtClean="0">
                <a:effectLst>
                  <a:outerShdw blurRad="38100" dist="38100" dir="2700000" algn="tl">
                    <a:srgbClr val="000000">
                      <a:alpha val="43137"/>
                    </a:srgbClr>
                  </a:outerShdw>
                </a:effectLst>
                <a:latin typeface="NikoshBAN" pitchFamily="2" charset="0"/>
                <a:cs typeface="NikoshBAN" pitchFamily="2" charset="0"/>
              </a:rPr>
              <a:t> </a:t>
            </a:r>
            <a:r>
              <a:rPr lang="en-US" sz="3600" dirty="0" err="1">
                <a:effectLst>
                  <a:outerShdw blurRad="38100" dist="38100" dir="2700000" algn="tl">
                    <a:srgbClr val="000000">
                      <a:alpha val="43137"/>
                    </a:srgbClr>
                  </a:outerShdw>
                </a:effectLst>
                <a:latin typeface="NikoshBAN" pitchFamily="2" charset="0"/>
                <a:cs typeface="NikoshBAN" pitchFamily="2" charset="0"/>
              </a:rPr>
              <a:t>বলতে</a:t>
            </a:r>
            <a:r>
              <a:rPr lang="en-US" sz="3600" dirty="0">
                <a:effectLst>
                  <a:outerShdw blurRad="38100" dist="38100" dir="2700000" algn="tl">
                    <a:srgbClr val="000000">
                      <a:alpha val="43137"/>
                    </a:srgbClr>
                  </a:outerShdw>
                </a:effectLst>
                <a:latin typeface="NikoshBAN" pitchFamily="2" charset="0"/>
                <a:cs typeface="NikoshBAN" pitchFamily="2" charset="0"/>
              </a:rPr>
              <a:t> </a:t>
            </a:r>
            <a:r>
              <a:rPr lang="en-US" sz="3600" dirty="0" err="1" smtClean="0">
                <a:effectLst>
                  <a:outerShdw blurRad="38100" dist="38100" dir="2700000" algn="tl">
                    <a:srgbClr val="000000">
                      <a:alpha val="43137"/>
                    </a:srgbClr>
                  </a:outerShdw>
                </a:effectLst>
                <a:latin typeface="NikoshBAN" pitchFamily="2" charset="0"/>
                <a:cs typeface="NikoshBAN" pitchFamily="2" charset="0"/>
              </a:rPr>
              <a:t>পারবে</a:t>
            </a:r>
            <a:r>
              <a:rPr lang="bn-IN" sz="3600" dirty="0" smtClean="0">
                <a:effectLst>
                  <a:outerShdw blurRad="38100" dist="38100" dir="2700000" algn="tl">
                    <a:srgbClr val="000000">
                      <a:alpha val="43137"/>
                    </a:srgbClr>
                  </a:outerShdw>
                </a:effectLst>
                <a:latin typeface="NikoshBAN" pitchFamily="2" charset="0"/>
                <a:cs typeface="NikoshBAN" pitchFamily="2" charset="0"/>
              </a:rPr>
              <a:t>।</a:t>
            </a:r>
            <a:r>
              <a:rPr lang="en-US" sz="3600" dirty="0" smtClean="0">
                <a:effectLst>
                  <a:outerShdw blurRad="38100" dist="38100" dir="2700000" algn="tl">
                    <a:srgbClr val="000000">
                      <a:alpha val="43137"/>
                    </a:srgbClr>
                  </a:outerShdw>
                </a:effectLst>
                <a:latin typeface="NikoshBAN" pitchFamily="2" charset="0"/>
                <a:cs typeface="NikoshBAN" pitchFamily="2" charset="0"/>
              </a:rPr>
              <a:t> </a:t>
            </a:r>
            <a:endParaRPr lang="en-US" sz="3600" dirty="0">
              <a:effectLst>
                <a:outerShdw blurRad="38100" dist="38100" dir="2700000" algn="tl">
                  <a:srgbClr val="000000">
                    <a:alpha val="43137"/>
                  </a:srgbClr>
                </a:outerShdw>
              </a:effectLst>
            </a:endParaRPr>
          </a:p>
        </p:txBody>
      </p:sp>
      <p:sp>
        <p:nvSpPr>
          <p:cNvPr id="11" name="Rectangle 10"/>
          <p:cNvSpPr/>
          <p:nvPr/>
        </p:nvSpPr>
        <p:spPr>
          <a:xfrm>
            <a:off x="743870" y="3577743"/>
            <a:ext cx="7513595" cy="646331"/>
          </a:xfrm>
          <a:prstGeom prst="rect">
            <a:avLst/>
          </a:prstGeom>
        </p:spPr>
        <p:txBody>
          <a:bodyPr wrap="none">
            <a:spAutoFit/>
          </a:bodyPr>
          <a:lstStyle/>
          <a:p>
            <a:pPr marL="571500" lvl="0" indent="-571500">
              <a:buFont typeface="Wingdings" panose="05000000000000000000" pitchFamily="2" charset="2"/>
              <a:buChar char="q"/>
            </a:pPr>
            <a:r>
              <a:rPr lang="bn-IN" sz="3600" dirty="0" smtClean="0">
                <a:effectLst>
                  <a:outerShdw blurRad="38100" dist="38100" dir="2700000" algn="tl">
                    <a:srgbClr val="000000">
                      <a:alpha val="43137"/>
                    </a:srgbClr>
                  </a:outerShdw>
                </a:effectLst>
                <a:latin typeface="NikoshBAN" pitchFamily="2" charset="0"/>
                <a:cs typeface="NikoshBAN" pitchFamily="2" charset="0"/>
              </a:rPr>
              <a:t>ব্যাংকের শ্রেণি বিভাগগুলো ব</a:t>
            </a:r>
            <a:r>
              <a:rPr lang="en-US" sz="3600" dirty="0" err="1" smtClean="0">
                <a:effectLst>
                  <a:outerShdw blurRad="38100" dist="38100" dir="2700000" algn="tl">
                    <a:srgbClr val="000000">
                      <a:alpha val="43137"/>
                    </a:srgbClr>
                  </a:outerShdw>
                </a:effectLst>
                <a:latin typeface="NikoshBAN" pitchFamily="2" charset="0"/>
                <a:cs typeface="NikoshBAN" pitchFamily="2" charset="0"/>
              </a:rPr>
              <a:t>র্ণনা</a:t>
            </a:r>
            <a:r>
              <a:rPr lang="bn-IN" sz="3600" dirty="0" smtClean="0">
                <a:effectLst>
                  <a:outerShdw blurRad="38100" dist="38100" dir="2700000" algn="tl">
                    <a:srgbClr val="000000">
                      <a:alpha val="43137"/>
                    </a:srgbClr>
                  </a:outerShdw>
                </a:effectLst>
                <a:latin typeface="NikoshBAN" pitchFamily="2" charset="0"/>
                <a:cs typeface="NikoshBAN" pitchFamily="2" charset="0"/>
              </a:rPr>
              <a:t> করতে </a:t>
            </a:r>
            <a:r>
              <a:rPr lang="en-US" sz="3600" dirty="0" err="1" smtClean="0">
                <a:effectLst>
                  <a:outerShdw blurRad="38100" dist="38100" dir="2700000" algn="tl">
                    <a:srgbClr val="000000">
                      <a:alpha val="43137"/>
                    </a:srgbClr>
                  </a:outerShdw>
                </a:effectLst>
                <a:latin typeface="NikoshBAN" pitchFamily="2" charset="0"/>
                <a:cs typeface="NikoshBAN" pitchFamily="2" charset="0"/>
              </a:rPr>
              <a:t>পারবে</a:t>
            </a:r>
            <a:r>
              <a:rPr lang="bn-IN" sz="3600" dirty="0">
                <a:effectLst>
                  <a:outerShdw blurRad="38100" dist="38100" dir="2700000" algn="tl">
                    <a:srgbClr val="000000">
                      <a:alpha val="43137"/>
                    </a:srgbClr>
                  </a:outerShdw>
                </a:effectLst>
                <a:latin typeface="NikoshBAN" pitchFamily="2" charset="0"/>
                <a:cs typeface="NikoshBAN" pitchFamily="2" charset="0"/>
              </a:rPr>
              <a:t>।</a:t>
            </a:r>
            <a:r>
              <a:rPr lang="en-US" sz="3600" dirty="0" smtClean="0">
                <a:effectLst>
                  <a:outerShdw blurRad="38100" dist="38100" dir="2700000" algn="tl">
                    <a:srgbClr val="000000">
                      <a:alpha val="43137"/>
                    </a:srgbClr>
                  </a:outerShdw>
                </a:effectLst>
                <a:latin typeface="NikoshBAN" pitchFamily="2" charset="0"/>
                <a:cs typeface="NikoshBAN" pitchFamily="2" charset="0"/>
              </a:rPr>
              <a:t> </a:t>
            </a:r>
            <a:endParaRPr lang="en-US" sz="3600" dirty="0">
              <a:effectLst>
                <a:outerShdw blurRad="38100" dist="38100" dir="2700000" algn="tl">
                  <a:srgbClr val="000000">
                    <a:alpha val="43137"/>
                  </a:srgbClr>
                </a:outerShdw>
              </a:effectLst>
            </a:endParaRPr>
          </a:p>
        </p:txBody>
      </p:sp>
      <p:sp>
        <p:nvSpPr>
          <p:cNvPr id="14" name="Rectangle 13"/>
          <p:cNvSpPr/>
          <p:nvPr/>
        </p:nvSpPr>
        <p:spPr>
          <a:xfrm>
            <a:off x="743870" y="4273291"/>
            <a:ext cx="7794121" cy="646331"/>
          </a:xfrm>
          <a:prstGeom prst="rect">
            <a:avLst/>
          </a:prstGeom>
        </p:spPr>
        <p:txBody>
          <a:bodyPr wrap="none">
            <a:spAutoFit/>
          </a:bodyPr>
          <a:lstStyle/>
          <a:p>
            <a:pPr marL="571500" lvl="0" indent="-571500">
              <a:buFont typeface="Wingdings" panose="05000000000000000000" pitchFamily="2" charset="2"/>
              <a:buChar char="q"/>
            </a:pPr>
            <a:r>
              <a:rPr lang="en-US" sz="3600" dirty="0" err="1" smtClean="0">
                <a:effectLst>
                  <a:outerShdw blurRad="38100" dist="38100" dir="2700000" algn="tl">
                    <a:srgbClr val="000000">
                      <a:alpha val="43137"/>
                    </a:srgbClr>
                  </a:outerShdw>
                </a:effectLst>
                <a:latin typeface="NikoshBAN" pitchFamily="2" charset="0"/>
                <a:cs typeface="NikoshBAN" pitchFamily="2" charset="0"/>
              </a:rPr>
              <a:t>বিভিন্ন</a:t>
            </a:r>
            <a:r>
              <a:rPr lang="en-US" sz="3600" dirty="0" smtClean="0">
                <a:effectLst>
                  <a:outerShdw blurRad="38100" dist="38100" dir="2700000" algn="tl">
                    <a:srgbClr val="000000">
                      <a:alpha val="43137"/>
                    </a:srgbClr>
                  </a:outerShdw>
                </a:effectLst>
                <a:latin typeface="NikoshBAN" pitchFamily="2" charset="0"/>
                <a:cs typeface="NikoshBAN" pitchFamily="2" charset="0"/>
              </a:rPr>
              <a:t> </a:t>
            </a:r>
            <a:r>
              <a:rPr lang="bn-IN" sz="3600" dirty="0" smtClean="0">
                <a:effectLst>
                  <a:outerShdw blurRad="38100" dist="38100" dir="2700000" algn="tl">
                    <a:srgbClr val="000000">
                      <a:alpha val="43137"/>
                    </a:srgbClr>
                  </a:outerShdw>
                </a:effectLst>
                <a:latin typeface="NikoshBAN" pitchFamily="2" charset="0"/>
                <a:cs typeface="NikoshBAN" pitchFamily="2" charset="0"/>
              </a:rPr>
              <a:t>ব্যাংকের কার্যাবলি ব</a:t>
            </a:r>
            <a:r>
              <a:rPr lang="en-US" sz="3600" dirty="0" err="1" smtClean="0">
                <a:effectLst>
                  <a:outerShdw blurRad="38100" dist="38100" dir="2700000" algn="tl">
                    <a:srgbClr val="000000">
                      <a:alpha val="43137"/>
                    </a:srgbClr>
                  </a:outerShdw>
                </a:effectLst>
                <a:latin typeface="NikoshBAN" pitchFamily="2" charset="0"/>
                <a:cs typeface="NikoshBAN" pitchFamily="2" charset="0"/>
              </a:rPr>
              <a:t>িশ্লেষণ</a:t>
            </a:r>
            <a:r>
              <a:rPr lang="bn-IN" sz="3600" dirty="0" smtClean="0">
                <a:effectLst>
                  <a:outerShdw blurRad="38100" dist="38100" dir="2700000" algn="tl">
                    <a:srgbClr val="000000">
                      <a:alpha val="43137"/>
                    </a:srgbClr>
                  </a:outerShdw>
                </a:effectLst>
                <a:latin typeface="NikoshBAN" pitchFamily="2" charset="0"/>
                <a:cs typeface="NikoshBAN" pitchFamily="2" charset="0"/>
              </a:rPr>
              <a:t> করতে</a:t>
            </a:r>
            <a:r>
              <a:rPr lang="en-US" sz="3600" dirty="0" smtClean="0">
                <a:effectLst>
                  <a:outerShdw blurRad="38100" dist="38100" dir="2700000" algn="tl">
                    <a:srgbClr val="000000">
                      <a:alpha val="43137"/>
                    </a:srgbClr>
                  </a:outerShdw>
                </a:effectLst>
                <a:latin typeface="NikoshBAN" pitchFamily="2" charset="0"/>
                <a:cs typeface="NikoshBAN" pitchFamily="2" charset="0"/>
              </a:rPr>
              <a:t> </a:t>
            </a:r>
            <a:r>
              <a:rPr lang="en-US" sz="3600" dirty="0" err="1" smtClean="0">
                <a:effectLst>
                  <a:outerShdw blurRad="38100" dist="38100" dir="2700000" algn="tl">
                    <a:srgbClr val="000000">
                      <a:alpha val="43137"/>
                    </a:srgbClr>
                  </a:outerShdw>
                </a:effectLst>
                <a:latin typeface="NikoshBAN" pitchFamily="2" charset="0"/>
                <a:cs typeface="NikoshBAN" pitchFamily="2" charset="0"/>
              </a:rPr>
              <a:t>পারবে</a:t>
            </a:r>
            <a:r>
              <a:rPr lang="bn-IN" sz="3600" dirty="0">
                <a:effectLst>
                  <a:outerShdw blurRad="38100" dist="38100" dir="2700000" algn="tl">
                    <a:srgbClr val="000000">
                      <a:alpha val="43137"/>
                    </a:srgbClr>
                  </a:outerShdw>
                </a:effectLst>
                <a:latin typeface="NikoshBAN" pitchFamily="2" charset="0"/>
                <a:cs typeface="NikoshBAN" pitchFamily="2" charset="0"/>
              </a:rPr>
              <a:t>।</a:t>
            </a:r>
            <a:r>
              <a:rPr lang="en-US" sz="3600" dirty="0" smtClean="0">
                <a:effectLst>
                  <a:outerShdw blurRad="38100" dist="38100" dir="2700000" algn="tl">
                    <a:srgbClr val="000000">
                      <a:alpha val="43137"/>
                    </a:srgbClr>
                  </a:outerShdw>
                </a:effectLst>
                <a:latin typeface="NikoshBAN" pitchFamily="2" charset="0"/>
                <a:cs typeface="NikoshBAN" pitchFamily="2" charset="0"/>
              </a:rPr>
              <a:t> </a:t>
            </a:r>
            <a:endParaRPr lang="en-US" sz="3600" dirty="0">
              <a:effectLst>
                <a:outerShdw blurRad="38100" dist="38100" dir="2700000" algn="tl">
                  <a:srgbClr val="000000">
                    <a:alpha val="43137"/>
                  </a:srgbClr>
                </a:outerShdw>
              </a:effectLst>
            </a:endParaRPr>
          </a:p>
        </p:txBody>
      </p:sp>
      <p:sp>
        <p:nvSpPr>
          <p:cNvPr id="17" name="TextBox 16"/>
          <p:cNvSpPr txBox="1"/>
          <p:nvPr/>
        </p:nvSpPr>
        <p:spPr>
          <a:xfrm>
            <a:off x="1206574" y="2152267"/>
            <a:ext cx="4640036" cy="707886"/>
          </a:xfrm>
          <a:prstGeom prst="rect">
            <a:avLst/>
          </a:prstGeom>
          <a:noFill/>
        </p:spPr>
        <p:txBody>
          <a:bodyPr wrap="square" rtlCol="0">
            <a:spAutoFit/>
          </a:bodyPr>
          <a:lstStyle/>
          <a:p>
            <a:r>
              <a:rPr lang="bn-BD" sz="4000" b="1" spc="141" dirty="0">
                <a:ln w="11430"/>
                <a:effectLst>
                  <a:outerShdw blurRad="38100" dist="38100" dir="2700000" algn="tl">
                    <a:srgbClr val="000000">
                      <a:alpha val="43137"/>
                    </a:srgbClr>
                  </a:outerShdw>
                </a:effectLst>
                <a:latin typeface="NikoshBAN" pitchFamily="2" charset="0"/>
                <a:cs typeface="NikoshBAN" pitchFamily="2" charset="0"/>
              </a:rPr>
              <a:t>এই পাঠ শেষে শিক্ষার্থীরা – </a:t>
            </a:r>
          </a:p>
        </p:txBody>
      </p:sp>
    </p:spTree>
    <p:extLst>
      <p:ext uri="{BB962C8B-B14F-4D97-AF65-F5344CB8AC3E}">
        <p14:creationId xmlns:p14="http://schemas.microsoft.com/office/powerpoint/2010/main" val="3821785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6658" y="1139923"/>
            <a:ext cx="6079854" cy="434647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5" name="Rectangle 4"/>
          <p:cNvSpPr/>
          <p:nvPr/>
        </p:nvSpPr>
        <p:spPr>
          <a:xfrm>
            <a:off x="4327350" y="208816"/>
            <a:ext cx="2560316" cy="707886"/>
          </a:xfrm>
          <a:prstGeom prst="rect">
            <a:avLst/>
          </a:prstGeom>
        </p:spPr>
        <p:txBody>
          <a:bodyPr wrap="none">
            <a:spAutoFit/>
          </a:bodyPr>
          <a:lstStyle/>
          <a:p>
            <a:r>
              <a:rPr lang="bn-IN" sz="4000" dirty="0" smtClean="0">
                <a:effectLst>
                  <a:outerShdw blurRad="38100" dist="38100" dir="2700000" algn="tl">
                    <a:srgbClr val="000000">
                      <a:alpha val="43137"/>
                    </a:srgbClr>
                  </a:outerShdw>
                </a:effectLst>
                <a:latin typeface="NikoshBAN" pitchFamily="2" charset="0"/>
                <a:cs typeface="NikoshBAN" pitchFamily="2" charset="0"/>
              </a:rPr>
              <a:t>ব্যাংকের ধারণা</a:t>
            </a:r>
            <a:endParaRPr lang="en-US" sz="4000" dirty="0"/>
          </a:p>
        </p:txBody>
      </p:sp>
      <p:sp>
        <p:nvSpPr>
          <p:cNvPr id="6" name="Rectangle 5"/>
          <p:cNvSpPr/>
          <p:nvPr/>
        </p:nvSpPr>
        <p:spPr>
          <a:xfrm>
            <a:off x="1737648" y="5632665"/>
            <a:ext cx="7739720" cy="1077218"/>
          </a:xfrm>
          <a:prstGeom prst="rect">
            <a:avLst/>
          </a:prstGeom>
        </p:spPr>
        <p:txBody>
          <a:bodyPr wrap="square">
            <a:spAutoFit/>
          </a:bodyPr>
          <a:lstStyle/>
          <a:p>
            <a:pPr algn="ctr"/>
            <a:r>
              <a:rPr lang="bn-IN" sz="3200" dirty="0" smtClean="0">
                <a:effectLst>
                  <a:outerShdw blurRad="38100" dist="38100" dir="2700000" algn="tl">
                    <a:srgbClr val="000000">
                      <a:alpha val="43137"/>
                    </a:srgbClr>
                  </a:outerShdw>
                </a:effectLst>
                <a:latin typeface="NikoshBAN" pitchFamily="2" charset="0"/>
                <a:cs typeface="NikoshBAN" pitchFamily="2" charset="0"/>
              </a:rPr>
              <a:t>ব্যাংক হলো জনগণের অর্থ গচ্ছিত রাখা</a:t>
            </a:r>
            <a:r>
              <a:rPr lang="en-US" sz="3200" dirty="0" smtClean="0">
                <a:effectLst>
                  <a:outerShdw blurRad="38100" dist="38100" dir="2700000" algn="tl">
                    <a:srgbClr val="000000">
                      <a:alpha val="43137"/>
                    </a:srgbClr>
                  </a:outerShdw>
                </a:effectLst>
                <a:latin typeface="NikoshBAN" pitchFamily="2" charset="0"/>
                <a:cs typeface="NikoshBAN" pitchFamily="2" charset="0"/>
              </a:rPr>
              <a:t>র</a:t>
            </a:r>
            <a:r>
              <a:rPr lang="bn-IN" sz="3200" dirty="0" smtClean="0">
                <a:effectLst>
                  <a:outerShdw blurRad="38100" dist="38100" dir="2700000" algn="tl">
                    <a:srgbClr val="000000">
                      <a:alpha val="43137"/>
                    </a:srgbClr>
                  </a:outerShdw>
                </a:effectLst>
                <a:latin typeface="NikoshBAN" pitchFamily="2" charset="0"/>
                <a:cs typeface="NikoshBAN" pitchFamily="2" charset="0"/>
              </a:rPr>
              <a:t> এবং ঋণগ্রহীতাদের </a:t>
            </a:r>
            <a:endParaRPr lang="en-US" sz="3200" dirty="0" smtClean="0">
              <a:effectLst>
                <a:outerShdw blurRad="38100" dist="38100" dir="2700000" algn="tl">
                  <a:srgbClr val="000000">
                    <a:alpha val="43137"/>
                  </a:srgbClr>
                </a:outerShdw>
              </a:effectLst>
              <a:latin typeface="NikoshBAN" pitchFamily="2" charset="0"/>
              <a:cs typeface="NikoshBAN" pitchFamily="2" charset="0"/>
            </a:endParaRPr>
          </a:p>
          <a:p>
            <a:pPr algn="ctr"/>
            <a:r>
              <a:rPr lang="bn-IN" sz="3200" dirty="0" smtClean="0">
                <a:effectLst>
                  <a:outerShdw blurRad="38100" dist="38100" dir="2700000" algn="tl">
                    <a:srgbClr val="000000">
                      <a:alpha val="43137"/>
                    </a:srgbClr>
                  </a:outerShdw>
                </a:effectLst>
                <a:latin typeface="NikoshBAN" pitchFamily="2" charset="0"/>
                <a:cs typeface="NikoshBAN" pitchFamily="2" charset="0"/>
              </a:rPr>
              <a:t>বিভিন্ন মেয়াদী ঋণ প্রদান করার প্রতিষ্ঠান।</a:t>
            </a:r>
            <a:endParaRPr lang="en-US" sz="3200" dirty="0"/>
          </a:p>
        </p:txBody>
      </p:sp>
      <p:sp>
        <p:nvSpPr>
          <p:cNvPr id="7" name="Rectangle 6"/>
          <p:cNvSpPr/>
          <p:nvPr/>
        </p:nvSpPr>
        <p:spPr>
          <a:xfrm>
            <a:off x="569911" y="5878887"/>
            <a:ext cx="10075194" cy="584775"/>
          </a:xfrm>
          <a:prstGeom prst="rect">
            <a:avLst/>
          </a:prstGeom>
        </p:spPr>
        <p:txBody>
          <a:bodyPr wrap="none">
            <a:spAutoFit/>
          </a:bodyPr>
          <a:lstStyle/>
          <a:p>
            <a:r>
              <a:rPr lang="bn-IN" sz="3200" dirty="0" smtClean="0">
                <a:effectLst>
                  <a:outerShdw blurRad="38100" dist="38100" dir="2700000" algn="tl">
                    <a:srgbClr val="000000">
                      <a:alpha val="43137"/>
                    </a:srgbClr>
                  </a:outerShdw>
                </a:effectLst>
                <a:latin typeface="NikoshBAN" pitchFamily="2" charset="0"/>
                <a:cs typeface="NikoshBAN" pitchFamily="2" charset="0"/>
              </a:rPr>
              <a:t>জনসাধারণ তাদের আয় বা উদ্ধৃত অর্থ নিরাপদে সঞ্চয়ের জন্য ব্যাংকে জমা রাখে।</a:t>
            </a:r>
            <a:endParaRPr lang="en-US" sz="3200" dirty="0"/>
          </a:p>
        </p:txBody>
      </p:sp>
    </p:spTree>
    <p:extLst>
      <p:ext uri="{BB962C8B-B14F-4D97-AF65-F5344CB8AC3E}">
        <p14:creationId xmlns:p14="http://schemas.microsoft.com/office/powerpoint/2010/main" val="66664268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grpId="1" nodeType="clickEffect">
                                  <p:stCondLst>
                                    <p:cond delay="0"/>
                                  </p:stCondLst>
                                  <p:childTnLst>
                                    <p:anim calcmode="lin" valueType="num">
                                      <p:cBhvr>
                                        <p:cTn id="13" dur="500"/>
                                        <p:tgtEl>
                                          <p:spTgt spid="7"/>
                                        </p:tgtEl>
                                        <p:attrNameLst>
                                          <p:attrName>ppt_w</p:attrName>
                                        </p:attrNameLst>
                                      </p:cBhvr>
                                      <p:tavLst>
                                        <p:tav tm="0">
                                          <p:val>
                                            <p:strVal val="ppt_w"/>
                                          </p:val>
                                        </p:tav>
                                        <p:tav tm="100000">
                                          <p:val>
                                            <p:fltVal val="0"/>
                                          </p:val>
                                        </p:tav>
                                      </p:tavLst>
                                    </p:anim>
                                    <p:anim calcmode="lin" valueType="num">
                                      <p:cBhvr>
                                        <p:cTn id="14" dur="500"/>
                                        <p:tgtEl>
                                          <p:spTgt spid="7"/>
                                        </p:tgtEl>
                                        <p:attrNameLst>
                                          <p:attrName>ppt_h</p:attrName>
                                        </p:attrNameLst>
                                      </p:cBhvr>
                                      <p:tavLst>
                                        <p:tav tm="0">
                                          <p:val>
                                            <p:strVal val="ppt_h"/>
                                          </p:val>
                                        </p:tav>
                                        <p:tav tm="100000">
                                          <p:val>
                                            <p:fltVal val="0"/>
                                          </p:val>
                                        </p:tav>
                                      </p:tavLst>
                                    </p:anim>
                                    <p:animEffect transition="out" filter="fade">
                                      <p:cBhvr>
                                        <p:cTn id="15" dur="500"/>
                                        <p:tgtEl>
                                          <p:spTgt spid="7"/>
                                        </p:tgtEl>
                                      </p:cBhvr>
                                    </p:animEffect>
                                    <p:set>
                                      <p:cBhvr>
                                        <p:cTn id="16" dur="1" fill="hold">
                                          <p:stCondLst>
                                            <p:cond delay="499"/>
                                          </p:stCondLst>
                                        </p:cTn>
                                        <p:tgtEl>
                                          <p:spTgt spid="7"/>
                                        </p:tgtEl>
                                        <p:attrNameLst>
                                          <p:attrName>style.visibility</p:attrName>
                                        </p:attrNameLst>
                                      </p:cBhvr>
                                      <p:to>
                                        <p:strVal val="hidden"/>
                                      </p:to>
                                    </p:set>
                                  </p:childTnLst>
                                </p:cTn>
                              </p:par>
                              <p:par>
                                <p:cTn id="17" presetID="47"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7"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r="16612"/>
          <a:stretch/>
        </p:blipFill>
        <p:spPr>
          <a:xfrm>
            <a:off x="442989" y="950770"/>
            <a:ext cx="5226294" cy="3810000"/>
          </a:xfrm>
          <a:prstGeom prst="rect">
            <a:avLst/>
          </a:prstGeom>
          <a:ln>
            <a:noFill/>
          </a:ln>
          <a:effectLst>
            <a:outerShdw blurRad="107950" dist="12700" dir="5400000" algn="ctr">
              <a:srgbClr val="000000"/>
            </a:outerShdw>
          </a:effectLst>
          <a:scene3d>
            <a:camera prst="perspectiveRight">
              <a:rot lat="0" lon="20999997" rev="0"/>
            </a:camera>
            <a:lightRig rig="soft" dir="t">
              <a:rot lat="0" lon="0" rev="0"/>
            </a:lightRig>
          </a:scene3d>
          <a:sp3d contourW="44450" prstMaterial="matte">
            <a:bevelT w="63500" h="63500" prst="artDeco"/>
            <a:contourClr>
              <a:srgbClr val="FFFFFF"/>
            </a:contourClr>
          </a:sp3d>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r="11990" b="3074"/>
          <a:stretch/>
        </p:blipFill>
        <p:spPr>
          <a:xfrm>
            <a:off x="5468206" y="950770"/>
            <a:ext cx="5532727" cy="3775975"/>
          </a:xfrm>
          <a:prstGeom prst="rect">
            <a:avLst/>
          </a:prstGeom>
          <a:ln>
            <a:noFill/>
          </a:ln>
          <a:effectLst>
            <a:outerShdw blurRad="107950" dist="12700" dir="5400000" algn="ctr">
              <a:srgbClr val="000000"/>
            </a:outerShdw>
          </a:effectLst>
          <a:scene3d>
            <a:camera prst="perspectiveLeft">
              <a:rot lat="0" lon="600000" rev="0"/>
            </a:camera>
            <a:lightRig rig="soft" dir="t">
              <a:rot lat="0" lon="0" rev="0"/>
            </a:lightRig>
          </a:scene3d>
          <a:sp3d contourW="44450" prstMaterial="matte">
            <a:bevelT w="63500" h="63500" prst="artDeco"/>
            <a:contourClr>
              <a:srgbClr val="FFFFFF"/>
            </a:contourClr>
          </a:sp3d>
        </p:spPr>
      </p:pic>
      <p:sp>
        <p:nvSpPr>
          <p:cNvPr id="6" name="Rectangle 5"/>
          <p:cNvSpPr/>
          <p:nvPr/>
        </p:nvSpPr>
        <p:spPr>
          <a:xfrm>
            <a:off x="1200926" y="4890254"/>
            <a:ext cx="3750901" cy="584775"/>
          </a:xfrm>
          <a:prstGeom prst="rect">
            <a:avLst/>
          </a:prstGeom>
        </p:spPr>
        <p:txBody>
          <a:bodyPr wrap="square">
            <a:spAutoFit/>
          </a:bodyPr>
          <a:lstStyle/>
          <a:p>
            <a:r>
              <a:rPr lang="bn-IN" sz="3200" spc="141" dirty="0" smtClean="0">
                <a:ln w="11430"/>
                <a:effectLst>
                  <a:outerShdw blurRad="38100" dist="38100" dir="2700000" algn="tl">
                    <a:srgbClr val="000000">
                      <a:alpha val="43137"/>
                    </a:srgbClr>
                  </a:outerShdw>
                </a:effectLst>
                <a:latin typeface="NikoshBAN" pitchFamily="2" charset="0"/>
                <a:cs typeface="NikoshBAN" pitchFamily="2" charset="0"/>
              </a:rPr>
              <a:t>উৎপাদনকারী প্রতিষ্ঠান</a:t>
            </a:r>
            <a:endParaRPr lang="en-US" sz="3200" dirty="0"/>
          </a:p>
        </p:txBody>
      </p:sp>
      <p:sp>
        <p:nvSpPr>
          <p:cNvPr id="7" name="Rectangle 6"/>
          <p:cNvSpPr/>
          <p:nvPr/>
        </p:nvSpPr>
        <p:spPr>
          <a:xfrm>
            <a:off x="6626407" y="4788906"/>
            <a:ext cx="3750901" cy="584775"/>
          </a:xfrm>
          <a:prstGeom prst="rect">
            <a:avLst/>
          </a:prstGeom>
        </p:spPr>
        <p:txBody>
          <a:bodyPr wrap="square">
            <a:spAutoFit/>
          </a:bodyPr>
          <a:lstStyle/>
          <a:p>
            <a:pPr algn="ctr"/>
            <a:r>
              <a:rPr lang="bn-IN" sz="3200" spc="141" dirty="0" smtClean="0">
                <a:ln w="11430"/>
                <a:effectLst>
                  <a:outerShdw blurRad="38100" dist="38100" dir="2700000" algn="tl">
                    <a:srgbClr val="000000">
                      <a:alpha val="43137"/>
                    </a:srgbClr>
                  </a:outerShdw>
                </a:effectLst>
                <a:latin typeface="NikoshBAN" pitchFamily="2" charset="0"/>
                <a:cs typeface="NikoshBAN" pitchFamily="2" charset="0"/>
              </a:rPr>
              <a:t>ব্যবসায়ী প্রতিষ্ঠান</a:t>
            </a:r>
            <a:endParaRPr lang="en-US" sz="3200" dirty="0"/>
          </a:p>
        </p:txBody>
      </p:sp>
      <p:sp>
        <p:nvSpPr>
          <p:cNvPr id="8" name="Rectangle 7"/>
          <p:cNvSpPr/>
          <p:nvPr/>
        </p:nvSpPr>
        <p:spPr>
          <a:xfrm>
            <a:off x="235074" y="5772374"/>
            <a:ext cx="11127691" cy="584775"/>
          </a:xfrm>
          <a:prstGeom prst="rect">
            <a:avLst/>
          </a:prstGeom>
        </p:spPr>
        <p:txBody>
          <a:bodyPr wrap="square">
            <a:spAutoFit/>
          </a:bodyPr>
          <a:lstStyle/>
          <a:p>
            <a:r>
              <a:rPr lang="bn-IN" sz="3200" dirty="0" smtClean="0">
                <a:effectLst>
                  <a:outerShdw blurRad="38100" dist="38100" dir="2700000" algn="tl">
                    <a:srgbClr val="000000">
                      <a:alpha val="43137"/>
                    </a:srgbClr>
                  </a:outerShdw>
                </a:effectLst>
                <a:latin typeface="NikoshBAN" pitchFamily="2" charset="0"/>
                <a:cs typeface="NikoshBAN" pitchFamily="2" charset="0"/>
              </a:rPr>
              <a:t>ব্যাংক অর্থ উদ্যোক্তা, উৎপাদনকারী প্রতিষ্ঠান, ব্যবসায়ী ও ঋণগ্রহীতাদের ঋণ দিয়ে থাকে। </a:t>
            </a:r>
            <a:endParaRPr lang="en-US" sz="3200" dirty="0"/>
          </a:p>
        </p:txBody>
      </p:sp>
      <p:sp>
        <p:nvSpPr>
          <p:cNvPr id="9" name="Rectangle 8"/>
          <p:cNvSpPr/>
          <p:nvPr/>
        </p:nvSpPr>
        <p:spPr>
          <a:xfrm>
            <a:off x="3376559" y="229437"/>
            <a:ext cx="4639236" cy="707886"/>
          </a:xfrm>
          <a:prstGeom prst="rect">
            <a:avLst/>
          </a:prstGeom>
        </p:spPr>
        <p:txBody>
          <a:bodyPr wrap="square">
            <a:spAutoFit/>
          </a:bodyPr>
          <a:lstStyle/>
          <a:p>
            <a:pPr algn="ctr"/>
            <a:r>
              <a:rPr lang="en-US" sz="4000" dirty="0" err="1" smtClean="0">
                <a:effectLst>
                  <a:outerShdw blurRad="38100" dist="38100" dir="2700000" algn="tl">
                    <a:srgbClr val="000000">
                      <a:alpha val="43137"/>
                    </a:srgbClr>
                  </a:outerShdw>
                </a:effectLst>
                <a:latin typeface="NikoshBAN" pitchFamily="2" charset="0"/>
                <a:cs typeface="NikoshBAN" pitchFamily="2" charset="0"/>
              </a:rPr>
              <a:t>নিচের</a:t>
            </a:r>
            <a:r>
              <a:rPr lang="en-US" sz="4000" dirty="0" smtClean="0">
                <a:effectLst>
                  <a:outerShdw blurRad="38100" dist="38100" dir="2700000" algn="tl">
                    <a:srgbClr val="000000">
                      <a:alpha val="43137"/>
                    </a:srgbClr>
                  </a:outerShdw>
                </a:effectLst>
                <a:latin typeface="NikoshBAN" pitchFamily="2" charset="0"/>
                <a:cs typeface="NikoshBAN" pitchFamily="2" charset="0"/>
              </a:rPr>
              <a:t> </a:t>
            </a:r>
            <a:r>
              <a:rPr lang="en-US" sz="4000" dirty="0" err="1" smtClean="0">
                <a:effectLst>
                  <a:outerShdw blurRad="38100" dist="38100" dir="2700000" algn="tl">
                    <a:srgbClr val="000000">
                      <a:alpha val="43137"/>
                    </a:srgbClr>
                  </a:outerShdw>
                </a:effectLst>
                <a:latin typeface="NikoshBAN" pitchFamily="2" charset="0"/>
                <a:cs typeface="NikoshBAN" pitchFamily="2" charset="0"/>
              </a:rPr>
              <a:t>ছবিতে</a:t>
            </a:r>
            <a:r>
              <a:rPr lang="en-US" sz="4000" dirty="0" smtClean="0">
                <a:effectLst>
                  <a:outerShdw blurRad="38100" dist="38100" dir="2700000" algn="tl">
                    <a:srgbClr val="000000">
                      <a:alpha val="43137"/>
                    </a:srgbClr>
                  </a:outerShdw>
                </a:effectLst>
                <a:latin typeface="NikoshBAN" pitchFamily="2" charset="0"/>
                <a:cs typeface="NikoshBAN" pitchFamily="2" charset="0"/>
              </a:rPr>
              <a:t> </a:t>
            </a:r>
            <a:r>
              <a:rPr lang="en-US" sz="4000" dirty="0" err="1" smtClean="0">
                <a:effectLst>
                  <a:outerShdw blurRad="38100" dist="38100" dir="2700000" algn="tl">
                    <a:srgbClr val="000000">
                      <a:alpha val="43137"/>
                    </a:srgbClr>
                  </a:outerShdw>
                </a:effectLst>
                <a:latin typeface="NikoshBAN" pitchFamily="2" charset="0"/>
                <a:cs typeface="NikoshBAN" pitchFamily="2" charset="0"/>
              </a:rPr>
              <a:t>কি</a:t>
            </a:r>
            <a:r>
              <a:rPr lang="en-US" sz="4000" dirty="0" smtClean="0">
                <a:effectLst>
                  <a:outerShdw blurRad="38100" dist="38100" dir="2700000" algn="tl">
                    <a:srgbClr val="000000">
                      <a:alpha val="43137"/>
                    </a:srgbClr>
                  </a:outerShdw>
                </a:effectLst>
                <a:latin typeface="NikoshBAN" pitchFamily="2" charset="0"/>
                <a:cs typeface="NikoshBAN" pitchFamily="2" charset="0"/>
              </a:rPr>
              <a:t> </a:t>
            </a:r>
            <a:r>
              <a:rPr lang="en-US" sz="4000" dirty="0" err="1" smtClean="0">
                <a:effectLst>
                  <a:outerShdw blurRad="38100" dist="38100" dir="2700000" algn="tl">
                    <a:srgbClr val="000000">
                      <a:alpha val="43137"/>
                    </a:srgbClr>
                  </a:outerShdw>
                </a:effectLst>
                <a:latin typeface="NikoshBAN" pitchFamily="2" charset="0"/>
                <a:cs typeface="NikoshBAN" pitchFamily="2" charset="0"/>
              </a:rPr>
              <a:t>দেখছো</a:t>
            </a:r>
            <a:r>
              <a:rPr lang="en-US" sz="4000" dirty="0" smtClean="0">
                <a:effectLst>
                  <a:outerShdw blurRad="38100" dist="38100" dir="2700000" algn="tl">
                    <a:srgbClr val="000000">
                      <a:alpha val="43137"/>
                    </a:srgbClr>
                  </a:outerShdw>
                </a:effectLst>
                <a:latin typeface="NikoshBAN" pitchFamily="2" charset="0"/>
                <a:cs typeface="NikoshBAN" pitchFamily="2" charset="0"/>
              </a:rPr>
              <a:t>?</a:t>
            </a:r>
            <a:endParaRPr lang="en-US" sz="4000" dirty="0"/>
          </a:p>
        </p:txBody>
      </p:sp>
    </p:spTree>
    <p:extLst>
      <p:ext uri="{BB962C8B-B14F-4D97-AF65-F5344CB8AC3E}">
        <p14:creationId xmlns:p14="http://schemas.microsoft.com/office/powerpoint/2010/main" val="307173598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7029" y="4301422"/>
            <a:ext cx="10537371" cy="2062103"/>
          </a:xfrm>
          <a:prstGeom prst="rect">
            <a:avLst/>
          </a:prstGeom>
        </p:spPr>
        <p:txBody>
          <a:bodyPr wrap="square">
            <a:spAutoFit/>
          </a:bodyPr>
          <a:lstStyle/>
          <a:p>
            <a:pPr algn="just"/>
            <a:r>
              <a:rPr lang="bn-BD"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ব্যাংক হলো এমন একটি লাভজনক আর্থিক প্রতিষ্ঠান যা জনসাধারণের কাছ থেকে আমানত বা টাকা জমা রাখে এবং সেই টাকা প্রয়োজন, ব্যবসা বা ব্যক্তিগত কাজে ঋণ হিসেবে প্রদান করে। এর মূল কাজগুলো হলো আমানত গ্রহণ, ঋণ দেওয়া এবং টাকা আদান-প্রদানে সহায়তা করা।</a:t>
            </a:r>
            <a:endParaRPr lang="en-US"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281" y="494474"/>
            <a:ext cx="5331090" cy="3424383"/>
          </a:xfrm>
          <a:prstGeom prst="rect">
            <a:avLst/>
          </a:prstGeom>
        </p:spPr>
      </p:pic>
      <p:pic>
        <p:nvPicPr>
          <p:cNvPr id="5" name="Picture 4"/>
          <p:cNvPicPr>
            <a:picLocks noChangeAspect="1"/>
          </p:cNvPicPr>
          <p:nvPr/>
        </p:nvPicPr>
        <p:blipFill>
          <a:blip r:embed="rId3"/>
          <a:stretch>
            <a:fillRect/>
          </a:stretch>
        </p:blipFill>
        <p:spPr>
          <a:xfrm>
            <a:off x="5903682" y="494474"/>
            <a:ext cx="5228771" cy="3412535"/>
          </a:xfrm>
          <a:prstGeom prst="rect">
            <a:avLst/>
          </a:prstGeom>
        </p:spPr>
      </p:pic>
    </p:spTree>
    <p:extLst>
      <p:ext uri="{BB962C8B-B14F-4D97-AF65-F5344CB8AC3E}">
        <p14:creationId xmlns:p14="http://schemas.microsoft.com/office/powerpoint/2010/main" val="212402940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379927" y="500593"/>
            <a:ext cx="11050073" cy="923330"/>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r>
              <a:rPr lang="bn-IN" sz="5400" b="1" dirty="0" smtClean="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একক কাজ</a:t>
            </a:r>
            <a:endParaRPr lang="en-US" sz="54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3" name="Rectangle 2"/>
          <p:cNvSpPr/>
          <p:nvPr/>
        </p:nvSpPr>
        <p:spPr>
          <a:xfrm>
            <a:off x="3058157" y="5477336"/>
            <a:ext cx="7827551" cy="707886"/>
          </a:xfrm>
          <a:prstGeom prst="rect">
            <a:avLst/>
          </a:prstGeom>
        </p:spPr>
        <p:txBody>
          <a:bodyPr wrap="square">
            <a:spAutoFit/>
          </a:bodyPr>
          <a:lstStyle/>
          <a:p>
            <a:pPr marL="571500" indent="-571500">
              <a:buFont typeface="Wingdings" panose="05000000000000000000" pitchFamily="2" charset="2"/>
              <a:buChar char="q"/>
            </a:pPr>
            <a:r>
              <a:rPr lang="bn-IN" sz="40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ব্যাংক বলতে কী বোঝায় </a:t>
            </a:r>
            <a:r>
              <a:rPr lang="en-US" sz="4000"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লেখ</a:t>
            </a:r>
            <a:r>
              <a:rPr lang="en-US" sz="40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a:t>
            </a:r>
            <a:endParaRPr lang="en-US" sz="4000" dirty="0">
              <a:effectLst>
                <a:outerShdw blurRad="38100" dist="38100" dir="2700000" algn="tl">
                  <a:srgbClr val="000000">
                    <a:alpha val="43137"/>
                  </a:srgbClr>
                </a:outerShdw>
              </a:effectLst>
            </a:endParaRPr>
          </a:p>
        </p:txBody>
      </p:sp>
      <p:pic>
        <p:nvPicPr>
          <p:cNvPr id="8" name="Picture 7"/>
          <p:cNvPicPr>
            <a:picLocks noChangeAspect="1"/>
          </p:cNvPicPr>
          <p:nvPr/>
        </p:nvPicPr>
        <p:blipFill>
          <a:blip r:embed="rId2">
            <a:clrChange>
              <a:clrFrom>
                <a:srgbClr val="FCFEFC"/>
              </a:clrFrom>
              <a:clrTo>
                <a:srgbClr val="FCFEFC">
                  <a:alpha val="0"/>
                </a:srgbClr>
              </a:clrTo>
            </a:clrChange>
            <a:extLst>
              <a:ext uri="{28A0092B-C50C-407E-A947-70E740481C1C}">
                <a14:useLocalDpi xmlns:a14="http://schemas.microsoft.com/office/drawing/2010/main" val="0"/>
              </a:ext>
            </a:extLst>
          </a:blip>
          <a:stretch>
            <a:fillRect/>
          </a:stretch>
        </p:blipFill>
        <p:spPr>
          <a:xfrm>
            <a:off x="4068866" y="1417170"/>
            <a:ext cx="4276321" cy="35809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189073297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1789</TotalTime>
  <Words>494</Words>
  <Application>Microsoft Office PowerPoint</Application>
  <PresentationFormat>Custom</PresentationFormat>
  <Paragraphs>82</Paragraphs>
  <Slides>21</Slides>
  <Notes>1</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Calibri Light</vt:lpstr>
      <vt:lpstr>NikoshBAN</vt:lpstr>
      <vt:lpstr>Vrinda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Rahata Alamgir</dc:creator>
  <cp:lastModifiedBy>mLc</cp:lastModifiedBy>
  <cp:revision>304</cp:revision>
  <dcterms:created xsi:type="dcterms:W3CDTF">2018-06-27T11:51:27Z</dcterms:created>
  <dcterms:modified xsi:type="dcterms:W3CDTF">2026-08-08T02:17:15Z</dcterms:modified>
</cp:coreProperties>
</file>