
<file path=[Content_Types].xml><?xml version="1.0" encoding="utf-8"?>
<Types xmlns="http://schemas.openxmlformats.org/package/2006/content-types">
  <Default Extension="xml" ContentType="application/vnd.openxmlformats-officedocument.extended-properties+xml"/>
  <Default Extension="png" ContentType="image/png"/>
  <Default Extension="jpeg" ContentType="image/jpeg"/>
  <Default Extension="svg" ContentType="image/svg+xml"/>
  <Default Extension="fntdata" ContentType="application/x-fontdata"/>
  <Default Extension="rels" ContentType="application/vnd.openxmlformats-package.relationshi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/docProps/app.xml" Id="rId1" /><Relationship Type="http://schemas.openxmlformats.org/package/2006/relationships/metadata/core-properties" Target="/docProps/core.xml" Id="rId2" /><Relationship Type="http://schemas.openxmlformats.org/officeDocument/2006/relationships/officeDocument" Target="/ppt/presentation.xml" Id="rId3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true" saveSubsetFonts="true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embeddedFontLst>
    <p:embeddedFont>
      <p:font typeface="Raleway Bold"/>
      <p:regular r:id="rId201314"/>
    </p:embeddedFont>
    <p:embeddedFont>
      <p:font typeface="Raleway"/>
      <p:regular r:id="rId201315"/>
    </p:embeddedFont>
    <p:embeddedFont>
      <p:font typeface="Roboto"/>
      <p:regular r:id="rId201316"/>
    </p:embeddedFont>
    <p:embeddedFont>
      <p:font typeface="Robo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Id2" /><Relationship Type="http://schemas.openxmlformats.org/officeDocument/2006/relationships/slide" Target="/ppt/slides/slide2.xml" Id="rId3" /><Relationship Type="http://schemas.openxmlformats.org/officeDocument/2006/relationships/slide" Target="/ppt/slides/slide3.xml" Id="rId4" /><Relationship Type="http://schemas.openxmlformats.org/officeDocument/2006/relationships/slide" Target="/ppt/slides/slide4.xml" Id="rId5" /><Relationship Type="http://schemas.openxmlformats.org/officeDocument/2006/relationships/slide" Target="/ppt/slides/slide5.xml" Id="rId6" /><Relationship Type="http://schemas.openxmlformats.org/officeDocument/2006/relationships/slide" Target="/ppt/slides/slide6.xml" Id="rId7" /><Relationship Type="http://schemas.openxmlformats.org/officeDocument/2006/relationships/slide" Target="/ppt/slides/slide7.xml" Id="rId8" /><Relationship Type="http://schemas.openxmlformats.org/officeDocument/2006/relationships/slide" Target="/ppt/slides/slide8.xml" Id="rId9" /><Relationship Type="http://schemas.openxmlformats.org/officeDocument/2006/relationships/slide" Target="/ppt/slides/slide9.xml" Id="rId10" /><Relationship Type="http://schemas.openxmlformats.org/officeDocument/2006/relationships/slide" Target="/ppt/slides/slide10.xml" Id="rId11" /><Relationship Type="http://schemas.openxmlformats.org/officeDocument/2006/relationships/slide" Target="/ppt/slides/slide11.xml" Id="rId12" /><Relationship Type="http://schemas.openxmlformats.org/officeDocument/2006/relationships/notesMaster" Target="/ppt/notesMasters/notesMaster1.xml" Id="rId13" /><Relationship Type="http://schemas.openxmlformats.org/officeDocument/2006/relationships/presProps" Target="/ppt/presProps.xml" Id="rId14" /><Relationship Type="http://schemas.openxmlformats.org/officeDocument/2006/relationships/viewProps" Target="/ppt/viewProps.xml" Id="rId15" /><Relationship Type="http://schemas.openxmlformats.org/officeDocument/2006/relationships/theme" Target="/ppt/theme/theme1.xml" Id="rId16" /><Relationship Type="http://schemas.openxmlformats.org/officeDocument/2006/relationships/tableStyles" Target="/ppt/tableStyles.xml" Id="rId17" /><Relationship Type="http://schemas.openxmlformats.org/officeDocument/2006/relationships/font" Target="/ppt/fonts/201314.fntdata" Id="rId201314" /><Relationship Type="http://schemas.openxmlformats.org/officeDocument/2006/relationships/font" Target="/ppt/fonts/201315.fntdata" Id="rId201315" /><Relationship Type="http://schemas.openxmlformats.org/officeDocument/2006/relationships/font" Target="/ppt/fonts/201316.fntdata" Id="rId201316" /><Relationship Type="http://schemas.openxmlformats.org/officeDocument/2006/relationships/font" Target="/ppt/fonts/201317.fntdata" Id="rId201317" /><Relationship Type="http://schemas.openxmlformats.org/officeDocument/2006/relationships/font" Target="/ppt/fonts/201318.fntdata" Id="rId201318" /><Relationship Type="http://schemas.openxmlformats.org/officeDocument/2006/relationships/font" Target="/ppt/fonts/201319.fntdata" Id="rId201319" /><Relationship Type="http://schemas.openxmlformats.org/officeDocument/2006/relationships/font" Target="/ppt/fonts/201320.fntdata" Id="rId201320" /><Relationship Type="http://schemas.openxmlformats.org/officeDocument/2006/relationships/font" Target="/ppt/fonts/201321.fntdata" Id="rId2013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1.xml" Id="rI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10.xml" Id="rId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11.xml" Id="rI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2.xml" Id="rId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3.xml" Id="rId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4.xml" Id="rI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5.xml" Id="rId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6.xml" Id="rI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7.xml" Id="rI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8.xml" Id="rI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9.xml" Id="rId2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image" Target="/ppt/media/image-1002-1.png" Id="rId1" /><Relationship Type="http://schemas.openxmlformats.org/officeDocument/2006/relationships/slideMaster" Target="/ppt/slideMasters/slideMaster1.xml" Id="rId3" /><Relationship Type="http://schemas.openxmlformats.org/officeDocument/2006/relationships/hyperlink" Target="https://gamma.app/?utm_source=made-with-gamma" TargetMode="External" Id="rId2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-1-1.jpeg" Id="rId1" /><Relationship Type="http://schemas.openxmlformats.org/officeDocument/2006/relationships/image" Target="/ppt/media/image-1-2.png" Id="rId2" /><Relationship Type="http://schemas.openxmlformats.org/officeDocument/2006/relationships/image" Target="/ppt/media/image-1-3.svg" Id="rId3" /><Relationship Type="http://schemas.openxmlformats.org/officeDocument/2006/relationships/image" Target="/ppt/media/image-1-4.png" Id="rId4" /><Relationship Type="http://schemas.openxmlformats.org/officeDocument/2006/relationships/image" Target="/ppt/media/image-1-5.svg" Id="rId5" /><Relationship Type="http://schemas.openxmlformats.org/officeDocument/2006/relationships/image" Target="/ppt/media/image-1-6.png" Id="rId6" /><Relationship Type="http://schemas.openxmlformats.org/officeDocument/2006/relationships/image" Target="/ppt/media/image-1-7.svg" Id="rId7" /><Relationship Type="http://schemas.openxmlformats.org/officeDocument/2006/relationships/slideLayout" Target="/ppt/slideLayouts/slideLayout2.xml" Id="rId8" /><Relationship Type="http://schemas.openxmlformats.org/officeDocument/2006/relationships/notesSlide" Target="/ppt/notesSlides/notesSlide1.xml" Id="rId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image" Target="/ppt/media/image-10-1.png" Id="rId1" /><Relationship Type="http://schemas.openxmlformats.org/officeDocument/2006/relationships/image" Target="/ppt/media/image-10-2.svg" Id="rId2" /><Relationship Type="http://schemas.openxmlformats.org/officeDocument/2006/relationships/image" Target="/ppt/media/image-10-3.png" Id="rId3" /><Relationship Type="http://schemas.openxmlformats.org/officeDocument/2006/relationships/image" Target="/ppt/media/image-10-4.svg" Id="rId4" /><Relationship Type="http://schemas.openxmlformats.org/officeDocument/2006/relationships/image" Target="/ppt/media/image-10-5.png" Id="rId5" /><Relationship Type="http://schemas.openxmlformats.org/officeDocument/2006/relationships/image" Target="/ppt/media/image-10-6.svg" Id="rId6" /><Relationship Type="http://schemas.openxmlformats.org/officeDocument/2006/relationships/slideLayout" Target="/ppt/slideLayouts/slideLayout2.xml" Id="rId7" /><Relationship Type="http://schemas.openxmlformats.org/officeDocument/2006/relationships/notesSlide" Target="/ppt/notesSlides/notesSlide10.xml" Id="rId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image" Target="/ppt/media/image-11-1.jpeg" Id="rId1" /><Relationship Type="http://schemas.openxmlformats.org/officeDocument/2006/relationships/image" Target="/ppt/media/image-11-2.png" Id="rId2" /><Relationship Type="http://schemas.openxmlformats.org/officeDocument/2006/relationships/slideLayout" Target="/ppt/slideLayouts/slideLayout2.xml" Id="rId3" /><Relationship Type="http://schemas.openxmlformats.org/officeDocument/2006/relationships/notesSlide" Target="/ppt/notesSlides/notesSlide11.xml" Id="rI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/ppt/media/image-2-1.jpeg" Id="rId1" /><Relationship Type="http://schemas.openxmlformats.org/officeDocument/2006/relationships/image" Target="/ppt/media/image-2-2.png" Id="rId2" /><Relationship Type="http://schemas.openxmlformats.org/officeDocument/2006/relationships/image" Target="/ppt/media/image-2-3.svg" Id="rId3" /><Relationship Type="http://schemas.openxmlformats.org/officeDocument/2006/relationships/image" Target="/ppt/media/image-2-4.png" Id="rId4" /><Relationship Type="http://schemas.openxmlformats.org/officeDocument/2006/relationships/image" Target="/ppt/media/image-2-5.svg" Id="rId5" /><Relationship Type="http://schemas.openxmlformats.org/officeDocument/2006/relationships/slideLayout" Target="/ppt/slideLayouts/slideLayout2.xml" Id="rId6" /><Relationship Type="http://schemas.openxmlformats.org/officeDocument/2006/relationships/notesSlide" Target="/ppt/notesSlides/notesSlide2.xml" Id="rI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/ppt/media/image-3-1.png" Id="rId1" /><Relationship Type="http://schemas.openxmlformats.org/officeDocument/2006/relationships/image" Target="/ppt/media/image-3-2.png" Id="rId2" /><Relationship Type="http://schemas.openxmlformats.org/officeDocument/2006/relationships/image" Target="/ppt/media/image-3-3.svg" Id="rId3" /><Relationship Type="http://schemas.openxmlformats.org/officeDocument/2006/relationships/image" Target="/ppt/media/image-3-4.png" Id="rId4" /><Relationship Type="http://schemas.openxmlformats.org/officeDocument/2006/relationships/image" Target="/ppt/media/image-3-5.svg" Id="rId5" /><Relationship Type="http://schemas.openxmlformats.org/officeDocument/2006/relationships/image" Target="/ppt/media/image-3-6.png" Id="rId6" /><Relationship Type="http://schemas.openxmlformats.org/officeDocument/2006/relationships/image" Target="/ppt/media/image-3-7.svg" Id="rId7" /><Relationship Type="http://schemas.openxmlformats.org/officeDocument/2006/relationships/slideLayout" Target="/ppt/slideLayouts/slideLayout2.xml" Id="rId8" /><Relationship Type="http://schemas.openxmlformats.org/officeDocument/2006/relationships/notesSlide" Target="/ppt/notesSlides/notesSlide3.xml" Id="rI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-4-1.jpeg" Id="rId1" /><Relationship Type="http://schemas.openxmlformats.org/officeDocument/2006/relationships/image" Target="/ppt/media/image-4-2.png" Id="rId2" /><Relationship Type="http://schemas.openxmlformats.org/officeDocument/2006/relationships/image" Target="/ppt/media/image-4-3.svg" Id="rId3" /><Relationship Type="http://schemas.openxmlformats.org/officeDocument/2006/relationships/image" Target="/ppt/media/image-4-4.png" Id="rId4" /><Relationship Type="http://schemas.openxmlformats.org/officeDocument/2006/relationships/image" Target="/ppt/media/image-4-5.svg" Id="rId5" /><Relationship Type="http://schemas.openxmlformats.org/officeDocument/2006/relationships/image" Target="/ppt/media/image-4-6.png" Id="rId6" /><Relationship Type="http://schemas.openxmlformats.org/officeDocument/2006/relationships/image" Target="/ppt/media/image-4-7.svg" Id="rId7" /><Relationship Type="http://schemas.openxmlformats.org/officeDocument/2006/relationships/slideLayout" Target="/ppt/slideLayouts/slideLayout2.xml" Id="rId8" /><Relationship Type="http://schemas.openxmlformats.org/officeDocument/2006/relationships/notesSlide" Target="/ppt/notesSlides/notesSlide4.xml" Id="rI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image" Target="/ppt/media/image-5-1.png" Id="rId1" /><Relationship Type="http://schemas.openxmlformats.org/officeDocument/2006/relationships/image" Target="/ppt/media/image-5-2.png" Id="rId2" /><Relationship Type="http://schemas.openxmlformats.org/officeDocument/2006/relationships/image" Target="/ppt/media/image-5-3.png" Id="rId3" /><Relationship Type="http://schemas.openxmlformats.org/officeDocument/2006/relationships/slideLayout" Target="/ppt/slideLayouts/slideLayout2.xml" Id="rId4" /><Relationship Type="http://schemas.openxmlformats.org/officeDocument/2006/relationships/notesSlide" Target="/ppt/notesSlides/notesSlide5.xml" Id="rI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/ppt/media/image-6-1.jpeg" Id="rId1" /><Relationship Type="http://schemas.openxmlformats.org/officeDocument/2006/relationships/image" Target="/ppt/media/image-6-2.png" Id="rId2" /><Relationship Type="http://schemas.openxmlformats.org/officeDocument/2006/relationships/image" Target="/ppt/media/image-6-3.svg" Id="rId3" /><Relationship Type="http://schemas.openxmlformats.org/officeDocument/2006/relationships/image" Target="/ppt/media/image-6-2.png" Id="rId4" /><Relationship Type="http://schemas.openxmlformats.org/officeDocument/2006/relationships/image" Target="/ppt/media/image-6-3.svg" Id="rId5" /><Relationship Type="http://schemas.openxmlformats.org/officeDocument/2006/relationships/image" Target="/ppt/media/image-6-6.png" Id="rId6" /><Relationship Type="http://schemas.openxmlformats.org/officeDocument/2006/relationships/slideLayout" Target="/ppt/slideLayouts/slideLayout2.xml" Id="rId7" /><Relationship Type="http://schemas.openxmlformats.org/officeDocument/2006/relationships/notesSlide" Target="/ppt/notesSlides/notesSlide6.xml" Id="rI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notesSlide" Target="/ppt/notesSlides/notesSlide7.xml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image" Target="/ppt/media/image-8-1.jpeg" Id="rId1" /><Relationship Type="http://schemas.openxmlformats.org/officeDocument/2006/relationships/image" Target="/ppt/media/image-8-2.png" Id="rId2" /><Relationship Type="http://schemas.openxmlformats.org/officeDocument/2006/relationships/image" Target="/ppt/media/image-8-3.svg" Id="rId3" /><Relationship Type="http://schemas.openxmlformats.org/officeDocument/2006/relationships/image" Target="/ppt/media/image-8-4.png" Id="rId4" /><Relationship Type="http://schemas.openxmlformats.org/officeDocument/2006/relationships/image" Target="/ppt/media/image-8-5.svg" Id="rId5" /><Relationship Type="http://schemas.openxmlformats.org/officeDocument/2006/relationships/image" Target="/ppt/media/image-8-6.png" Id="rId6" /><Relationship Type="http://schemas.openxmlformats.org/officeDocument/2006/relationships/image" Target="/ppt/media/image-8-7.svg" Id="rId7" /><Relationship Type="http://schemas.openxmlformats.org/officeDocument/2006/relationships/image" Target="/ppt/media/image-5-1.png" Id="rId8" /><Relationship Type="http://schemas.openxmlformats.org/officeDocument/2006/relationships/slideLayout" Target="/ppt/slideLayouts/slideLayout2.xml" Id="rId9" /><Relationship Type="http://schemas.openxmlformats.org/officeDocument/2006/relationships/notesSlide" Target="/ppt/notesSlides/notesSlide8.xml" Id="rId1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image" Target="/ppt/media/image-9-1.jpe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9.xml" Id="rId3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890091"/>
            <a:ext cx="777260" cy="258465"/>
          </a:xfrm>
          <a:prstGeom prst="roundRect">
            <a:avLst>
              <a:gd name="adj" fmla="val 22115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35355" y="941090"/>
            <a:ext cx="1182856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🌍</a:t>
            </a:r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ভূগোল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95649" y="890091"/>
            <a:ext cx="994742" cy="258465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197643" y="941090"/>
            <a:ext cx="1400338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🌈</a:t>
            </a:r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শিক্ষামূলক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175420" y="890091"/>
            <a:ext cx="1213018" cy="258465"/>
          </a:xfrm>
          <a:prstGeom prst="roundRect">
            <a:avLst>
              <a:gd name="adj" fmla="val 22115"/>
            </a:avLst>
          </a:prstGeom>
          <a:solidFill>
            <a:srgbClr val="E1E1EA"/>
          </a:solidFill>
          <a:ln/>
        </p:spPr>
      </p:sp>
      <p:sp>
        <p:nvSpPr>
          <p:cNvPr id="8" name="Text 5"/>
          <p:cNvSpPr/>
          <p:nvPr/>
        </p:nvSpPr>
        <p:spPr>
          <a:xfrm>
            <a:off x="7277414" y="941090"/>
            <a:ext cx="1618614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</a:t>
            </a:r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প্রাকৃতিক ঘটনা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233360" y="1209774"/>
            <a:ext cx="629686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ভূমিকম্প: প্রকৃতির শক্তিশালী ঘটনা</a:t>
            </a:r>
            <a:endParaRPr lang="en-US" sz="3300" dirty="0"/>
          </a:p>
        </p:txBody>
      </p:sp>
      <p:sp>
        <p:nvSpPr>
          <p:cNvPr id="10" name="Text 7"/>
          <p:cNvSpPr/>
          <p:nvPr/>
        </p:nvSpPr>
        <p:spPr>
          <a:xfrm>
            <a:off x="5233360" y="1970980"/>
            <a:ext cx="6296860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highlight>
                  <a:srgbClr val="A7F3D0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পৃথিবীর গভীর থেকে উঠে আসা শক্তি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শিক্ষার্থী ও শিক্ষা প্রতিষ্ঠানের জন্য একটি সম্পূর্ণ শিক্ষামূলক উপস্থাপনা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233360" y="2702818"/>
            <a:ext cx="6296860" cy="19050"/>
          </a:xfrm>
          <a:prstGeom prst="roundRect">
            <a:avLst>
              <a:gd name="adj" fmla="val 49999"/>
            </a:avLst>
          </a:prstGeom>
          <a:solidFill>
            <a:srgbClr val="3C3939">
              <a:alpha val="5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5110928" y="2936577"/>
            <a:ext cx="3185834" cy="1226741"/>
          </a:xfrm>
          <a:prstGeom prst="roundRect">
            <a:avLst>
              <a:gd name="adj" fmla="val 9984"/>
            </a:avLst>
          </a:prstGeom>
          <a:solidFill>
            <a:srgbClr val="E0F2FE">
              <a:alpha val="95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5280984" y="3089672"/>
            <a:ext cx="284572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কম্পনের উৎস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5280984" y="3508474"/>
            <a:ext cx="28457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ভূত্বকের ভেতরের শক্তি হঠাৎ মুক্ত হলে কম্পন সৃষ্টি হয়।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473168" y="2936577"/>
            <a:ext cx="3185834" cy="1226741"/>
          </a:xfrm>
          <a:prstGeom prst="roundRect">
            <a:avLst>
              <a:gd name="adj" fmla="val 9984"/>
            </a:avLst>
          </a:prstGeom>
          <a:solidFill>
            <a:srgbClr val="FCE7F3">
              <a:alpha val="95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8643225" y="3089672"/>
            <a:ext cx="284572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সতর্কতা ও প্রস্তুতি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8643225" y="3508474"/>
            <a:ext cx="28457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সঠিক পরিকল্পনা ও অনুশীলন ক্ষয়ক্ষতি কমাতে সাহায্য করে।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233360" y="4335562"/>
            <a:ext cx="1996827" cy="1632248"/>
          </a:xfrm>
          <a:prstGeom prst="roundRect">
            <a:avLst>
              <a:gd name="adj" fmla="val 437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409767" y="4511973"/>
            <a:ext cx="510269" cy="510282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0059" y="4652268"/>
            <a:ext cx="229586" cy="22959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409767" y="5175349"/>
            <a:ext cx="164401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কম্পন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5409767" y="5532834"/>
            <a:ext cx="164401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ভূমি কেঁপে ওঠে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7383278" y="4335562"/>
            <a:ext cx="1996926" cy="1632248"/>
          </a:xfrm>
          <a:prstGeom prst="roundRect">
            <a:avLst>
              <a:gd name="adj" fmla="val 437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7559684" y="4511973"/>
            <a:ext cx="510269" cy="510282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9976" y="4652268"/>
            <a:ext cx="229586" cy="229592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7559684" y="5175349"/>
            <a:ext cx="164411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সতর্কতা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7559684" y="5532834"/>
            <a:ext cx="1644113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দ্রুত নিরাপদ স্থানে যান</a:t>
            </a:r>
            <a:endParaRPr lang="en-US" sz="1300" dirty="0"/>
          </a:p>
        </p:txBody>
      </p:sp>
      <p:sp>
        <p:nvSpPr>
          <p:cNvPr id="28" name="Shape 23"/>
          <p:cNvSpPr/>
          <p:nvPr/>
        </p:nvSpPr>
        <p:spPr>
          <a:xfrm>
            <a:off x="9533294" y="4335562"/>
            <a:ext cx="1996827" cy="1632248"/>
          </a:xfrm>
          <a:prstGeom prst="roundRect">
            <a:avLst>
              <a:gd name="adj" fmla="val 437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9709701" y="4511973"/>
            <a:ext cx="510269" cy="510282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3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9993" y="4652268"/>
            <a:ext cx="229586" cy="229592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709701" y="5175349"/>
            <a:ext cx="164401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শিক্ষা</a:t>
            </a:r>
            <a:endParaRPr lang="en-US" sz="1650" dirty="0"/>
          </a:p>
        </p:txBody>
      </p:sp>
      <p:sp>
        <p:nvSpPr>
          <p:cNvPr id="32" name="Text 26"/>
          <p:cNvSpPr/>
          <p:nvPr/>
        </p:nvSpPr>
        <p:spPr>
          <a:xfrm>
            <a:off x="9709701" y="5532834"/>
            <a:ext cx="164401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প্রস্তুতি জীবন বাঁচায়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798241"/>
            <a:ext cx="1708206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1854895"/>
            <a:ext cx="2090983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পরবর্তীতে নিরাপদ থাকুন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216098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ভূমিকম্পের পরে করণীয়</a:t>
            </a:r>
            <a:endParaRPr lang="en-US" sz="3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035102"/>
            <a:ext cx="472468" cy="472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1475" y="3743821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highlight>
                  <a:srgbClr val="FFE08A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আফটারশকের প্রত্যাশা করুন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61475" y="4152503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ছোট ভূমিকম্প মিনিট থেকে মাস পর্যন্ত চলতে পারে। সতর্ক থাকুন এবং নিরাপদ স্থানে অবস্থান করুন।</a:t>
            </a:r>
            <a:endParaRPr lang="en-US" sz="14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135" y="3035102"/>
            <a:ext cx="472468" cy="472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63135" y="3743821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highlight>
                  <a:srgbClr val="BDECC7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ক্ষতি পরীক্ষা করুন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4363135" y="4152503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নিরাপদে ভবন থেকে বেরিয়ে আসুন এবং কাঠামোগত ক্ষতি পরীক্ষা করুন।</a:t>
            </a:r>
            <a:endParaRPr lang="en-US" sz="14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4794" y="3035102"/>
            <a:ext cx="472468" cy="4724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64794" y="3743821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highlight>
                  <a:srgbClr val="CDB7FF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লাইন পরীক্ষা করুন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8064794" y="4152503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গ্যাস, বিদ্যুৎ এবং পানির লাইনে ক্ষতি আছে কিনা পরীক্ষা করুন। গ্যাসের গন্ধ পেলে দ্রুত সরে যান।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818257"/>
            <a:ext cx="923207" cy="272752"/>
          </a:xfrm>
          <a:prstGeom prst="roundRect">
            <a:avLst>
              <a:gd name="adj" fmla="val 22121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41010" y="872034"/>
            <a:ext cx="1317493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🌈</a:t>
            </a:r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নিরাপত্তা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6246259" y="818257"/>
            <a:ext cx="783511" cy="272752"/>
          </a:xfrm>
          <a:prstGeom prst="roundRect">
            <a:avLst>
              <a:gd name="adj" fmla="val 22121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53909" y="872034"/>
            <a:ext cx="1177796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</a:t>
            </a:r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প্রস্তুতি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7119462" y="818257"/>
            <a:ext cx="787777" cy="272752"/>
          </a:xfrm>
          <a:prstGeom prst="roundRect">
            <a:avLst>
              <a:gd name="adj" fmla="val 22121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27111" y="872034"/>
            <a:ext cx="1182063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🛡️</a:t>
            </a:r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সুরক্ষা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233360" y="1159173"/>
            <a:ext cx="6296860" cy="1122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3C3939"/>
                </a:solidFill>
                <a:highlight>
                  <a:srgbClr val="D6F0FF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সংক্ষেপ:</a:t>
            </a:r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7C3AE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প্রস্তুত থাকুন</a:t>
            </a:r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</a:t>
            </a:r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05966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নিরাপদ থাকুন</a:t>
            </a:r>
            <a:endParaRPr lang="en-US" sz="3500" dirty="0"/>
          </a:p>
        </p:txBody>
      </p:sp>
      <p:sp>
        <p:nvSpPr>
          <p:cNvPr id="10" name="Shape 7"/>
          <p:cNvSpPr/>
          <p:nvPr/>
        </p:nvSpPr>
        <p:spPr>
          <a:xfrm>
            <a:off x="5233360" y="2537420"/>
            <a:ext cx="6296860" cy="2616597"/>
          </a:xfrm>
          <a:prstGeom prst="roundRect">
            <a:avLst>
              <a:gd name="adj" fmla="val 288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39710" y="2543770"/>
            <a:ext cx="3142080" cy="1582043"/>
          </a:xfrm>
          <a:custGeom>
            <a:avLst/>
            <a:gdLst/>
            <a:ahLst/>
            <a:cxnLst/>
            <a:rect l="l" t="t" r="r" b="b"/>
            <a:pathLst>
              <a:path w="3142080" h="1582043">
                <a:moveTo>
                  <a:pt x="62849" y="0"/>
                </a:moveTo>
                <a:lnTo>
                  <a:pt x="3142080" y="0"/>
                </a:lnTo>
                <a:lnTo>
                  <a:pt x="3142080" y="1582043"/>
                </a:lnTo>
                <a:lnTo>
                  <a:pt x="0" y="1582043"/>
                </a:lnTo>
                <a:lnTo>
                  <a:pt x="0" y="62850"/>
                </a:lnTo>
                <a:arcTo hR="62850" wR="62849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2" name="Text 9"/>
          <p:cNvSpPr/>
          <p:nvPr/>
        </p:nvSpPr>
        <p:spPr>
          <a:xfrm>
            <a:off x="5419193" y="2723257"/>
            <a:ext cx="278311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জানুন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419193" y="3106043"/>
            <a:ext cx="2783116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ভূমিকম্প অপ্রত্যাশিত — কিন্তু এর সম্পর্কে 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highlight>
                  <a:srgbClr val="FEF08A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জ্ঞান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আপনাকে প্রস্তুত রাখে।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381790" y="2543770"/>
            <a:ext cx="3142080" cy="1582043"/>
          </a:xfrm>
          <a:custGeom>
            <a:avLst/>
            <a:gdLst/>
            <a:ahLst/>
            <a:cxnLst/>
            <a:rect l="l" t="t" r="r" b="b"/>
            <a:pathLst>
              <a:path w="3142080" h="1582043">
                <a:moveTo>
                  <a:pt x="0" y="0"/>
                </a:moveTo>
                <a:lnTo>
                  <a:pt x="3079231" y="0"/>
                </a:lnTo>
                <a:arcTo hR="62850" wR="62849" stAng="16200000" swAng="5400000"/>
                <a:lnTo>
                  <a:pt x="3142080" y="1582043"/>
                </a:lnTo>
                <a:lnTo>
                  <a:pt x="0" y="1582043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5" name="Shape 12"/>
          <p:cNvSpPr/>
          <p:nvPr/>
        </p:nvSpPr>
        <p:spPr>
          <a:xfrm>
            <a:off x="8381790" y="2543770"/>
            <a:ext cx="25399" cy="1582043"/>
          </a:xfrm>
          <a:prstGeom prst="roundRect">
            <a:avLst>
              <a:gd name="adj" fmla="val 50001"/>
            </a:avLst>
          </a:prstGeom>
          <a:solidFill>
            <a:srgbClr val="C7C7D0"/>
          </a:solidFill>
          <a:ln/>
        </p:spPr>
      </p:sp>
      <p:sp>
        <p:nvSpPr>
          <p:cNvPr id="16" name="Text 13"/>
          <p:cNvSpPr/>
          <p:nvPr/>
        </p:nvSpPr>
        <p:spPr>
          <a:xfrm>
            <a:off x="8561273" y="2723257"/>
            <a:ext cx="278311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👨‍👩‍👧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পরিকল্পনা করুন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8561273" y="3106043"/>
            <a:ext cx="2783116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পরিবার ও সম্প্রদায়ের সাথে মিলে একটি 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highlight>
                  <a:srgbClr val="C7F9CC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কার্যকর জরুরি পরিকল্পনা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তৈরি করুন।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239710" y="4125813"/>
            <a:ext cx="6284160" cy="1021854"/>
          </a:xfrm>
          <a:custGeom>
            <a:avLst/>
            <a:gdLst/>
            <a:ahLst/>
            <a:cxnLst/>
            <a:rect l="l" t="t" r="r" b="b"/>
            <a:pathLst>
              <a:path w="6284160" h="1021854">
                <a:moveTo>
                  <a:pt x="0" y="0"/>
                </a:moveTo>
                <a:lnTo>
                  <a:pt x="6284160" y="0"/>
                </a:lnTo>
                <a:lnTo>
                  <a:pt x="6284160" y="959004"/>
                </a:lnTo>
                <a:arcTo hR="62850" wR="62849" stAng="0" swAng="5400000"/>
                <a:lnTo>
                  <a:pt x="62849" y="1021854"/>
                </a:lnTo>
                <a:arcTo hR="62850" wR="62849" stAng="5400000" swAng="5400000"/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9" name="Shape 16"/>
          <p:cNvSpPr/>
          <p:nvPr/>
        </p:nvSpPr>
        <p:spPr>
          <a:xfrm>
            <a:off x="5239710" y="4125813"/>
            <a:ext cx="6284160" cy="25400"/>
          </a:xfrm>
          <a:prstGeom prst="roundRect">
            <a:avLst>
              <a:gd name="adj" fmla="val 49999"/>
            </a:avLst>
          </a:prstGeom>
          <a:solidFill>
            <a:srgbClr val="C7C7D0"/>
          </a:solidFill>
          <a:ln/>
        </p:spPr>
      </p:sp>
      <p:sp>
        <p:nvSpPr>
          <p:cNvPr id="20" name="Text 17"/>
          <p:cNvSpPr/>
          <p:nvPr/>
        </p:nvSpPr>
        <p:spPr>
          <a:xfrm>
            <a:off x="5419193" y="4305300"/>
            <a:ext cx="592519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🏃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অনুশীলন করুন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5419193" y="4688086"/>
            <a:ext cx="592519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নিয়মিত 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highlight>
                  <a:srgbClr val="FFD6A5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মক ড্রিল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করুন — অভ্যাসই বিপদে জীবন বাঁচায়।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5233360" y="5345906"/>
            <a:ext cx="6296860" cy="693837"/>
          </a:xfrm>
          <a:prstGeom prst="roundRect">
            <a:avLst>
              <a:gd name="adj" fmla="val 10870"/>
            </a:avLst>
          </a:prstGeom>
          <a:solidFill>
            <a:srgbClr val="E1E1EA"/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843" y="5597327"/>
            <a:ext cx="224427" cy="179487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816752" y="5561310"/>
            <a:ext cx="6143571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প্রস্তুতিই সেরা সুরক্ষা — ভূমিকম্পকে থামানো যায় না, কিন্তু ক্ষতি কমানো যায়।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830560"/>
            <a:ext cx="3844134" cy="384423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73116" y="830560"/>
            <a:ext cx="777558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086520" y="887214"/>
            <a:ext cx="1160334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🌍</a:t>
            </a:r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ভূতত্ত্ব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845128" y="830560"/>
            <a:ext cx="1452725" cy="287139"/>
          </a:xfrm>
          <a:prstGeom prst="roundRect">
            <a:avLst>
              <a:gd name="adj" fmla="val 22118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58532" y="887214"/>
            <a:ext cx="183550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</a:t>
            </a:r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শক্তিশালী কম্পন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973116" y="1193304"/>
            <a:ext cx="656335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 কী?</a:t>
            </a:r>
            <a:endParaRPr lang="en-US" sz="3700" dirty="0"/>
          </a:p>
        </p:txBody>
      </p:sp>
      <p:sp>
        <p:nvSpPr>
          <p:cNvPr id="8" name="Text 5"/>
          <p:cNvSpPr/>
          <p:nvPr/>
        </p:nvSpPr>
        <p:spPr>
          <a:xfrm>
            <a:off x="4973116" y="1972965"/>
            <a:ext cx="656335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পৃথিবীর দুটি ব্লক হঠাৎ একে অপরের পাশ দিয়ে সরে যাওয়ার ফলে সৃষ্ট 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highlight>
                  <a:srgbClr val="FFD54F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শক্তিশালী কম্পন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 টেকটোনিক প্লেটগুলি ধীরে ধীরে গতিশীল থাকলেও তাদের সীমানায় ঘর্ষণজনিত আটকে থাকা চাপ হঠাৎ মুক্তি পেলেই ভূমিকম্পের সৃষ্টি হয়।</a:t>
            </a:r>
            <a:endParaRPr lang="en-US" sz="14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5100042"/>
            <a:ext cx="5339820" cy="113992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77479" y="5314454"/>
            <a:ext cx="48094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হাইপোসেন্টার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977479" y="5723136"/>
            <a:ext cx="480940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ভূমিকম্পের ভূগর্ভস্থ উৎপত্তিস্থল</a:t>
            </a:r>
            <a:endParaRPr lang="en-US" sz="14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0301" y="5100042"/>
            <a:ext cx="5339919" cy="11399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06305" y="5314454"/>
            <a:ext cx="48095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এপিসেন্টার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6506305" y="5723136"/>
            <a:ext cx="480950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ভূপৃষ্ঠে হাইপোসেন্টারের ঠিক উপরের বিন্দু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9224"/>
            <a:ext cx="10868745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 কেন হয়?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1797" y="1217910"/>
            <a:ext cx="7608102" cy="34236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745124" y="1384794"/>
            <a:ext cx="1331383" cy="205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প্লেট গতিবিধি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3745124" y="1649066"/>
            <a:ext cx="1331383" cy="2798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প্লেট একে অপরের দিকে, দূরে বা পাশে চলে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427641" y="3952526"/>
            <a:ext cx="1338699" cy="205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চাপ জমা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427641" y="4216798"/>
            <a:ext cx="1338699" cy="2798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দীর্ঘ সময় ধরে ইলাস্টিক স্ট্রেন তৈরি হয়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058951" y="1359190"/>
            <a:ext cx="1331383" cy="205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শক্তি মুক্তি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058951" y="1623462"/>
            <a:ext cx="1331383" cy="2798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হঠাৎ রিলিজে সিসমিক ওয়েভ ও কেঁপুনি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61475" y="4745732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পৃথিবীর টেকটোনিক প্লেটগুলি সর্বদা গতিশীল। দীর্ঘ সময় ধরে জমা হওয়া 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highlight>
                  <a:srgbClr val="FFE08A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'ইলাস্টিক স্ট্রেন'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শক্তি হঠাৎ মুক্তি পেলে সিসমিক ওয়েভ তৈরি হয় এবং মাটি কাঁপতে শুরু করে।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61475" y="5029895"/>
            <a:ext cx="3561170" cy="1208881"/>
          </a:xfrm>
          <a:prstGeom prst="roundRect">
            <a:avLst>
              <a:gd name="adj" fmla="val 459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00080" y="5168503"/>
            <a:ext cx="396865" cy="39687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9218" y="5277644"/>
            <a:ext cx="178589" cy="17859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00080" y="5657949"/>
            <a:ext cx="3283959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প্লেট গতি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800080" y="5920184"/>
            <a:ext cx="3283959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ভূত্বকের বিশাল অংশ নড়াচড়া করে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315213" y="5029895"/>
            <a:ext cx="3561170" cy="1208881"/>
          </a:xfrm>
          <a:prstGeom prst="roundRect">
            <a:avLst>
              <a:gd name="adj" fmla="val 459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4453818" y="5168503"/>
            <a:ext cx="396865" cy="39687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2956" y="5277644"/>
            <a:ext cx="178589" cy="17859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453818" y="5657949"/>
            <a:ext cx="3283959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চাপ সঞ্চয়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453818" y="5920184"/>
            <a:ext cx="3283959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সীমান্তে শক্তি ধীরে ধীরে জমে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7968951" y="5029895"/>
            <a:ext cx="3561170" cy="1208881"/>
          </a:xfrm>
          <a:prstGeom prst="roundRect">
            <a:avLst>
              <a:gd name="adj" fmla="val 459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8107557" y="5168503"/>
            <a:ext cx="396865" cy="39687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6694" y="5277644"/>
            <a:ext cx="178589" cy="17859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107557" y="5657949"/>
            <a:ext cx="3283959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কম্পন শুরু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8107557" y="5920184"/>
            <a:ext cx="3283959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শক্তি ছাড়লে ভূমিকম্প অনুভূত হয়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85887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F46E5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বিশ্বের</a:t>
            </a:r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C489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সবচেয়ে ঝুঁকিপূর্ণ অঞ্চল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1460004"/>
            <a:ext cx="3053877" cy="2462709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428717" y="1655366"/>
            <a:ext cx="567021" cy="56703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4685" y="1811238"/>
            <a:ext cx="255085" cy="2550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8717" y="2411413"/>
            <a:ext cx="2663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রিং অফ ফায়ার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5428717" y="2820095"/>
            <a:ext cx="26631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প্রশান্ত মহাসাগরের চারপাশে বিস্তৃত — বিশ্বের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highlight>
                  <a:srgbClr val="FDE68A"/>
                </a:highlight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৮১%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বৃহত্তম ভূমিকম্প এখানে ঘটে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8476244" y="1460004"/>
            <a:ext cx="3053976" cy="2462709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8671601" y="1655366"/>
            <a:ext cx="567021" cy="56703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7569" y="1811238"/>
            <a:ext cx="255085" cy="2550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71601" y="2411413"/>
            <a:ext cx="2663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আলপাইন বেল্ট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8671601" y="2820095"/>
            <a:ext cx="26632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জাভা থেকে সুমাত্রা, হিমালয় এবং ভূমধ্যসাগর জুড়ে বিস্তৃত সক্রিয় সিসমিক অঞ্চল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5233360" y="4111724"/>
            <a:ext cx="6296860" cy="2160290"/>
          </a:xfrm>
          <a:prstGeom prst="roundRect">
            <a:avLst>
              <a:gd name="adj" fmla="val 3675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428717" y="4307086"/>
            <a:ext cx="567021" cy="567035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4685" y="4462959"/>
            <a:ext cx="255085" cy="25509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28717" y="5063133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মধ্য-আটলান্টিক রিজ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5428717" y="5471815"/>
            <a:ext cx="59061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দুটি প্লেট পরস্পর থেকে দূরে সরে যাওয়ার ফলে তৈরি হওয়া সক্রিয় ভূমিকম্প অঞ্চল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811609"/>
            <a:ext cx="1059531" cy="243979"/>
          </a:xfrm>
          <a:prstGeom prst="roundRect">
            <a:avLst>
              <a:gd name="adj" fmla="val 22126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57814" y="859730"/>
            <a:ext cx="1476437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🌈</a:t>
            </a:r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ঝুঁকি বিশ্লেষণ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1801271" y="811609"/>
            <a:ext cx="650561" cy="243979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97610" y="859730"/>
            <a:ext cx="1067468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ভূমিকম্প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532098" y="811609"/>
            <a:ext cx="759203" cy="243979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28437" y="859730"/>
            <a:ext cx="1176110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দেশভিত্তিক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61475" y="1110159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২০২৪ সালে সবচেয়ে ঝুঁকিপূর্ণ দেশ</a:t>
            </a:r>
            <a:endParaRPr lang="en-US" sz="3150" dirty="0"/>
          </a:p>
        </p:txBody>
      </p:sp>
      <p:sp>
        <p:nvSpPr>
          <p:cNvPr id="9" name="Shape 7"/>
          <p:cNvSpPr/>
          <p:nvPr/>
        </p:nvSpPr>
        <p:spPr>
          <a:xfrm>
            <a:off x="661475" y="1970584"/>
            <a:ext cx="5238421" cy="563563"/>
          </a:xfrm>
          <a:prstGeom prst="roundRect">
            <a:avLst>
              <a:gd name="adj" fmla="val 11974"/>
            </a:avLst>
          </a:prstGeom>
          <a:solidFill>
            <a:srgbClr val="E1E1EA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106" y="2202160"/>
            <a:ext cx="200814" cy="16063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83551" y="2133501"/>
            <a:ext cx="516529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মাত্রা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৪.০+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ভূমিকম্পের ভিত্তিতে তুলনা</a:t>
            </a:r>
            <a:endParaRPr lang="en-US" sz="12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2687737"/>
            <a:ext cx="4452628" cy="320506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182463" y="1816993"/>
            <a:ext cx="5469793" cy="4229398"/>
          </a:xfrm>
          <a:prstGeom prst="roundRect">
            <a:avLst>
              <a:gd name="adj" fmla="val 2735"/>
            </a:avLst>
          </a:prstGeom>
          <a:solidFill>
            <a:srgbClr val="F3F7FF">
              <a:alpha val="95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6343094" y="1953518"/>
            <a:ext cx="514853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বিশ্ব তালিকায় বাংলাদেশ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6343094" y="2341066"/>
            <a:ext cx="5148531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 বিশ্বের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3C3939"/>
                </a:solidFill>
                <a:highlight>
                  <a:srgbClr val="FFF2A8"/>
                </a:highlight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৯৯তম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অবস্থানে রয়েছে (২১৫টি দেশের মধ্যে)। ২০০৫ সাল থেকে এখন পর্যন্ত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2F80E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৬৪টি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মাত্রা ৪.0+ ভূমিকম্প নথিভুক্ত হয়েছে। রেকর্ডকৃত সর্বোচ্চ মাত্রা ছিল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EB575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৭.১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6343094" y="3207841"/>
            <a:ext cx="5148531" cy="801291"/>
          </a:xfrm>
          <a:prstGeom prst="roundRect">
            <a:avLst>
              <a:gd name="adj" fmla="val 8421"/>
            </a:avLst>
          </a:prstGeom>
          <a:solidFill>
            <a:srgbClr val="FCF2B5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726" y="3439418"/>
            <a:ext cx="200814" cy="16063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65170" y="3370759"/>
            <a:ext cx="4465823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বাংলাদেশে ভূমিকম্পের ঘটনা তুলনামূলক কম হলেও ঘনবসতি ও দুর্বল অবকাঠামোর কারণে ঝুঁকি অত্যন্ত বেশি।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579" y="707827"/>
            <a:ext cx="3347557" cy="334764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622784" y="1600498"/>
            <a:ext cx="926382" cy="268486"/>
          </a:xfrm>
          <a:prstGeom prst="roundRect">
            <a:avLst>
              <a:gd name="adj" fmla="val 22121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4728747" y="1653480"/>
            <a:ext cx="1324041" cy="162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🌍</a:t>
            </a:r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ভূমিকম্প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5637468" y="1600498"/>
            <a:ext cx="1165196" cy="268486"/>
          </a:xfrm>
          <a:prstGeom prst="roundRect">
            <a:avLst>
              <a:gd name="adj" fmla="val 22121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743431" y="1653480"/>
            <a:ext cx="1562855" cy="162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</a:t>
            </a:r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ঝুঁকি বিশ্লেষণ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890967" y="1653480"/>
            <a:ext cx="1163906" cy="162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622784" y="1935063"/>
            <a:ext cx="6913687" cy="552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বাংলাদেশের ভূমিকম্প ঝুঁকি</a:t>
            </a:r>
            <a:endParaRPr lang="en-US" sz="3450" dirty="0"/>
          </a:p>
        </p:txBody>
      </p:sp>
      <p:sp>
        <p:nvSpPr>
          <p:cNvPr id="9" name="Text 6"/>
          <p:cNvSpPr/>
          <p:nvPr/>
        </p:nvSpPr>
        <p:spPr>
          <a:xfrm>
            <a:off x="4622784" y="2652713"/>
            <a:ext cx="6913687" cy="547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 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highlight>
                  <a:srgbClr val="D6F4FF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ভারতীয় প্লেট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এবং 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highlight>
                  <a:srgbClr val="E9D5FF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বার্মা সাবপ্লেটের</a:t>
            </a:r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সীমানায় অবস্থিত। ঐতিহাসিকভাবে এই অঞ্চলে অনেক ধ্বংসাত্মক ভূমিকম্প ঘটেছে।</a:t>
            </a:r>
            <a:endParaRPr lang="en-US" sz="13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4427339"/>
            <a:ext cx="5351725" cy="104675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33427" y="4623098"/>
            <a:ext cx="4884020" cy="282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E11D4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সর্বোচ্চ ঝুঁকি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933427" y="5004693"/>
            <a:ext cx="488402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সিলেট ও চট্টগ্রাম অঞ্চল</a:t>
            </a:r>
            <a:endParaRPr lang="en-US" sz="13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8495" y="4427339"/>
            <a:ext cx="5351725" cy="10467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50446" y="4623098"/>
            <a:ext cx="4884020" cy="282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🟠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F9731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উচ্চ ঝুঁকি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450446" y="5004693"/>
            <a:ext cx="488402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ঢাকা ও চট্টগ্রাম মহানগরী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661475" y="5660033"/>
            <a:ext cx="10868745" cy="675977"/>
          </a:xfrm>
          <a:prstGeom prst="roundRect">
            <a:avLst>
              <a:gd name="adj" fmla="val 10983"/>
            </a:avLst>
          </a:prstGeom>
          <a:solidFill>
            <a:srgbClr val="E1E1EA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79" y="5910362"/>
            <a:ext cx="220855" cy="17670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35739" y="5869484"/>
            <a:ext cx="10727362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ভৌগোলিক অবস্থান, ঘনবসতি, এবং অবকাঠামোগত দুর্বলতা মিলিয়ে ঝুঁকি আরও বাড়ে।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264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বাংলাদেশে সম্ভাব্য ক্ষতির চিত্র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95773"/>
            <a:ext cx="5316206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১৬,০০০</a:t>
            </a:r>
            <a:endParaRPr lang="en-US" sz="4900" dirty="0"/>
          </a:p>
        </p:txBody>
      </p:sp>
      <p:sp>
        <p:nvSpPr>
          <p:cNvPr id="4" name="Text 2"/>
          <p:cNvSpPr/>
          <p:nvPr/>
        </p:nvSpPr>
        <p:spPr>
          <a:xfrm>
            <a:off x="661475" y="2755702"/>
            <a:ext cx="53162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D4ED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ধ্বংসপ্রাপ্ত ভবন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3164384"/>
            <a:ext cx="53162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highlight>
                  <a:srgbClr val="DBEAFE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একটি বড় ভূমিকম্পে আনুমানিক ভবন ক্ষতির সংখ্যা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213915" y="1895773"/>
            <a:ext cx="5316305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২,০০০</a:t>
            </a:r>
            <a:endParaRPr lang="en-US" sz="4900" dirty="0"/>
          </a:p>
        </p:txBody>
      </p:sp>
      <p:sp>
        <p:nvSpPr>
          <p:cNvPr id="7" name="Text 5"/>
          <p:cNvSpPr/>
          <p:nvPr/>
        </p:nvSpPr>
        <p:spPr>
          <a:xfrm>
            <a:off x="6213915" y="2755702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262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প্রাণহানি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213915" y="3164384"/>
            <a:ext cx="53163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highlight>
                  <a:srgbClr val="FEE2E2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আনুমানিক মৃত্যুর সংখ্যা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61475" y="3939282"/>
            <a:ext cx="5316206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২০৭K</a:t>
            </a:r>
            <a:endParaRPr lang="en-US" sz="4900" dirty="0"/>
          </a:p>
        </p:txBody>
      </p:sp>
      <p:sp>
        <p:nvSpPr>
          <p:cNvPr id="10" name="Text 8"/>
          <p:cNvSpPr/>
          <p:nvPr/>
        </p:nvSpPr>
        <p:spPr>
          <a:xfrm>
            <a:off x="661475" y="4799211"/>
            <a:ext cx="53162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5966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বাস্তুচ্যুত জনসংখ্যা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61475" y="5207893"/>
            <a:ext cx="53162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highlight>
                  <a:srgbClr val="D1FAE5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আশ্রয়হীন হওয়ার আশঙ্কা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213915" y="3939282"/>
            <a:ext cx="5316305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$১.২B</a:t>
            </a:r>
            <a:endParaRPr lang="en-US" sz="4900" dirty="0"/>
          </a:p>
        </p:txBody>
      </p:sp>
      <p:sp>
        <p:nvSpPr>
          <p:cNvPr id="13" name="Text 11"/>
          <p:cNvSpPr/>
          <p:nvPr/>
        </p:nvSpPr>
        <p:spPr>
          <a:xfrm>
            <a:off x="6213915" y="4799211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C3AE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অর্থনৈতিক ক্ষতি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213915" y="5207893"/>
            <a:ext cx="53163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highlight>
                  <a:srgbClr val="EDE9FE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১,২০০ মিলিয়ন মার্কিন ডলার সমপরিমাণ ক্ষতি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56682" y="572293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F766E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তথ্যসূত্র:</a:t>
            </a:r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UNDP ও GEM ফাউন্ডেশনের গবেষণা ভিত্তিক আনুমানিক পরিসংখ্যান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910530"/>
            <a:ext cx="509277" cy="243979"/>
          </a:xfrm>
          <a:prstGeom prst="roundRect">
            <a:avLst>
              <a:gd name="adj" fmla="val 22126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29699" y="958652"/>
            <a:ext cx="926184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প্রস্তুতি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822904" y="910530"/>
            <a:ext cx="634290" cy="243979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19243" y="958652"/>
            <a:ext cx="1051196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নিরাপত্তা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6537459" y="910530"/>
            <a:ext cx="869035" cy="243979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33798" y="958652"/>
            <a:ext cx="1285942" cy="147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জরুরি ব্যবস্থা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233360" y="1209080"/>
            <a:ext cx="6296860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ভূমিকম্পের আগে করণীয়</a:t>
            </a:r>
            <a:endParaRPr lang="en-US" sz="31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1915914"/>
            <a:ext cx="6296860" cy="116770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89239" y="2095599"/>
            <a:ext cx="586130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পরিবারের জরুরি যোগাযোগ পরিকল্পনা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5489239" y="2428478"/>
            <a:ext cx="5861300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বাইরের একটি যোগাযোগ নম্বর রাখুন এবং বিচ্ছিন্ন হলে কোথায় মিলিত হবেন তা নির্ধারণ করুন।</a:t>
            </a:r>
            <a:endParaRPr lang="en-US" sz="12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220145"/>
            <a:ext cx="6296860" cy="92997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89239" y="3399830"/>
            <a:ext cx="586130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ভারী আসবাবপত্র সুরক্ষিত করুন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5489239" y="3732709"/>
            <a:ext cx="586130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আলমারি, বুকশেলফ এবং ভারী বস্তু দেওয়ালে আটকে রাখুন যাতে কম্পনে পড়ে না যায়।</a:t>
            </a:r>
            <a:endParaRPr lang="en-US" sz="12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286647"/>
            <a:ext cx="6296860" cy="92997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89239" y="4466332"/>
            <a:ext cx="586130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জরুরি সরবরাহ কিট প্রস্তুত করুন</a:t>
            </a:r>
            <a:endParaRPr lang="en-US" sz="1550" dirty="0"/>
          </a:p>
        </p:txBody>
      </p:sp>
      <p:sp>
        <p:nvSpPr>
          <p:cNvPr id="18" name="Text 12"/>
          <p:cNvSpPr/>
          <p:nvPr/>
        </p:nvSpPr>
        <p:spPr>
          <a:xfrm>
            <a:off x="5489239" y="4799211"/>
            <a:ext cx="586130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কয়েকদিনের খাবার, পানি, টর্চ, অগ্নিনির্বাপক যন্ত্র ও বাঁশি সহ একটি কিট তৈরি রাখুন।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5233360" y="5370215"/>
            <a:ext cx="6296860" cy="577255"/>
          </a:xfrm>
          <a:prstGeom prst="roundRect">
            <a:avLst>
              <a:gd name="adj" fmla="val 11690"/>
            </a:avLst>
          </a:prstGeom>
          <a:solidFill>
            <a:srgbClr val="E1E1EA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3992" y="5589091"/>
            <a:ext cx="200814" cy="16063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755436" y="5546824"/>
            <a:ext cx="622373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একটি ছোট প্রস্তুতি অনেক বড় ক্ষতি কমাতে পারে।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72542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ভূমিকম্পের সময় করণীয়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532097" y="1789609"/>
            <a:ext cx="3777957" cy="4095849"/>
          </a:xfrm>
          <a:prstGeom prst="roundRect">
            <a:avLst>
              <a:gd name="adj" fmla="val 3422"/>
            </a:avLst>
          </a:prstGeom>
          <a:solidFill>
            <a:srgbClr val="EAF4FF">
              <a:alpha val="95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004" y="2213471"/>
            <a:ext cx="3248043" cy="324812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95787" y="1789609"/>
            <a:ext cx="7170062" cy="4095849"/>
          </a:xfrm>
          <a:prstGeom prst="roundRect">
            <a:avLst>
              <a:gd name="adj" fmla="val 3157"/>
            </a:avLst>
          </a:prstGeom>
          <a:solidFill>
            <a:srgbClr val="F3ECFF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4675269" y="1960166"/>
            <a:ext cx="6811098" cy="774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ড্রপ → </a:t>
            </a:r>
            <a:pPr algn="l" indent="0" marL="0">
              <a:lnSpc>
                <a:spcPct val="104000"/>
              </a:lnSpc>
              <a:buNone/>
            </a:pPr>
            <a:r>
              <a:rPr lang="en-US" sz="4850" dirty="0">
                <a:solidFill>
                  <a:srgbClr val="3C3939"/>
                </a:solidFill>
                <a:highlight>
                  <a:srgbClr val="FFF2A8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কভার</a:t>
            </a:r>
            <a:pPr algn="l" indent="0" marL="0">
              <a:lnSpc>
                <a:spcPct val="10400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→ </a:t>
            </a:r>
            <a:pPr algn="l" indent="0" marL="0">
              <a:lnSpc>
                <a:spcPct val="104000"/>
              </a:lnSpc>
              <a:buNone/>
            </a:pPr>
            <a:r>
              <a:rPr lang="en-US" sz="4850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হোল্ড অন</a:t>
            </a:r>
            <a:endParaRPr lang="en-US" sz="4850" dirty="0"/>
          </a:p>
        </p:txBody>
      </p:sp>
      <p:sp>
        <p:nvSpPr>
          <p:cNvPr id="7" name="Shape 4"/>
          <p:cNvSpPr/>
          <p:nvPr/>
        </p:nvSpPr>
        <p:spPr>
          <a:xfrm>
            <a:off x="4675269" y="2926457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742637" y="2960142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5249830" y="2988171"/>
            <a:ext cx="27243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563E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মাটিতে পড়ে যান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(DROP)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5249830" y="3439220"/>
            <a:ext cx="272438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হাঁটু গেড়ে মাটিতে বসুন, মাথা রক্ষা করুন।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8187426" y="2926457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54793" y="2960142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8761987" y="2988171"/>
            <a:ext cx="27243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F9731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আশ্রয় নিন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(COVER)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8761987" y="3439220"/>
            <a:ext cx="2724380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একটি শক্ত টেবিলের নিচে আশ্রয় নিন। টেবিল না থাকলে বাহু দিয়ে মুখ ও মাথা ঢাকুন।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4675269" y="4620617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742637" y="4654302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5249830" y="4682331"/>
            <a:ext cx="623653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16A3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ধরে থাকুন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(HOLD ON)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5249830" y="5133380"/>
            <a:ext cx="6236536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কম্পন থামা পর্যন্ত অবস্থানে থাকুন। ভবন থেকে বাইরে দৌড়াবেন না — পড়ন্ত বস্তু বিপজ্জনক।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2026-08-07T11:12:26Z</dcterms:created>
  <dcterms:modified xsi:type="dcterms:W3CDTF">2026-08-07T11:12:26Z</dcterms:modified>
</cp:coreProperties>
</file>