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9" r:id="rId2"/>
    <p:sldId id="263" r:id="rId3"/>
    <p:sldId id="264" r:id="rId4"/>
    <p:sldId id="257" r:id="rId5"/>
    <p:sldId id="265" r:id="rId6"/>
    <p:sldId id="267" r:id="rId7"/>
    <p:sldId id="269" r:id="rId8"/>
    <p:sldId id="270" r:id="rId9"/>
    <p:sldId id="266" r:id="rId10"/>
    <p:sldId id="268" r:id="rId11"/>
    <p:sldId id="256" r:id="rId12"/>
    <p:sldId id="258" r:id="rId13"/>
    <p:sldId id="260" r:id="rId14"/>
    <p:sldId id="261" r:id="rId15"/>
    <p:sldId id="271" r:id="rId16"/>
    <p:sldId id="262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8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845" autoAdjust="0"/>
    <p:restoredTop sz="94660"/>
  </p:normalViewPr>
  <p:slideViewPr>
    <p:cSldViewPr snapToGrid="0" showGuides="1">
      <p:cViewPr varScale="1">
        <p:scale>
          <a:sx n="65" d="100"/>
          <a:sy n="65" d="100"/>
        </p:scale>
        <p:origin x="1026" y="78"/>
      </p:cViewPr>
      <p:guideLst>
        <p:guide orient="horz" pos="2160"/>
        <p:guide pos="388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E272A9-65C6-4266-806F-671622CAFCB2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E8DD06-116F-4A64-B796-FC955510A6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1614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E8DD06-116F-4A64-B796-FC955510A6D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2602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E8DD06-116F-4A64-B796-FC955510A6D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8527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E8DD06-116F-4A64-B796-FC955510A6D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3814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9A2353-AB93-0E39-6044-BE3316ACCC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1D6A4A-510A-4DAB-58CF-1110FBD2B8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B3FAD3-57E2-28EB-DA81-1D3BAE1C3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E452D-9FC9-4C32-9C5C-862C0BC13718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8CADCD-D6B7-F70F-1F62-565A9E646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C2B5F9-CA07-8B80-E02C-C0A04DAD62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5E7C6-981D-4A21-9013-817C065B4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9641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F6B92-DBA3-CFCA-84CC-FBE32030E8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3A6CD2-5F07-1B60-9A31-49BDFCA806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648C44-05C9-601C-E95E-A1DC2B070A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E452D-9FC9-4C32-9C5C-862C0BC13718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E87024-DD35-CE8A-FD7A-2439584BA8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48F0B4-E4EA-DBA9-2ED7-EFD4E5CD7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5E7C6-981D-4A21-9013-817C065B4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954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1012B46-263E-90EF-A672-58C8789F57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9F815AF-7155-0A3D-102F-0C4F54A7EE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471832-0D37-56F2-FA4F-5F4CDB0EF3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E452D-9FC9-4C32-9C5C-862C0BC13718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CD5DA6-6E5E-684A-175C-B7073F896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28DA62-D4B2-30EB-73DB-2A78F6C64F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5E7C6-981D-4A21-9013-817C065B4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909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CF3685-5A44-BBBE-99C1-C34B360F3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1998BC-B3F8-7F72-44BF-D415463EE7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BBE9C5-69A2-D0B2-71FE-C393421A2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E452D-9FC9-4C32-9C5C-862C0BC13718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E4BDBB-23D4-BCB4-645F-6628F7C717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F3E713-D0E1-6F6D-E1AC-418A9ED33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5E7C6-981D-4A21-9013-817C065B4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0426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659CB5-FB8C-8315-8052-C16BBF6839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38D3FC-6F2C-A8E3-C998-6EDBF2A854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1644CE-A47C-C3FA-CC6C-FFABFD557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E452D-9FC9-4C32-9C5C-862C0BC13718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DB033D-F15B-ACCC-19BE-50D5FAD6E4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A1AB4E-EFC6-0AD0-1CCE-86459322C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5E7C6-981D-4A21-9013-817C065B4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3013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D82E4-3F1F-6E6B-364D-A073E65E6F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317F04-B4A5-DA72-70AE-2AF3C7E1D7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1FC1BC4-7193-3EB0-7160-8A922F3FF2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9DEF20-7B43-340E-9144-28CA9A0F68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E452D-9FC9-4C32-9C5C-862C0BC13718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652AAB-A465-BB37-89D5-AFABA7E68F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1EEEFC-A437-AD6E-F808-EF406C189D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5E7C6-981D-4A21-9013-817C065B4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0788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6BF5CA-F41A-3605-843C-CA741BDE7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01FFA1-B8B0-3A17-F685-4BD0BF045A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5E48CE-3B30-9A4E-EF70-5879D46E31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5C4E90-0528-6D5A-C2E8-1424FFB8DA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10B4CFF-8E03-680A-9A1A-1953BBE799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3CA5C92-5D48-1B78-5FF1-48AADFF484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E452D-9FC9-4C32-9C5C-862C0BC13718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CE83EBC-02D1-93B2-0EF9-1BD725E392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12AB0B3-17DA-BC1B-6DC7-7211B7889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5E7C6-981D-4A21-9013-817C065B4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4178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008B73-4976-7BA3-BD14-03D99F0791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569525-21E4-C60D-C261-8984F4B529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E452D-9FC9-4C32-9C5C-862C0BC13718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AE8DAD0-06C0-BAD1-47C0-8E2F114D3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03BEA8C-A274-54AB-6C81-F278A66E2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5E7C6-981D-4A21-9013-817C065B4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389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B9022DF-4540-FD0A-0B36-77EE53C47A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E452D-9FC9-4C32-9C5C-862C0BC13718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E909940-FDF4-2288-DCD3-170BBE3A7C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95C2F8-87F8-1405-F428-456C7904F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5E7C6-981D-4A21-9013-817C065B4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675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0B8E69-C94B-CBCC-DF5F-45618064A7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3994FA-0BA7-94AE-4B95-7822C9C764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85B578-9C94-74EA-9840-E5DE33C781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62A04D-FCE4-5E74-BF16-CAFAC61B4B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E452D-9FC9-4C32-9C5C-862C0BC13718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8083CC-0E41-1456-6180-B0B10DE96C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1EAB72-BA1C-E9C0-A209-8E0547F6A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5E7C6-981D-4A21-9013-817C065B4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853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45EBEA-5094-DDEE-7E2B-E2B94BA21C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C361EC-87C2-239B-50B0-88839AF46F6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82FB57-DC66-ACA4-DBEC-E17EED9832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D05F35-7165-80E8-6A8A-B2C6440FA6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E452D-9FC9-4C32-9C5C-862C0BC13718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EB6FA9-8DE7-4767-715A-6F75B1BFD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404E36-D298-0A5C-BB21-772942F3CE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5E7C6-981D-4A21-9013-817C065B4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5430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399BCE0-DAFA-B2F6-6C76-628A422DD8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CD6D34-1A30-B990-AE3F-400659696D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46C27E-8163-7DBE-032D-087B28FD63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BBE452D-9FC9-4C32-9C5C-862C0BC13718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2C06E9-A6E6-1047-A22E-4B415735CA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350707-4C3B-5186-9D9A-2D3C6DB331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4D5E7C6-981D-4A21-9013-817C065B4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335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FF34BF8-CFB0-518B-9269-5BDD1F8302D2}"/>
              </a:ext>
            </a:extLst>
          </p:cNvPr>
          <p:cNvSpPr txBox="1"/>
          <p:nvPr/>
        </p:nvSpPr>
        <p:spPr>
          <a:xfrm>
            <a:off x="3235567" y="2459504"/>
            <a:ext cx="6077244" cy="193899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en-US" sz="60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60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পাঠে</a:t>
            </a:r>
            <a:r>
              <a:rPr lang="en-US" sz="60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সবাইকে</a:t>
            </a:r>
            <a:r>
              <a:rPr lang="en-US" sz="60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স্বাগতম</a:t>
            </a:r>
            <a:r>
              <a:rPr lang="en-US" sz="60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14795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06F2328-1A9E-45E3-5475-B8CA8EA37FA5}"/>
              </a:ext>
            </a:extLst>
          </p:cNvPr>
          <p:cNvSpPr txBox="1"/>
          <p:nvPr/>
        </p:nvSpPr>
        <p:spPr>
          <a:xfrm>
            <a:off x="1614505" y="976922"/>
            <a:ext cx="9550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সমস্যা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৪: ৫০০০ </a:t>
            </a: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টাকায়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৬ </a:t>
            </a: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বছরের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মুনাফা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২৭০০ </a:t>
            </a: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হলে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বার্ষিক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মুনাফার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হার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D71A696-FAE3-5975-949B-C6D623621EA6}"/>
              </a:ext>
            </a:extLst>
          </p:cNvPr>
          <p:cNvSpPr txBox="1"/>
          <p:nvPr/>
        </p:nvSpPr>
        <p:spPr>
          <a:xfrm>
            <a:off x="4781341" y="189914"/>
            <a:ext cx="2302329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জোড়ায়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2E0487B-539B-4E3B-6749-A479AE381CCA}"/>
                  </a:ext>
                </a:extLst>
              </p:cNvPr>
              <p:cNvSpPr txBox="1"/>
              <p:nvPr/>
            </p:nvSpPr>
            <p:spPr>
              <a:xfrm>
                <a:off x="1828800" y="2317928"/>
                <a:ext cx="7590972" cy="43307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সমাধানঃ৫০০০ </a:t>
                </a:r>
                <a:r>
                  <a:rPr lang="en-US" sz="36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টাকায়</a:t>
                </a:r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৬ </a:t>
                </a:r>
                <a:r>
                  <a:rPr lang="en-US" sz="36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বছরের</a:t>
                </a:r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6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মুনাফা</a:t>
                </a:r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২৭০০ </a:t>
                </a:r>
                <a:r>
                  <a:rPr lang="en-US" sz="36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টাকা</a:t>
                </a:r>
                <a:endParaRPr lang="en-US" sz="36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 algn="l"/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           ৫০০০     ,,   ১   ,,       ,,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২৭০০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৬</m:t>
                        </m:r>
                      </m:den>
                    </m:f>
                  </m:oMath>
                </a14:m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 ,,</a:t>
                </a:r>
              </a:p>
              <a:p>
                <a:pPr algn="l"/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               ১        ,,   ১  ,,       ,,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২৭০০</m:t>
                        </m:r>
                      </m:num>
                      <m:den>
                        <m:eqArr>
                          <m:eqArr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cs typeface="NikoshBAN" panose="02000000000000000000" pitchFamily="2" charset="0"/>
                              </a:rPr>
                            </m:ctrlPr>
                          </m:eqArr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NikoshBAN" panose="02000000000000000000" pitchFamily="2" charset="0"/>
                              </a:rPr>
                              <m:t>৫০০০</m:t>
                            </m:r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NikoshBAN" panose="02000000000000000000" pitchFamily="2" charset="0"/>
                              </a:rPr>
                              <m:t>×৬</m:t>
                            </m:r>
                          </m:e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NikoshBAN" panose="02000000000000000000" pitchFamily="2" charset="0"/>
                              </a:rPr>
                              <m:t> </m:t>
                            </m:r>
                          </m:e>
                        </m:eqArr>
                      </m:den>
                    </m:f>
                  </m:oMath>
                </a14:m>
                <a:endParaRPr lang="en-US" sz="36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 algn="l"/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           ১০০              ১  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২৭০০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×১০০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৫০০০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×৬</m:t>
                        </m:r>
                      </m:den>
                    </m:f>
                  </m:oMath>
                </a14:m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,,</a:t>
                </a:r>
              </a:p>
              <a:p>
                <a:pPr algn="l"/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                                             =   ৯ </a:t>
                </a:r>
                <a:r>
                  <a:rPr lang="en-US" sz="36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টাকা</a:t>
                </a:r>
                <a:endParaRPr lang="en-US" sz="36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 algn="l"/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 </a:t>
                </a:r>
                <a:r>
                  <a:rPr lang="en-US" sz="36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অর্থা</a:t>
                </a:r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ৎ </a:t>
                </a:r>
                <a:r>
                  <a:rPr lang="en-US" sz="36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বার্ষিক</a:t>
                </a:r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6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মুনাফার</a:t>
                </a:r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6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হার</a:t>
                </a:r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৯% 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2E0487B-539B-4E3B-6749-A479AE381C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8800" y="2317928"/>
                <a:ext cx="7590972" cy="4330737"/>
              </a:xfrm>
              <a:prstGeom prst="rect">
                <a:avLst/>
              </a:prstGeom>
              <a:blipFill>
                <a:blip r:embed="rId2"/>
                <a:stretch>
                  <a:fillRect l="-2410" t="-2110" r="-884" b="-43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1350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EF7A52C-8F90-E208-73CD-FDF806E6C698}"/>
              </a:ext>
            </a:extLst>
          </p:cNvPr>
          <p:cNvSpPr txBox="1"/>
          <p:nvPr/>
        </p:nvSpPr>
        <p:spPr>
          <a:xfrm>
            <a:off x="3566746" y="518270"/>
            <a:ext cx="58662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তোমাদের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পাঠ্য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বইয়ের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পৃষ্ঠাঃ১০০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খোলো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E62073D-7044-67E7-41F6-FDB6CC1092B0}"/>
              </a:ext>
            </a:extLst>
          </p:cNvPr>
          <p:cNvSpPr txBox="1"/>
          <p:nvPr/>
        </p:nvSpPr>
        <p:spPr>
          <a:xfrm>
            <a:off x="1773114" y="1223108"/>
            <a:ext cx="94534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সমস্যাটি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সহপাঠীদের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সাথে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আলোচনা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দলে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সমাধান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D2E06A7-35B1-122E-1423-50D6574D8AD7}"/>
              </a:ext>
            </a:extLst>
          </p:cNvPr>
          <p:cNvSpPr txBox="1"/>
          <p:nvPr/>
        </p:nvSpPr>
        <p:spPr>
          <a:xfrm>
            <a:off x="182880" y="2757181"/>
            <a:ext cx="4712677" cy="2554545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txBody>
          <a:bodyPr wrap="square" rtlCol="0">
            <a:spAutoFit/>
          </a:bodyPr>
          <a:lstStyle/>
          <a:p>
            <a:pPr algn="l"/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সমস্যাঃ২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সোহেল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খামারে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২৩০৫০০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বিনিয়োগ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করেলেন।বছর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শেষে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বেড়ে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২৪৮৯৪০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হলো।তিনি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হারে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মুনাফা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পেলেন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4AB67C2-FF41-4ECF-5F86-3F7B7F55D7B7}"/>
                  </a:ext>
                </a:extLst>
              </p:cNvPr>
              <p:cNvSpPr txBox="1"/>
              <p:nvPr/>
            </p:nvSpPr>
            <p:spPr>
              <a:xfrm>
                <a:off x="4904935" y="1990941"/>
                <a:ext cx="7104185" cy="4796634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সমাধানঃ</a:t>
                </a:r>
              </a:p>
              <a:p>
                <a:pPr algn="l"/>
                <a:r>
                  <a:rPr lang="en-US" sz="32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এখানে,মুনাফা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=২৪৮৯৪০-২৩০৫০০=১৮৪৪০ </a:t>
                </a:r>
                <a:r>
                  <a:rPr lang="en-US" sz="32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টাকা</a:t>
                </a:r>
                <a:endParaRPr lang="en-US" sz="32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 algn="l"/>
                <a:r>
                  <a:rPr lang="en-US" sz="32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অর্থা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ৎ ২৩০৫০০ </a:t>
                </a:r>
                <a:r>
                  <a:rPr lang="en-US" sz="32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টাকায়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১ </a:t>
                </a:r>
                <a:r>
                  <a:rPr lang="en-US" sz="32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বছরে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মুনাফা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হলো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= ১৮৪৪০ </a:t>
                </a:r>
                <a:r>
                  <a:rPr lang="en-US" sz="32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টাকা</a:t>
                </a:r>
                <a:endParaRPr lang="en-US" sz="32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 algn="l"/>
                <a:r>
                  <a:rPr lang="en-US" sz="32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আমরা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জানি,মুনাফা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=</a:t>
                </a:r>
                <a:r>
                  <a:rPr lang="en-US" sz="32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আসল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×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মুনাফার হার</m:t>
                    </m:r>
                  </m:oMath>
                </a14:m>
                <a:endParaRPr lang="en-US" sz="3200" b="0" dirty="0">
                  <a:latin typeface="NikoshBAN" panose="02000000000000000000" pitchFamily="2" charset="0"/>
                  <a:ea typeface="Cambria Math" panose="02040503050406030204" pitchFamily="18" charset="0"/>
                  <a:cs typeface="NikoshBAN" panose="02000000000000000000" pitchFamily="2" charset="0"/>
                </a:endParaRPr>
              </a:p>
              <a:p>
                <a:pPr algn="l"/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তাহলে,১৮৪৪০=২৩০৫০০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×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মুনাফার হার</m:t>
                    </m:r>
                  </m:oMath>
                </a14:m>
                <a:endParaRPr lang="en-US" sz="3200" b="0" dirty="0">
                  <a:latin typeface="NikoshBAN" panose="02000000000000000000" pitchFamily="2" charset="0"/>
                  <a:ea typeface="Cambria Math" panose="02040503050406030204" pitchFamily="18" charset="0"/>
                  <a:cs typeface="NikoshBAN" panose="02000000000000000000" pitchFamily="2" charset="0"/>
                </a:endParaRPr>
              </a:p>
              <a:p>
                <a:pPr algn="l"/>
                <a:r>
                  <a:rPr lang="en-US" sz="32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অতএব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,</a:t>
                </a:r>
                <a:r>
                  <a:rPr lang="en-US" sz="32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মুনাফার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হার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১৮৪৪০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২৩০৫০০</m:t>
                        </m:r>
                      </m:den>
                    </m:f>
                  </m:oMath>
                </a14:m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</a:p>
              <a:p>
                <a:pPr algn="l"/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০.০৮ %</a:t>
                </a:r>
              </a:p>
              <a:p>
                <a:pPr algn="l"/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উত্তরঃ০.০৮%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4AB67C2-FF41-4ECF-5F86-3F7B7F55D7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4935" y="1990941"/>
                <a:ext cx="7104185" cy="4796634"/>
              </a:xfrm>
              <a:prstGeom prst="rect">
                <a:avLst/>
              </a:prstGeom>
              <a:blipFill>
                <a:blip r:embed="rId2"/>
                <a:stretch>
                  <a:fillRect l="-2232" t="-1654" b="-33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939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593DEEB-AA67-8042-4ED1-852144A52B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5379" y="610248"/>
            <a:ext cx="8335051" cy="124178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EABD277-FDED-9C0F-05A8-55F50CC96295}"/>
                  </a:ext>
                </a:extLst>
              </p:cNvPr>
              <p:cNvSpPr txBox="1"/>
              <p:nvPr/>
            </p:nvSpPr>
            <p:spPr>
              <a:xfrm>
                <a:off x="2746743" y="1852030"/>
                <a:ext cx="7132321" cy="44944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en-US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সমাধানঃআমরা </a:t>
                </a:r>
                <a:r>
                  <a:rPr lang="en-US" sz="24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জানি</a:t>
                </a:r>
                <a:r>
                  <a:rPr lang="en-US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,</a:t>
                </a:r>
              </a:p>
              <a:p>
                <a:pPr algn="l"/>
                <a:r>
                  <a:rPr lang="en-US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১ </a:t>
                </a:r>
                <a:r>
                  <a:rPr lang="en-US" sz="24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ডজন</a:t>
                </a:r>
                <a:r>
                  <a:rPr lang="en-US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=১২ </a:t>
                </a:r>
                <a:r>
                  <a:rPr lang="en-US" sz="24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টি</a:t>
                </a:r>
                <a:endParaRPr lang="en-US" sz="24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 algn="l"/>
                <a:r>
                  <a:rPr lang="en-US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১০ </a:t>
                </a:r>
                <a:r>
                  <a:rPr lang="en-US" sz="24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ডজন</a:t>
                </a:r>
                <a:r>
                  <a:rPr lang="en-US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=১২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×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১০</m:t>
                    </m:r>
                  </m:oMath>
                </a14:m>
                <a:endParaRPr lang="en-US" sz="2400" b="0" dirty="0">
                  <a:latin typeface="NikoshBAN" panose="02000000000000000000" pitchFamily="2" charset="0"/>
                  <a:ea typeface="Cambria Math" panose="02040503050406030204" pitchFamily="18" charset="0"/>
                  <a:cs typeface="NikoshBAN" panose="02000000000000000000" pitchFamily="2" charset="0"/>
                </a:endParaRPr>
              </a:p>
              <a:p>
                <a:pPr algn="l"/>
                <a:r>
                  <a:rPr lang="en-US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=১২০ </a:t>
                </a:r>
                <a:r>
                  <a:rPr lang="en-US" sz="24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টি</a:t>
                </a:r>
                <a:endParaRPr lang="en-US" sz="24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 algn="l"/>
                <a:r>
                  <a:rPr lang="en-US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25%=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25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100</m:t>
                        </m:r>
                      </m:den>
                    </m:f>
                  </m:oMath>
                </a14:m>
                <a:endParaRPr lang="en-US" sz="24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 algn="l"/>
                <a:r>
                  <a:rPr lang="en-US" sz="24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পচা</a:t>
                </a:r>
                <a:r>
                  <a:rPr lang="en-US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4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বা</a:t>
                </a:r>
                <a:r>
                  <a:rPr lang="en-US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4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নষ্ট</a:t>
                </a:r>
                <a:r>
                  <a:rPr lang="en-US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4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কলা</a:t>
                </a:r>
                <a:r>
                  <a:rPr lang="en-US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=১২০ </a:t>
                </a:r>
                <a:r>
                  <a:rPr lang="en-US" sz="24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এর</a:t>
                </a:r>
                <a:r>
                  <a:rPr lang="en-US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২৫%</a:t>
                </a:r>
              </a:p>
              <a:p>
                <a:pPr algn="l"/>
                <a:r>
                  <a:rPr lang="en-US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=১২০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×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২৫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en-US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টি</a:t>
                </a:r>
              </a:p>
              <a:p>
                <a:pPr algn="l"/>
                <a:r>
                  <a:rPr lang="en-US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=৩০ </a:t>
                </a:r>
                <a:r>
                  <a:rPr lang="en-US" sz="24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টি</a:t>
                </a:r>
                <a:r>
                  <a:rPr lang="en-US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</a:p>
              <a:p>
                <a:pPr algn="l"/>
                <a14:m>
                  <m:oMathPara xmlns:m="http://schemas.openxmlformats.org/officeDocument/2006/math">
                    <m:oMath>
                      <m:r>
                        <a:rPr lang="en-US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NikoshBAN" panose="02000000000000000000" pitchFamily="2" charset="0"/>
                        </a:rPr>
                        <m:t>∴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NikoshBAN" panose="02000000000000000000" pitchFamily="2" charset="0"/>
                        </a:rPr>
                        <m:t>ভালো কলার সংখ্যা=১২০−৩০ টি</m:t>
                      </m:r>
                    </m:oMath>
                  </m:oMathPara>
                </a14:m>
                <a:endParaRPr lang="en-US" sz="2400" b="0" dirty="0">
                  <a:latin typeface="NikoshBAN" panose="02000000000000000000" pitchFamily="2" charset="0"/>
                  <a:ea typeface="Cambria Math" panose="02040503050406030204" pitchFamily="18" charset="0"/>
                  <a:cs typeface="NikoshBAN" panose="02000000000000000000" pitchFamily="2" charset="0"/>
                </a:endParaRPr>
              </a:p>
              <a:p>
                <a:pPr algn="l"/>
                <a:r>
                  <a:rPr lang="en-US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=৯০ </a:t>
                </a:r>
                <a:r>
                  <a:rPr lang="en-US" sz="24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টি</a:t>
                </a:r>
                <a:endParaRPr lang="en-US" sz="24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 algn="l"/>
                <a:r>
                  <a:rPr lang="en-US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উত্তরঃ৯০ </a:t>
                </a:r>
                <a:r>
                  <a:rPr lang="en-US" sz="24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টি</a:t>
                </a:r>
                <a:endParaRPr lang="en-US" sz="24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EABD277-FDED-9C0F-05A8-55F50CC962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6743" y="1852030"/>
                <a:ext cx="7132321" cy="4494435"/>
              </a:xfrm>
              <a:prstGeom prst="rect">
                <a:avLst/>
              </a:prstGeom>
              <a:blipFill>
                <a:blip r:embed="rId3"/>
                <a:stretch>
                  <a:fillRect l="-1368" t="-1085" b="-21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61264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CA3F454-17E1-7965-CCDE-72DBA605D7F3}"/>
              </a:ext>
            </a:extLst>
          </p:cNvPr>
          <p:cNvSpPr txBox="1"/>
          <p:nvPr/>
        </p:nvSpPr>
        <p:spPr>
          <a:xfrm>
            <a:off x="2926080" y="160592"/>
            <a:ext cx="7061981" cy="15696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l"/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সমস্যাঃ৬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বার্ষিক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১৩%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মুনাফায়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কোনো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ব্যাংক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কিছু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ঋণ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নিয়ে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একবছর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৮৮৪০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মুনাফা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দেও্যা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হলো।আসল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ছিল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7C2335F-EAFD-9F31-34EF-08C449246B06}"/>
                  </a:ext>
                </a:extLst>
              </p:cNvPr>
              <p:cNvSpPr txBox="1"/>
              <p:nvPr/>
            </p:nvSpPr>
            <p:spPr>
              <a:xfrm>
                <a:off x="2472982" y="1885070"/>
                <a:ext cx="7322236" cy="65072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সমাধানঃ৬</a:t>
                </a:r>
              </a:p>
              <a:p>
                <a:pPr algn="l"/>
                <a:r>
                  <a:rPr lang="en-US" sz="32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এখানে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মুনাফার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হার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=১৩%</a:t>
                </a:r>
              </a:p>
              <a:p>
                <a:pPr algn="l"/>
                <a:r>
                  <a:rPr lang="en-US" sz="32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মুনাফা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=৮৮৪০ </a:t>
                </a:r>
                <a:r>
                  <a:rPr lang="en-US" sz="32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টাকা</a:t>
                </a:r>
                <a:endParaRPr lang="en-US" sz="32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 algn="l"/>
                <a:r>
                  <a:rPr lang="en-US" sz="32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আমরা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জানি,মুনাফা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=</a:t>
                </a:r>
                <a:r>
                  <a:rPr lang="en-US" sz="32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আসল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×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মুনাফার হার</m:t>
                    </m:r>
                  </m:oMath>
                </a14:m>
                <a:endParaRPr lang="en-US" sz="3200" b="0" dirty="0">
                  <a:latin typeface="NikoshBAN" panose="02000000000000000000" pitchFamily="2" charset="0"/>
                  <a:ea typeface="Cambria Math" panose="02040503050406030204" pitchFamily="18" charset="0"/>
                  <a:cs typeface="NikoshBAN" panose="02000000000000000000" pitchFamily="2" charset="0"/>
                </a:endParaRPr>
              </a:p>
              <a:p>
                <a:pPr algn="l"/>
                <a:endParaRPr lang="en-US" sz="32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 algn="l"/>
                <a:r>
                  <a:rPr lang="en-US" sz="32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অতএব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,</a:t>
                </a:r>
                <a:r>
                  <a:rPr lang="en-US" sz="32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আসল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৮৮৪০ 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১৩%</m:t>
                        </m:r>
                      </m:den>
                    </m:f>
                  </m:oMath>
                </a14:m>
                <a:endParaRPr lang="en-US" sz="32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 algn="l"/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৮৮৪০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১৩</m:t>
                        </m:r>
                      </m:den>
                    </m:f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×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১০০</m:t>
                    </m:r>
                  </m:oMath>
                </a14:m>
                <a:endParaRPr lang="en-US" sz="3200" b="0" dirty="0">
                  <a:latin typeface="NikoshBAN" panose="02000000000000000000" pitchFamily="2" charset="0"/>
                  <a:ea typeface="Cambria Math" panose="02040503050406030204" pitchFamily="18" charset="0"/>
                  <a:cs typeface="NikoshBAN" panose="02000000000000000000" pitchFamily="2" charset="0"/>
                </a:endParaRPr>
              </a:p>
              <a:p>
                <a:pPr algn="l"/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৬৮০০০</a:t>
                </a:r>
              </a:p>
              <a:p>
                <a:pPr algn="l"/>
                <a:r>
                  <a:rPr lang="en-US" sz="3200" dirty="0">
                    <a:ea typeface="Cambria Math" panose="02040503050406030204" pitchFamily="18" charset="0"/>
                    <a:cs typeface="NikoshBAN" panose="02000000000000000000" pitchFamily="2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∴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আসল=৬৮০০০ টাকা</m:t>
                    </m:r>
                  </m:oMath>
                </a14:m>
                <a:endParaRPr lang="en-US" sz="3200" b="0" dirty="0">
                  <a:latin typeface="NikoshBAN" panose="02000000000000000000" pitchFamily="2" charset="0"/>
                  <a:ea typeface="Cambria Math" panose="02040503050406030204" pitchFamily="18" charset="0"/>
                  <a:cs typeface="NikoshBAN" panose="02000000000000000000" pitchFamily="2" charset="0"/>
                </a:endParaRPr>
              </a:p>
              <a:p>
                <a:pPr algn="l"/>
                <a:endParaRPr lang="en-US" sz="3200" b="0" dirty="0">
                  <a:latin typeface="NikoshBAN" panose="02000000000000000000" pitchFamily="2" charset="0"/>
                  <a:ea typeface="Cambria Math" panose="02040503050406030204" pitchFamily="18" charset="0"/>
                  <a:cs typeface="NikoshBAN" panose="02000000000000000000" pitchFamily="2" charset="0"/>
                </a:endParaRPr>
              </a:p>
              <a:p>
                <a:pPr algn="l"/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                         উত্তরঃ৬৮০০০ </a:t>
                </a:r>
                <a:r>
                  <a:rPr lang="en-US" sz="32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টাকা</a:t>
                </a:r>
                <a:endParaRPr lang="en-US" sz="32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 algn="l"/>
                <a:endParaRPr lang="en-US" sz="32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7C2335F-EAFD-9F31-34EF-08C449246B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2982" y="1885070"/>
                <a:ext cx="7322236" cy="6507294"/>
              </a:xfrm>
              <a:prstGeom prst="rect">
                <a:avLst/>
              </a:prstGeom>
              <a:blipFill>
                <a:blip r:embed="rId2"/>
                <a:stretch>
                  <a:fillRect l="-2165" t="-12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7776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6B5315D-9834-B402-1A00-E08BDA8CEA81}"/>
              </a:ext>
            </a:extLst>
          </p:cNvPr>
          <p:cNvSpPr txBox="1"/>
          <p:nvPr/>
        </p:nvSpPr>
        <p:spPr>
          <a:xfrm>
            <a:off x="2743200" y="199111"/>
            <a:ext cx="7118252" cy="156966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l"/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সমস্যাঃ৭ব্যাংক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আসলের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উপর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বার্ষিক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১২.৫%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মুনাফায়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৩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বছরের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জন্য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৫০০০০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হাজার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ঋন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নেওয়া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হলো.৩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বছর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মোট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পরিশোধ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CC69762-2A3E-43F2-5C8E-47E9ECD32B73}"/>
                  </a:ext>
                </a:extLst>
              </p:cNvPr>
              <p:cNvSpPr txBox="1"/>
              <p:nvPr/>
            </p:nvSpPr>
            <p:spPr>
              <a:xfrm>
                <a:off x="2330548" y="1645337"/>
                <a:ext cx="8553157" cy="5013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en-US" sz="3200" dirty="0"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সমাধানঃ</a:t>
                </a:r>
              </a:p>
              <a:p>
                <a:pPr algn="l"/>
                <a:r>
                  <a:rPr lang="en-US" sz="3200" dirty="0"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১০০ </a:t>
                </a:r>
                <a:r>
                  <a:rPr lang="en-US" sz="3200" dirty="0" err="1"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টাকায়</a:t>
                </a:r>
                <a:r>
                  <a:rPr lang="en-US" sz="3200" dirty="0"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১ </a:t>
                </a:r>
                <a:r>
                  <a:rPr lang="en-US" sz="3200" dirty="0" err="1"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বছরের</a:t>
                </a:r>
                <a:r>
                  <a:rPr lang="en-US" sz="3200" dirty="0"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dirty="0" err="1"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মুনাফা</a:t>
                </a:r>
                <a:r>
                  <a:rPr lang="en-US" sz="3200" dirty="0"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১২.৫ </a:t>
                </a:r>
                <a:r>
                  <a:rPr lang="en-US" sz="3200" dirty="0" err="1"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টাকা</a:t>
                </a:r>
                <a:endParaRPr lang="en-US" sz="3200" dirty="0"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 algn="l"/>
                <a:r>
                  <a:rPr lang="en-US" sz="3200" dirty="0"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১ </a:t>
                </a:r>
                <a:r>
                  <a:rPr lang="en-US" sz="3200" dirty="0" err="1"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টাকায়</a:t>
                </a:r>
                <a:r>
                  <a:rPr lang="en-US" sz="3200" dirty="0"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১ </a:t>
                </a:r>
                <a:r>
                  <a:rPr lang="en-US" sz="3200" dirty="0" err="1"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বছরের</a:t>
                </a:r>
                <a:r>
                  <a:rPr lang="en-US" sz="3200" dirty="0"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dirty="0" err="1"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মুনাফা</a:t>
                </a:r>
                <a:r>
                  <a:rPr lang="en-US" sz="3200" dirty="0"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১২.৫</m:t>
                        </m:r>
                      </m:num>
                      <m:den>
                        <m:r>
                          <a:rPr lang="en-US" sz="3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en-US" sz="3200" dirty="0"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টাকা</a:t>
                </a:r>
              </a:p>
              <a:p>
                <a:pPr algn="l"/>
                <a:r>
                  <a:rPr lang="en-US" sz="3200" dirty="0"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৫০০০০ </a:t>
                </a:r>
                <a:r>
                  <a:rPr lang="en-US" sz="3200" dirty="0" err="1"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হাজার</a:t>
                </a:r>
                <a:r>
                  <a:rPr lang="en-US" sz="3200" dirty="0"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dirty="0" err="1"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টাকায়</a:t>
                </a:r>
                <a:r>
                  <a:rPr lang="en-US" sz="3200" dirty="0"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৩ </a:t>
                </a:r>
                <a:r>
                  <a:rPr lang="en-US" sz="3200" dirty="0" err="1"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বছরের</a:t>
                </a:r>
                <a:r>
                  <a:rPr lang="en-US" sz="3200" dirty="0"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dirty="0" err="1"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মুনাফা</a:t>
                </a:r>
                <a:r>
                  <a:rPr lang="en-US" sz="3200" dirty="0"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১২.৫</m:t>
                        </m:r>
                        <m:r>
                          <a:rPr lang="en-US" sz="3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×৫০০০০×৩ </m:t>
                        </m:r>
                      </m:num>
                      <m:den>
                        <m:r>
                          <a:rPr lang="en-US" sz="3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en-US" sz="3200" dirty="0"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</a:p>
              <a:p>
                <a:pPr algn="l"/>
                <a:r>
                  <a:rPr lang="en-US" sz="3200" dirty="0"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                                                =১৮৭৫০ </a:t>
                </a:r>
                <a:r>
                  <a:rPr lang="en-US" sz="3200" dirty="0" err="1"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টাকা</a:t>
                </a:r>
                <a:endParaRPr lang="en-US" sz="3200" dirty="0"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 algn="l"/>
                <a:r>
                  <a:rPr lang="en-US" sz="3200" dirty="0" err="1"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অতএব</a:t>
                </a:r>
                <a:r>
                  <a:rPr lang="en-US" sz="3200" dirty="0"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৩ </a:t>
                </a:r>
                <a:r>
                  <a:rPr lang="en-US" sz="3200" dirty="0" err="1"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বছরে</a:t>
                </a:r>
                <a:r>
                  <a:rPr lang="en-US" sz="3200" dirty="0"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dirty="0" err="1"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ব্যাংকের</a:t>
                </a:r>
                <a:r>
                  <a:rPr lang="en-US" sz="3200" dirty="0"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dirty="0" err="1"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মুনাফা</a:t>
                </a:r>
                <a:r>
                  <a:rPr lang="en-US" sz="3200" dirty="0"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=১৮৭৫০ </a:t>
                </a:r>
                <a:r>
                  <a:rPr lang="en-US" sz="3200" dirty="0" err="1"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টাকা</a:t>
                </a:r>
                <a:endParaRPr lang="en-US" sz="3200" dirty="0"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 algn="l"/>
                <a:r>
                  <a:rPr lang="en-US" sz="3200" dirty="0"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৩ </a:t>
                </a:r>
                <a:r>
                  <a:rPr lang="en-US" sz="3200" dirty="0" err="1"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বছর</a:t>
                </a:r>
                <a:r>
                  <a:rPr lang="en-US" sz="3200" dirty="0"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dirty="0" err="1"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পর</a:t>
                </a:r>
                <a:r>
                  <a:rPr lang="en-US" sz="3200" dirty="0"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dirty="0" err="1"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মোট</a:t>
                </a:r>
                <a:r>
                  <a:rPr lang="en-US" sz="3200" dirty="0"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dirty="0" err="1"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পরিশোধ</a:t>
                </a:r>
                <a:r>
                  <a:rPr lang="en-US" sz="3200" dirty="0"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dirty="0" err="1"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করতে</a:t>
                </a:r>
                <a:r>
                  <a:rPr lang="en-US" sz="3200" dirty="0"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dirty="0" err="1"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হবে</a:t>
                </a:r>
                <a:r>
                  <a:rPr lang="en-US" sz="3200" dirty="0"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-(৫০০০০০+১৮৭৫০) </a:t>
                </a:r>
                <a:r>
                  <a:rPr lang="en-US" sz="3200" dirty="0" err="1"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টাকা</a:t>
                </a:r>
                <a:endParaRPr lang="en-US" sz="3200" dirty="0"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 algn="l"/>
                <a:r>
                  <a:rPr lang="en-US" sz="3200" dirty="0"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=৬৮৭৫০ </a:t>
                </a:r>
                <a:r>
                  <a:rPr lang="en-US" sz="3200" dirty="0" err="1"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টাকা</a:t>
                </a:r>
                <a:endParaRPr lang="en-US" sz="3200" dirty="0"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 algn="l"/>
                <a:r>
                  <a:rPr lang="en-US" sz="3200" dirty="0"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      </a:t>
                </a:r>
                <a:r>
                  <a:rPr lang="en-US" sz="3200" dirty="0" err="1"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অতএব</a:t>
                </a:r>
                <a:r>
                  <a:rPr lang="en-US" sz="3200" dirty="0"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, ৩ </a:t>
                </a:r>
                <a:r>
                  <a:rPr lang="en-US" sz="3200" dirty="0" err="1"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বছর</a:t>
                </a:r>
                <a:r>
                  <a:rPr lang="en-US" sz="3200" dirty="0"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dirty="0" err="1"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পর</a:t>
                </a:r>
                <a:r>
                  <a:rPr lang="en-US" sz="3200" dirty="0"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dirty="0" err="1"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মোট</a:t>
                </a:r>
                <a:r>
                  <a:rPr lang="en-US" sz="3200" dirty="0"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৬৮৭৫০ </a:t>
                </a:r>
                <a:r>
                  <a:rPr lang="en-US" sz="3200" dirty="0" err="1"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টাকা</a:t>
                </a:r>
                <a:r>
                  <a:rPr lang="en-US" sz="3200" dirty="0"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dirty="0" err="1"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পরিশোধ</a:t>
                </a:r>
                <a:r>
                  <a:rPr lang="en-US" sz="3200" dirty="0"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dirty="0" err="1"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করতে</a:t>
                </a:r>
                <a:r>
                  <a:rPr lang="en-US" sz="3200" dirty="0"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dirty="0" err="1"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হবে</a:t>
                </a:r>
                <a:endParaRPr lang="en-US" sz="3200" dirty="0"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CC69762-2A3E-43F2-5C8E-47E9ECD32B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0548" y="1645337"/>
                <a:ext cx="8553157" cy="5013552"/>
              </a:xfrm>
              <a:prstGeom prst="rect">
                <a:avLst/>
              </a:prstGeom>
              <a:blipFill>
                <a:blip r:embed="rId2"/>
                <a:stretch>
                  <a:fillRect l="-1782" t="-1582" r="-784" b="-30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3773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5665ECC-A91B-4F75-3D40-424902574027}"/>
              </a:ext>
            </a:extLst>
          </p:cNvPr>
          <p:cNvSpPr txBox="1"/>
          <p:nvPr/>
        </p:nvSpPr>
        <p:spPr>
          <a:xfrm>
            <a:off x="5036574" y="420329"/>
            <a:ext cx="16075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মুল্যায়ন</a:t>
            </a:r>
            <a:endParaRPr lang="en-US" sz="36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902FAAD-C83E-ABD4-C439-C9FDE25733B0}"/>
              </a:ext>
            </a:extLst>
          </p:cNvPr>
          <p:cNvSpPr txBox="1"/>
          <p:nvPr/>
        </p:nvSpPr>
        <p:spPr>
          <a:xfrm>
            <a:off x="2352367" y="1415845"/>
            <a:ext cx="38198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l">
              <a:buFont typeface="Wingdings" panose="05000000000000000000" pitchFamily="2" charset="2"/>
              <a:buChar char="v"/>
            </a:pP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আসল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91CB11D-E446-E9EC-DEBD-04AE45062513}"/>
              </a:ext>
            </a:extLst>
          </p:cNvPr>
          <p:cNvSpPr txBox="1"/>
          <p:nvPr/>
        </p:nvSpPr>
        <p:spPr>
          <a:xfrm>
            <a:off x="2005781" y="2524361"/>
            <a:ext cx="64597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উত্তরঃবিনিয়োগকৃত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টাকাকে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আসল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3772ADD-6654-89BE-E815-FF26A8B2FBDB}"/>
              </a:ext>
            </a:extLst>
          </p:cNvPr>
          <p:cNvSpPr txBox="1"/>
          <p:nvPr/>
        </p:nvSpPr>
        <p:spPr>
          <a:xfrm>
            <a:off x="2271252" y="3225124"/>
            <a:ext cx="43507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l">
              <a:buFont typeface="Wingdings" panose="05000000000000000000" pitchFamily="2" charset="2"/>
              <a:buChar char="v"/>
            </a:pP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শতকরা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36EDCE7-195B-8D3E-CBAA-75199C3BABC5}"/>
              </a:ext>
            </a:extLst>
          </p:cNvPr>
          <p:cNvSpPr txBox="1"/>
          <p:nvPr/>
        </p:nvSpPr>
        <p:spPr>
          <a:xfrm>
            <a:off x="1703438" y="3940964"/>
            <a:ext cx="64597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উত্তরঃশতকরা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ভগ্নাংশ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যার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হর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১০০।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B6FFFE-B624-2ECA-BAD6-FA1443F5B34E}"/>
              </a:ext>
            </a:extLst>
          </p:cNvPr>
          <p:cNvSpPr txBox="1"/>
          <p:nvPr/>
        </p:nvSpPr>
        <p:spPr>
          <a:xfrm>
            <a:off x="2271252" y="4711236"/>
            <a:ext cx="6725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l">
              <a:buFont typeface="Wingdings" panose="05000000000000000000" pitchFamily="2" charset="2"/>
              <a:buChar char="v"/>
            </a:pP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আসল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নির্ণয়ের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সূত্রটি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লেখ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2101A7D-6463-8883-E7D5-3F6CED476096}"/>
                  </a:ext>
                </a:extLst>
              </p:cNvPr>
              <p:cNvSpPr txBox="1"/>
              <p:nvPr/>
            </p:nvSpPr>
            <p:spPr>
              <a:xfrm>
                <a:off x="2109019" y="5619135"/>
                <a:ext cx="7049729" cy="10522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উত্তরঃআসল=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মুনাফা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×১০০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মুনাফার হার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×সময়</m:t>
                        </m:r>
                      </m:den>
                    </m:f>
                  </m:oMath>
                </a14:m>
                <a:endParaRPr lang="en-US" sz="36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2101A7D-6463-8883-E7D5-3F6CED4760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9019" y="5619135"/>
                <a:ext cx="7049729" cy="1052211"/>
              </a:xfrm>
              <a:prstGeom prst="rect">
                <a:avLst/>
              </a:prstGeom>
              <a:blipFill>
                <a:blip r:embed="rId2"/>
                <a:stretch>
                  <a:fillRect l="-2682" b="-52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20176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7" grpId="0"/>
      <p:bldP spid="3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D865440-A621-BBAF-9D39-024ABE007045}"/>
              </a:ext>
            </a:extLst>
          </p:cNvPr>
          <p:cNvSpPr txBox="1"/>
          <p:nvPr/>
        </p:nvSpPr>
        <p:spPr>
          <a:xfrm>
            <a:off x="2610464" y="2644170"/>
            <a:ext cx="66810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i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r>
              <a:rPr lang="en-US" sz="9600" i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9600" i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সবাইকে</a:t>
            </a:r>
            <a:endParaRPr lang="en-US" sz="9600" i="1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2517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1039642-4D54-894B-5E79-0AC05796C357}"/>
              </a:ext>
            </a:extLst>
          </p:cNvPr>
          <p:cNvSpPr txBox="1"/>
          <p:nvPr/>
        </p:nvSpPr>
        <p:spPr>
          <a:xfrm>
            <a:off x="5368720" y="987684"/>
            <a:ext cx="2187369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F95F89E-F667-2F9E-C7CE-0CAC91ED950D}"/>
              </a:ext>
            </a:extLst>
          </p:cNvPr>
          <p:cNvSpPr txBox="1"/>
          <p:nvPr/>
        </p:nvSpPr>
        <p:spPr>
          <a:xfrm>
            <a:off x="1490663" y="3820752"/>
            <a:ext cx="431958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তাহমিনা</a:t>
            </a:r>
            <a:r>
              <a:rPr lang="en-US" sz="32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আক্তার</a:t>
            </a:r>
            <a:endParaRPr lang="en-US" sz="32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প্রধান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উচাইল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হোসেনপুর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2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কুলাউড়া,মৌলভীবাজার</a:t>
            </a:r>
            <a:endParaRPr lang="en-US" sz="32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A0EBADA-97DD-C3D2-3419-314B4109FFD6}"/>
              </a:ext>
            </a:extLst>
          </p:cNvPr>
          <p:cNvSpPr txBox="1"/>
          <p:nvPr/>
        </p:nvSpPr>
        <p:spPr>
          <a:xfrm>
            <a:off x="8029576" y="3820751"/>
            <a:ext cx="35742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শ্রেণিঃ৫ম</a:t>
            </a:r>
          </a:p>
          <a:p>
            <a:pPr algn="l"/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বিষয়ঃপ্রাথমিক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গণিত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l"/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অধ্যায়ঃ৬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শতকরা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l"/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পাঠঃ৭০</a:t>
            </a:r>
          </a:p>
          <a:p>
            <a:pPr algn="l"/>
            <a:r>
              <a:rPr lang="en-US" sz="32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পৃষ্ঠাঃ৯৯-১০৪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5885453-BC36-5A87-4F52-40A3AAB3D6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7331" y="3226071"/>
            <a:ext cx="3165668" cy="340167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F2CD5C0-6E93-5336-7441-47725E4F7B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6253" y="3037249"/>
            <a:ext cx="3195006" cy="35905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614141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2.96296E-6 L -0.00052 -0.41019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-20509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47 -0.10278 L 0.00404 -0.38912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" y="-143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F77D88B-667F-0CAD-72EE-8A312794D16C}"/>
              </a:ext>
            </a:extLst>
          </p:cNvPr>
          <p:cNvSpPr txBox="1"/>
          <p:nvPr/>
        </p:nvSpPr>
        <p:spPr>
          <a:xfrm>
            <a:off x="4403187" y="1378632"/>
            <a:ext cx="3840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………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4481052-C6B3-8E36-FE82-B73012F9EB73}"/>
              </a:ext>
            </a:extLst>
          </p:cNvPr>
          <p:cNvSpPr txBox="1"/>
          <p:nvPr/>
        </p:nvSpPr>
        <p:spPr>
          <a:xfrm>
            <a:off x="2325858" y="2551837"/>
            <a:ext cx="75402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l">
              <a:buFont typeface="Wingdings" panose="05000000000000000000" pitchFamily="2" charset="2"/>
              <a:buChar char="v"/>
            </a:pP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৩.৬.৪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দৈনন্দিন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জীবনে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জনসংখ্যা,লাভ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ক্ষতি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মুনাফা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সংক্রান্ত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সমস্যা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সমাধানে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শতকরা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754055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91E1E4D-2905-02FA-7965-F561168CEE36}"/>
              </a:ext>
            </a:extLst>
          </p:cNvPr>
          <p:cNvSpPr txBox="1"/>
          <p:nvPr/>
        </p:nvSpPr>
        <p:spPr>
          <a:xfrm>
            <a:off x="4400844" y="1097837"/>
            <a:ext cx="5699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আজ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শিখব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………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9C00878-0DB9-1D24-9011-FDF31A44B885}"/>
              </a:ext>
            </a:extLst>
          </p:cNvPr>
          <p:cNvSpPr txBox="1"/>
          <p:nvPr/>
        </p:nvSpPr>
        <p:spPr>
          <a:xfrm>
            <a:off x="4167554" y="2335010"/>
            <a:ext cx="3856892" cy="120032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শতকরা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ctr"/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পৃষ্ঠাঃ৯৯-১০৪</a:t>
            </a:r>
          </a:p>
        </p:txBody>
      </p:sp>
    </p:spTree>
    <p:extLst>
      <p:ext uri="{BB962C8B-B14F-4D97-AF65-F5344CB8AC3E}">
        <p14:creationId xmlns:p14="http://schemas.microsoft.com/office/powerpoint/2010/main" val="26528476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ED0E037-69BC-9B6B-AC5B-DFCA78ECAE5A}"/>
              </a:ext>
            </a:extLst>
          </p:cNvPr>
          <p:cNvSpPr txBox="1"/>
          <p:nvPr/>
        </p:nvSpPr>
        <p:spPr>
          <a:xfrm>
            <a:off x="5150305" y="510731"/>
            <a:ext cx="72026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পূর্বজ্ঞান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যাচাই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………………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29373EA-6702-62EF-1183-11F0B4EC03A0}"/>
              </a:ext>
            </a:extLst>
          </p:cNvPr>
          <p:cNvSpPr txBox="1"/>
          <p:nvPr/>
        </p:nvSpPr>
        <p:spPr>
          <a:xfrm>
            <a:off x="1529970" y="985743"/>
            <a:ext cx="946755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8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2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সমস্যাটি</a:t>
            </a:r>
            <a:r>
              <a:rPr lang="en-US" sz="2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সমাধান</a:t>
            </a:r>
            <a:r>
              <a:rPr lang="en-US" sz="2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2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;</a:t>
            </a:r>
          </a:p>
          <a:p>
            <a:pPr algn="l"/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মিনা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ক্রয়মূল্যের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চেয়ে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১০%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কমে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১০৮০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টাকায়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জামা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বিক্রয়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করল,জামাটির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ক্রয়মূল্য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ছিল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3663BC5-B2BA-08DD-5CC0-68B47B21F427}"/>
              </a:ext>
            </a:extLst>
          </p:cNvPr>
          <p:cNvSpPr txBox="1"/>
          <p:nvPr/>
        </p:nvSpPr>
        <p:spPr>
          <a:xfrm>
            <a:off x="1877810" y="2360603"/>
            <a:ext cx="22086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সমাধানঃ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8F53023-635A-03CF-2458-40F64EE5AB28}"/>
              </a:ext>
            </a:extLst>
          </p:cNvPr>
          <p:cNvSpPr txBox="1"/>
          <p:nvPr/>
        </p:nvSpPr>
        <p:spPr>
          <a:xfrm>
            <a:off x="2510770" y="2965422"/>
            <a:ext cx="32355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ক্রয়মুল্য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?</a:t>
            </a:r>
          </a:p>
          <a:p>
            <a:pPr algn="l"/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বিক্রয়মূল্য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১০৮০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777A5A8E-77F7-5C76-6EA8-6C74EA25CC29}"/>
              </a:ext>
            </a:extLst>
          </p:cNvPr>
          <p:cNvCxnSpPr>
            <a:cxnSpLocks/>
          </p:cNvCxnSpPr>
          <p:nvPr/>
        </p:nvCxnSpPr>
        <p:spPr>
          <a:xfrm>
            <a:off x="4451517" y="3229371"/>
            <a:ext cx="2208628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A5445731-90C3-A559-FF4A-B04244037711}"/>
              </a:ext>
            </a:extLst>
          </p:cNvPr>
          <p:cNvSpPr txBox="1"/>
          <p:nvPr/>
        </p:nvSpPr>
        <p:spPr>
          <a:xfrm>
            <a:off x="4197901" y="2516699"/>
            <a:ext cx="16037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১০০%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452C30F-A3B2-2363-1449-DDE4C72A4C90}"/>
              </a:ext>
            </a:extLst>
          </p:cNvPr>
          <p:cNvSpPr txBox="1"/>
          <p:nvPr/>
        </p:nvSpPr>
        <p:spPr>
          <a:xfrm>
            <a:off x="5940311" y="2503182"/>
            <a:ext cx="11394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১০%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AC6917F-AE93-BA0B-D5E0-1014C032FC6E}"/>
              </a:ext>
            </a:extLst>
          </p:cNvPr>
          <p:cNvSpPr txBox="1"/>
          <p:nvPr/>
        </p:nvSpPr>
        <p:spPr>
          <a:xfrm>
            <a:off x="1218385" y="3690212"/>
            <a:ext cx="75332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১০%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কমে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বিক্রয়মূল্য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l"/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অর্থা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ৎ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ক্রয়মুল্য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১০০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হলে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বিক্রয়মুল্য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১০০-১০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=৯০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179C9FB-E7A3-DE8E-654E-06ED3A5131EC}"/>
                  </a:ext>
                </a:extLst>
              </p:cNvPr>
              <p:cNvSpPr txBox="1"/>
              <p:nvPr/>
            </p:nvSpPr>
            <p:spPr>
              <a:xfrm>
                <a:off x="3053933" y="4644319"/>
                <a:ext cx="8051722" cy="3251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en-US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বিক্রয়মুল্য ৯০ </a:t>
                </a:r>
                <a:r>
                  <a:rPr lang="en-US" sz="24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টাকা</a:t>
                </a:r>
                <a:r>
                  <a:rPr lang="en-US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4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হলে</a:t>
                </a:r>
                <a:r>
                  <a:rPr lang="en-US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4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ক্রয়মূল্য</a:t>
                </a:r>
                <a:r>
                  <a:rPr lang="en-US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১০০ </a:t>
                </a:r>
                <a:r>
                  <a:rPr lang="en-US" sz="24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টাকা</a:t>
                </a:r>
                <a:endParaRPr lang="en-US" sz="24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 algn="l"/>
                <a:r>
                  <a:rPr lang="en-US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              ১    ,,       ,,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num>
                      <m:den>
                        <m:eqArr>
                          <m:eqArr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cs typeface="NikoshBAN" panose="02000000000000000000" pitchFamily="2" charset="0"/>
                              </a:rPr>
                            </m:ctrlPr>
                          </m:eqArr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NikoshBAN" panose="02000000000000000000" pitchFamily="2" charset="0"/>
                              </a:rPr>
                              <m:t>৯০</m:t>
                            </m:r>
                          </m:e>
                          <m:e/>
                        </m:eqArr>
                      </m:den>
                    </m:f>
                  </m:oMath>
                </a14:m>
                <a:endParaRPr lang="en-US" sz="2400" b="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 algn="l"/>
                <a:r>
                  <a:rPr lang="en-US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   ,,      1080  ,,      ,,      ,,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১০৮০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×১০০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৯০</m:t>
                        </m:r>
                      </m:den>
                    </m:f>
                  </m:oMath>
                </a14:m>
                <a:r>
                  <a:rPr lang="en-US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  টাকা</a:t>
                </a:r>
              </a:p>
              <a:p>
                <a:pPr algn="l"/>
                <a:r>
                  <a:rPr lang="en-US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                                 =১২০০ </a:t>
                </a:r>
                <a:r>
                  <a:rPr lang="en-US" sz="24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টাকা</a:t>
                </a:r>
                <a:r>
                  <a:rPr lang="en-US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</a:p>
              <a:p>
                <a:pPr algn="l"/>
                <a:r>
                  <a:rPr lang="en-US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    </a:t>
                </a:r>
              </a:p>
              <a:p>
                <a:pPr algn="l"/>
                <a:endParaRPr lang="en-US" sz="24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 algn="l"/>
                <a:r>
                  <a:rPr lang="en-US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 </a:t>
                </a:r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179C9FB-E7A3-DE8E-654E-06ED3A5131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3933" y="4644319"/>
                <a:ext cx="8051722" cy="3251916"/>
              </a:xfrm>
              <a:prstGeom prst="rect">
                <a:avLst/>
              </a:prstGeom>
              <a:blipFill>
                <a:blip r:embed="rId2"/>
                <a:stretch>
                  <a:fillRect l="-1211" t="-15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74039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11" grpId="0"/>
      <p:bldP spid="12" grpId="0"/>
      <p:bldP spid="13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E8E7BED-FCC9-ADF8-352B-6FF2AE2A35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20" t="20611" r="44219" b="5603"/>
          <a:stretch>
            <a:fillRect/>
          </a:stretch>
        </p:blipFill>
        <p:spPr>
          <a:xfrm>
            <a:off x="95250" y="1285875"/>
            <a:ext cx="3957637" cy="505777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6574E4D-1997-D864-414E-A71CBE65EF06}"/>
              </a:ext>
            </a:extLst>
          </p:cNvPr>
          <p:cNvSpPr txBox="1"/>
          <p:nvPr/>
        </p:nvSpPr>
        <p:spPr>
          <a:xfrm>
            <a:off x="4900614" y="514350"/>
            <a:ext cx="32385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একক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l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নিজে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372B013-A8D2-97BD-FD4F-AC368825211A}"/>
                  </a:ext>
                </a:extLst>
              </p:cNvPr>
              <p:cNvSpPr txBox="1"/>
              <p:nvPr/>
            </p:nvSpPr>
            <p:spPr>
              <a:xfrm>
                <a:off x="4286251" y="2266950"/>
                <a:ext cx="7810500" cy="28423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অর্থাৎ </a:t>
                </a:r>
                <a:r>
                  <a:rPr lang="en-US" sz="36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তনিমা</a:t>
                </a:r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6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মুনাফা</a:t>
                </a:r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6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দিবে</a:t>
                </a:r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=২০০০০</a:t>
                </a:r>
                <a14:m>
                  <m:oMath xmlns:m="http://schemas.openxmlformats.org/officeDocument/2006/math">
                    <m:r>
                      <a:rPr lang="en-US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×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৬%×৩ টাকা</m:t>
                    </m:r>
                  </m:oMath>
                </a14:m>
                <a:endParaRPr lang="en-US" sz="3600" b="0" dirty="0">
                  <a:latin typeface="NikoshBAN" panose="02000000000000000000" pitchFamily="2" charset="0"/>
                  <a:ea typeface="Cambria Math" panose="02040503050406030204" pitchFamily="18" charset="0"/>
                  <a:cs typeface="NikoshBAN" panose="02000000000000000000" pitchFamily="2" charset="0"/>
                </a:endParaRPr>
              </a:p>
              <a:p>
                <a:pPr algn="l"/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=২০০০০</a:t>
                </a:r>
                <a14:m>
                  <m:oMath xmlns:m="http://schemas.openxmlformats.org/officeDocument/2006/math">
                    <m:r>
                      <a:rPr lang="en-US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×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৬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  <m:r>
                      <a:rPr lang="en-US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×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৩ টাকা</m:t>
                    </m:r>
                  </m:oMath>
                </a14:m>
                <a:endParaRPr lang="en-US" sz="3600" b="0" dirty="0">
                  <a:latin typeface="NikoshBAN" panose="02000000000000000000" pitchFamily="2" charset="0"/>
                  <a:ea typeface="Cambria Math" panose="02040503050406030204" pitchFamily="18" charset="0"/>
                  <a:cs typeface="NikoshBAN" panose="02000000000000000000" pitchFamily="2" charset="0"/>
                </a:endParaRPr>
              </a:p>
              <a:p>
                <a:pPr algn="l"/>
                <a:r>
                  <a:rPr lang="en-US" sz="3600" dirty="0">
                    <a:cs typeface="NikoshBAN" panose="02000000000000000000" pitchFamily="2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২০০০০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×৬×৩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endParaRPr lang="en-US" sz="36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 algn="l"/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=৩৬০০ </a:t>
                </a:r>
                <a:r>
                  <a:rPr lang="en-US" sz="36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টাকা</a:t>
                </a:r>
                <a:endParaRPr lang="en-US" sz="36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372B013-A8D2-97BD-FD4F-AC36882521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6251" y="2266950"/>
                <a:ext cx="7810500" cy="2842317"/>
              </a:xfrm>
              <a:prstGeom prst="rect">
                <a:avLst/>
              </a:prstGeom>
              <a:blipFill>
                <a:blip r:embed="rId4"/>
                <a:stretch>
                  <a:fillRect l="-2342" t="-3004" b="-72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B58625F3-676A-A0C9-864B-A2743454E3A0}"/>
              </a:ext>
            </a:extLst>
          </p:cNvPr>
          <p:cNvSpPr txBox="1"/>
          <p:nvPr/>
        </p:nvSpPr>
        <p:spPr>
          <a:xfrm>
            <a:off x="5019674" y="5697319"/>
            <a:ext cx="670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৩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বছর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তনিমা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মুনাফা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দিবে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৩৬০০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7509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7B24BA3-5D84-2216-2110-E8AC7CBF191A}"/>
              </a:ext>
            </a:extLst>
          </p:cNvPr>
          <p:cNvSpPr txBox="1"/>
          <p:nvPr/>
        </p:nvSpPr>
        <p:spPr>
          <a:xfrm>
            <a:off x="3598606" y="648929"/>
            <a:ext cx="64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তোমাদের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পাঠ্যবইয়ের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৯৯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পৃষ্ঠা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খোলো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01E424-8EED-CA6E-1D83-C0F162E173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81" t="20858" r="46208" b="44125"/>
          <a:stretch>
            <a:fillRect/>
          </a:stretch>
        </p:blipFill>
        <p:spPr>
          <a:xfrm>
            <a:off x="2792360" y="2051499"/>
            <a:ext cx="6400800" cy="4157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314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87E235B-A1B5-EE9D-8217-D06789771DF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59" t="4601" r="1"/>
          <a:stretch>
            <a:fillRect/>
          </a:stretch>
        </p:blipFill>
        <p:spPr>
          <a:xfrm>
            <a:off x="148164" y="998591"/>
            <a:ext cx="4118357" cy="538746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39011EA-5628-9A5D-BA84-7FB0A389E78B}"/>
              </a:ext>
            </a:extLst>
          </p:cNvPr>
          <p:cNvSpPr txBox="1"/>
          <p:nvPr/>
        </p:nvSpPr>
        <p:spPr>
          <a:xfrm>
            <a:off x="3849327" y="0"/>
            <a:ext cx="54421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             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একক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l"/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৯৯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পৃষ্ঠার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সমস্যাটি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সমধান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E7F117B-0EB6-FDAE-1E9A-B7CDD69CCBBA}"/>
              </a:ext>
            </a:extLst>
          </p:cNvPr>
          <p:cNvSpPr txBox="1"/>
          <p:nvPr/>
        </p:nvSpPr>
        <p:spPr>
          <a:xfrm>
            <a:off x="4304753" y="1200329"/>
            <a:ext cx="773908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 </a:t>
            </a: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নং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সমস্যাঃ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একজন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উদ্যোক্তা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ব্যাংক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৮%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মুনাফায়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৫০০০০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ঋণ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নিলেন,প্রতি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বছর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তাকে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মুনাফা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দিতে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13F96D3-3CBB-AC6F-DAE5-0B11B31F52E0}"/>
                  </a:ext>
                </a:extLst>
              </p:cNvPr>
              <p:cNvSpPr txBox="1"/>
              <p:nvPr/>
            </p:nvSpPr>
            <p:spPr>
              <a:xfrm>
                <a:off x="4393110" y="3054190"/>
                <a:ext cx="7060658" cy="45043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en-US" sz="3600" dirty="0"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সমাধানঃ</a:t>
                </a:r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১০০ </a:t>
                </a:r>
                <a:r>
                  <a:rPr lang="en-US" sz="36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টাকায়</a:t>
                </a:r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6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মুনাফা</a:t>
                </a:r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৮ </a:t>
                </a:r>
                <a:r>
                  <a:rPr lang="en-US" sz="36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টাকা</a:t>
                </a:r>
                <a:endParaRPr lang="en-US" sz="36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 algn="l"/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            ১      ,,       ,,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৮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endParaRPr lang="en-US" sz="36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 algn="l"/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          ৫০০০০  ,,      ,,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৫০০০০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×৮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</a:p>
              <a:p>
                <a:pPr algn="l"/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                                   ৪০০০ </a:t>
                </a:r>
                <a:r>
                  <a:rPr lang="en-US" sz="36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টাকা</a:t>
                </a:r>
                <a:endParaRPr lang="en-US" sz="36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 algn="l"/>
                <a:r>
                  <a:rPr lang="en-US" sz="36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অর্থা</a:t>
                </a:r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ৎ </a:t>
                </a:r>
                <a:r>
                  <a:rPr lang="en-US" sz="36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প্রতি</a:t>
                </a:r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6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বছর</a:t>
                </a:r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6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তাকে</a:t>
                </a:r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 ৪০০০ </a:t>
                </a:r>
                <a:r>
                  <a:rPr lang="en-US" sz="36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টাকা</a:t>
                </a:r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6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মুনাফা</a:t>
                </a:r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6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দিতে</a:t>
                </a:r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6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হয়</a:t>
                </a:r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। </a:t>
                </a:r>
              </a:p>
              <a:p>
                <a:pPr algn="l"/>
                <a:endParaRPr lang="en-US" sz="36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13F96D3-3CBB-AC6F-DAE5-0B11B31F52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3110" y="3054190"/>
                <a:ext cx="7060658" cy="4504310"/>
              </a:xfrm>
              <a:prstGeom prst="rect">
                <a:avLst/>
              </a:prstGeom>
              <a:blipFill>
                <a:blip r:embed="rId3"/>
                <a:stretch>
                  <a:fillRect l="-2677" t="-2030" r="-5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60160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F4A402C-4A90-094F-6363-77D70DB79F1C}"/>
              </a:ext>
            </a:extLst>
          </p:cNvPr>
          <p:cNvSpPr txBox="1"/>
          <p:nvPr/>
        </p:nvSpPr>
        <p:spPr>
          <a:xfrm>
            <a:off x="4135902" y="815926"/>
            <a:ext cx="5669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338A923-979A-2B32-8F11-B90A1698F7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40" t="24363" r="43399" b="5603"/>
          <a:stretch>
            <a:fillRect/>
          </a:stretch>
        </p:blipFill>
        <p:spPr>
          <a:xfrm>
            <a:off x="6363738" y="1598690"/>
            <a:ext cx="3957638" cy="48006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5AC8508-BF21-2E70-6348-3F6FE6AF89B6}"/>
              </a:ext>
            </a:extLst>
          </p:cNvPr>
          <p:cNvSpPr txBox="1"/>
          <p:nvPr/>
        </p:nvSpPr>
        <p:spPr>
          <a:xfrm>
            <a:off x="2634431" y="555663"/>
            <a:ext cx="63796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পাঠ্যবইয়ের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১০১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পৃষ্ঠা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খোলে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নিজে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7440ACF-CE19-7EDA-CC65-3DF33E5005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464" y="2213876"/>
            <a:ext cx="5352816" cy="357022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210268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3600" dirty="0">
            <a:latin typeface="NikoshBAN" panose="02000000000000000000" pitchFamily="2" charset="0"/>
            <a:cs typeface="NikoshBAN" panose="02000000000000000000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</TotalTime>
  <Words>597</Words>
  <Application>Microsoft Office PowerPoint</Application>
  <PresentationFormat>Widescreen</PresentationFormat>
  <Paragraphs>113</Paragraphs>
  <Slides>16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Aptos</vt:lpstr>
      <vt:lpstr>Aptos Display</vt:lpstr>
      <vt:lpstr>Arial</vt:lpstr>
      <vt:lpstr>Cambria Math</vt:lpstr>
      <vt:lpstr>NikoshBAN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oprekin.com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t45154</dc:creator>
  <cp:lastModifiedBy>t45154</cp:lastModifiedBy>
  <cp:revision>30</cp:revision>
  <dcterms:created xsi:type="dcterms:W3CDTF">2026-07-27T05:45:22Z</dcterms:created>
  <dcterms:modified xsi:type="dcterms:W3CDTF">2026-08-09T05:02:57Z</dcterms:modified>
</cp:coreProperties>
</file>