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4" r:id="rId2"/>
    <p:sldId id="265" r:id="rId3"/>
    <p:sldId id="266" r:id="rId4"/>
    <p:sldId id="281" r:id="rId5"/>
    <p:sldId id="282" r:id="rId6"/>
    <p:sldId id="267" r:id="rId7"/>
    <p:sldId id="269" r:id="rId8"/>
    <p:sldId id="256" r:id="rId9"/>
    <p:sldId id="257" r:id="rId10"/>
    <p:sldId id="258" r:id="rId11"/>
    <p:sldId id="259" r:id="rId12"/>
    <p:sldId id="262" r:id="rId13"/>
    <p:sldId id="260" r:id="rId14"/>
    <p:sldId id="261" r:id="rId15"/>
    <p:sldId id="275" r:id="rId16"/>
    <p:sldId id="277" r:id="rId17"/>
    <p:sldId id="276" r:id="rId18"/>
    <p:sldId id="274" r:id="rId19"/>
    <p:sldId id="278" r:id="rId20"/>
    <p:sldId id="270" r:id="rId21"/>
    <p:sldId id="271" r:id="rId22"/>
    <p:sldId id="272" r:id="rId23"/>
    <p:sldId id="273"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A51EF-10AB-4171-85CF-05FC97183D1A}" type="datetimeFigureOut">
              <a:rPr lang="en-US" smtClean="0"/>
              <a:t>8/8/2026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52FABD-1E0A-4599-96CC-5B5F1BF4C9A6}" type="slidenum">
              <a:rPr lang="en-US" smtClean="0"/>
              <a:t>‹#›</a:t>
            </a:fld>
            <a:endParaRPr lang="en-US"/>
          </a:p>
        </p:txBody>
      </p:sp>
    </p:spTree>
    <p:extLst>
      <p:ext uri="{BB962C8B-B14F-4D97-AF65-F5344CB8AC3E}">
        <p14:creationId xmlns:p14="http://schemas.microsoft.com/office/powerpoint/2010/main" val="4010109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52FABD-1E0A-4599-96CC-5B5F1BF4C9A6}" type="slidenum">
              <a:rPr lang="en-US" smtClean="0"/>
              <a:t>11</a:t>
            </a:fld>
            <a:endParaRPr lang="en-US"/>
          </a:p>
        </p:txBody>
      </p:sp>
    </p:spTree>
    <p:extLst>
      <p:ext uri="{BB962C8B-B14F-4D97-AF65-F5344CB8AC3E}">
        <p14:creationId xmlns:p14="http://schemas.microsoft.com/office/powerpoint/2010/main" val="4278651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F9EFFA-0525-410B-A0AA-537BB2454237}"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856104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9EFFA-0525-410B-A0AA-537BB2454237}"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1775464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9EFFA-0525-410B-A0AA-537BB2454237}"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3969839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9EFFA-0525-410B-A0AA-537BB2454237}"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4020339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F9EFFA-0525-410B-A0AA-537BB2454237}" type="datetimeFigureOut">
              <a:rPr lang="en-US" smtClean="0"/>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3420215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F9EFFA-0525-410B-A0AA-537BB2454237}"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1732537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F9EFFA-0525-410B-A0AA-537BB2454237}" type="datetimeFigureOut">
              <a:rPr lang="en-US" smtClean="0"/>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2976136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F9EFFA-0525-410B-A0AA-537BB2454237}" type="datetimeFigureOut">
              <a:rPr lang="en-US" smtClean="0"/>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142502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9EFFA-0525-410B-A0AA-537BB2454237}" type="datetimeFigureOut">
              <a:rPr lang="en-US" smtClean="0"/>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851127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F9EFFA-0525-410B-A0AA-537BB2454237}"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2037186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F9EFFA-0525-410B-A0AA-537BB2454237}" type="datetimeFigureOut">
              <a:rPr lang="en-US" smtClean="0"/>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5CCCC3-763B-444B-AFFA-E97EA8A83C89}" type="slidenum">
              <a:rPr lang="en-US" smtClean="0"/>
              <a:t>‹#›</a:t>
            </a:fld>
            <a:endParaRPr lang="en-US"/>
          </a:p>
        </p:txBody>
      </p:sp>
    </p:spTree>
    <p:extLst>
      <p:ext uri="{BB962C8B-B14F-4D97-AF65-F5344CB8AC3E}">
        <p14:creationId xmlns:p14="http://schemas.microsoft.com/office/powerpoint/2010/main" val="406924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9EFFA-0525-410B-A0AA-537BB2454237}" type="datetimeFigureOut">
              <a:rPr lang="en-US" smtClean="0"/>
              <a:t>8/8/2026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5CCCC3-763B-444B-AFFA-E97EA8A83C89}" type="slidenum">
              <a:rPr lang="en-US" smtClean="0"/>
              <a:t>‹#›</a:t>
            </a:fld>
            <a:endParaRPr lang="en-US"/>
          </a:p>
        </p:txBody>
      </p:sp>
    </p:spTree>
    <p:extLst>
      <p:ext uri="{BB962C8B-B14F-4D97-AF65-F5344CB8AC3E}">
        <p14:creationId xmlns:p14="http://schemas.microsoft.com/office/powerpoint/2010/main" val="18029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nasrindakua@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76200"/>
            <a:ext cx="9144000" cy="6827222"/>
            <a:chOff x="0" y="76200"/>
            <a:chExt cx="9144000" cy="6827222"/>
          </a:xfrm>
        </p:grpSpPr>
        <p:grpSp>
          <p:nvGrpSpPr>
            <p:cNvPr id="8" name="Group 7"/>
            <p:cNvGrpSpPr/>
            <p:nvPr/>
          </p:nvGrpSpPr>
          <p:grpSpPr>
            <a:xfrm>
              <a:off x="0" y="814316"/>
              <a:ext cx="9144000" cy="6089106"/>
              <a:chOff x="0" y="814316"/>
              <a:chExt cx="9144000" cy="6089106"/>
            </a:xfrm>
          </p:grpSpPr>
          <p:pic>
            <p:nvPicPr>
              <p:cNvPr id="1028" name="Picture 4" descr="Keep Flowers Fresh | How to keep flower fresh naturally dgtl - Anandabaz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9144000" cy="47022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52600" y="814316"/>
                <a:ext cx="5655715" cy="923330"/>
              </a:xfrm>
              <a:prstGeom prst="rect">
                <a:avLst/>
              </a:prstGeom>
              <a:solidFill>
                <a:srgbClr val="FF0000"/>
              </a:solidFill>
            </p:spPr>
            <p:txBody>
              <a:bodyPr wrap="none">
                <a:spAutoFit/>
              </a:bodyPr>
              <a:lstStyle/>
              <a:p>
                <a:r>
                  <a:rPr lang="ar-SA" sz="5400" dirty="0">
                    <a:latin typeface="NikoshBAN" pitchFamily="2" charset="0"/>
                  </a:rPr>
                  <a:t>مَرْحَبًا بِكُمْ فِي دَرْسِ الْيَوْمِ</a:t>
                </a:r>
                <a:endParaRPr lang="en-US" sz="5400" dirty="0">
                  <a:latin typeface="NikoshBAN" pitchFamily="2" charset="0"/>
                  <a:cs typeface="NikoshBAN" pitchFamily="2" charset="0"/>
                </a:endParaRPr>
              </a:p>
            </p:txBody>
          </p:sp>
          <p:sp>
            <p:nvSpPr>
              <p:cNvPr id="5" name="Rectangle 4"/>
              <p:cNvSpPr/>
              <p:nvPr/>
            </p:nvSpPr>
            <p:spPr>
              <a:xfrm>
                <a:off x="0" y="6564868"/>
                <a:ext cx="68580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sp>
            <p:nvSpPr>
              <p:cNvPr id="7" name="TextBox 6"/>
              <p:cNvSpPr txBox="1"/>
              <p:nvPr/>
            </p:nvSpPr>
            <p:spPr>
              <a:xfrm>
                <a:off x="8617080" y="6488668"/>
                <a:ext cx="184731" cy="369332"/>
              </a:xfrm>
              <a:prstGeom prst="rect">
                <a:avLst/>
              </a:prstGeom>
              <a:noFill/>
            </p:spPr>
            <p:txBody>
              <a:bodyPr wrap="none" rtlCol="0">
                <a:spAutoFit/>
              </a:bodyPr>
              <a:lstStyle/>
              <a:p>
                <a:endParaRPr lang="en-US" dirty="0">
                  <a:latin typeface="NikoshBAN" pitchFamily="2" charset="0"/>
                  <a:cs typeface="NikoshBAN" pitchFamily="2" charset="0"/>
                </a:endParaRPr>
              </a:p>
            </p:txBody>
          </p:sp>
        </p:grpSp>
        <p:sp>
          <p:nvSpPr>
            <p:cNvPr id="3" name="Rectangle 2"/>
            <p:cNvSpPr/>
            <p:nvPr/>
          </p:nvSpPr>
          <p:spPr>
            <a:xfrm>
              <a:off x="1224417" y="76200"/>
              <a:ext cx="6712080" cy="661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latin typeface="NikoshBAN" pitchFamily="2" charset="0"/>
                </a:rPr>
                <a:t>بِسْمِ اللَّهِ الرَّحْمَنِ الرَّحِيمِ</a:t>
              </a:r>
              <a:endParaRPr lang="en-US" sz="4400" b="1" dirty="0">
                <a:latin typeface="NikoshBAN" pitchFamily="2" charset="0"/>
                <a:cs typeface="NikoshBAN" pitchFamily="2" charset="0"/>
              </a:endParaRPr>
            </a:p>
          </p:txBody>
        </p:sp>
      </p:grpSp>
    </p:spTree>
    <p:extLst>
      <p:ext uri="{BB962C8B-B14F-4D97-AF65-F5344CB8AC3E}">
        <p14:creationId xmlns:p14="http://schemas.microsoft.com/office/powerpoint/2010/main" val="323270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4" y="984913"/>
            <a:ext cx="9144000" cy="5001369"/>
          </a:xfrm>
          <a:prstGeom prst="rect">
            <a:avLst/>
          </a:prstGeom>
        </p:spPr>
        <p:txBody>
          <a:bodyPr wrap="square">
            <a:spAutoFit/>
          </a:bodyPr>
          <a:lstStyle/>
          <a:p>
            <a:pPr algn="just"/>
            <a:r>
              <a:rPr lang="ar-SA" sz="2900" dirty="0"/>
              <a:t>الإِسْلَامِ الْعَالِيَةِ، فَكَانُوا رِجَالاً كَمَا وَصَفَهُمُ اللَّهُ فِي كِتَابِهِ الْعَزِيزِ: ﴿مِنَ الْمُؤْمِنِينَ رِجَالٌ صَدَقُوا مَا عَاهَدُوا اللَّهَ عَلَيْهِ فَمِنْهُمْ مَنْ قَضَى نَحْبَهُ وَمِنْهُمْ مَنْ يَنْتَظِرُ وَمَا بَدَّلُوا تَبْدِيلاً﴾. وَكَفَى قَوْلُ الرَّسُولِ ﷺ: لَوْ كَانَ نَبِيٌّ بَعْدِي لَكَانَ عُمَرُ بْنُ الْخَطَّابِ .</a:t>
            </a:r>
          </a:p>
          <a:p>
            <a:pPr algn="just"/>
            <a:r>
              <a:rPr lang="ar-SA" sz="2900" dirty="0"/>
              <a:t>وَفِي يَوْمٍ مِنَ الْأَيَّامِ قَبْلَ قَبُولِهِ الإِسْلَامَ قَرَّرَ عُمَرُ بْنُ الْخَطَّابِ قَتْلَ سَيِّدِنَا مُحَمَّدٍ ﷺ فَسَنَّ سَيْفَهُ وَذَهَبَ لِقَتْلِ. وَفِي الطَّرِيقِ وَجَدَ رَجُلاً مِنْ صَحَابَةِ رَسُولِ اللَّهِ ﷺ وَكَانَ خَافِياً لِإِسْلَامِهِ . فَقَالَ لَهُ الصَّحَابِيُّ إِلَى أَيْنَ يَا عُمَرُ ؟ قَالَ عُمَرُ : ذَاهِبٌ لِأَقْتُلَ مُحَمَّدًا ، فَقَالَ لَهُ الصَّحَابِيُّ وَهَلْ تَتْرُكُكَ بَنُو عَبْدِ الْمُطَّلِبِ ؟ قَالَ عُمَرُ لِلصَّحَابِي الْجَلِيلِ أَرَاكَ إِتَّبَعْتَ مُحَمَّدَاً ؟! قَالَ الصَّحَابِيُّ لَا وَلَكِنْ إِعْلَمْ يَا عُمَرُ ، قَبْلَ أَنْ تَذْهَبَ إِلَى مُحَمَّدٍ لِتَقْتُلَهُ فَابْدَأْ بِبَيْتِكَ أَوَّلَا . فَقَالَ عُمَرَ مِنْ ؟ قَالَ الصَّحَابِيُّ : أُخْتُكَ فَاطِمَةُ وَ زَوْجُهَا إِتَّبَعَا مُحَمَّداً ﷺ</a:t>
            </a:r>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07295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38200"/>
            <a:ext cx="8915400" cy="4524315"/>
          </a:xfrm>
          <a:prstGeom prst="rect">
            <a:avLst/>
          </a:prstGeom>
        </p:spPr>
        <p:txBody>
          <a:bodyPr wrap="square">
            <a:spAutoFit/>
          </a:bodyPr>
          <a:lstStyle/>
          <a:p>
            <a:pPr algn="just"/>
            <a:r>
              <a:rPr lang="ar-SA" sz="3200" dirty="0"/>
              <a:t>فَانْطَلَقَ عُمَرُ مُسْرِعًا غَاضِبًا إِلَى دَارِ سَعِيدِ بْنِ زَيْدٍ زَوْجِ أُخْتِهِ فَاطِمَةَﷺ، فَطَرَقَ الْبَابَ وَكَانَ خَبَّابُ بْنُ الْأَرَتِّ يُعَلِّمُ فَاطِمَةَ وَسَعِيدِ بْنَ زَيْدٍ الْقُرْآنَ، فَعِنْدَمَا طَرَقَ عُمَرُ الْبَابَ فَتَحَ سَعِيدُ بْنُ زَيْدٍ الْبَابَ فَأَمْسَكَهُ عُمَرُ وَقَالَ لَهُ : أَرَاكَ صَبَأْتَ ؟ فَقَالَ سَعِيدُ يَا عُمَرُ : أَرَأَيْتَ إِنْ كَانَ الْحَقُّ فِي غَيْرِ دِينِكَ ؟ فَضَرَبَهُ عُمَرُ وَأَمْسَكَ أُخْتَهُ فَقَالَ لَهَا : أَرَاكَ صَبَأْتِ ؟ فَقَالَتْ يَا عُمَرُ : أَرَأَيْتَ إِنْ كَانَ الْحَقُّ فِي غَيْرِ دِينِكَ ؟ فَضَرَبَهَا ضَرْبَةً شَقَّتْ وَجْهَهَا ، فَسَقَطَتْ مِنْ يَدَهَا صَحِيفَةٌ. فَقَالَ لَهَا نَاوِلِينِي هَذِهِ الصَّحِيفَةَ . فَقَالَتْ لَهُ فَاطِمَةُ : أَنْتَ مُشْرِكٌ نَجِسٌ اِذْهَبْ فَتَوَضَّأْ ثُمَّ اقْرَأْهَا ، فَتَوَضَّأَ عُمَرُ ثُمَّ قَرَأَ الصَّحِيفَةَ مِنْ سُورَةِ طَه</a:t>
            </a:r>
            <a:r>
              <a:rPr lang="ar-SA" sz="2900" dirty="0" smtClean="0"/>
              <a:t>.</a:t>
            </a:r>
            <a:endParaRPr lang="ar-SA" sz="2900" dirty="0"/>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46711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90600"/>
            <a:ext cx="9144000" cy="4031873"/>
          </a:xfrm>
          <a:prstGeom prst="rect">
            <a:avLst/>
          </a:prstGeom>
        </p:spPr>
        <p:txBody>
          <a:bodyPr wrap="square">
            <a:spAutoFit/>
          </a:bodyPr>
          <a:lstStyle/>
          <a:p>
            <a:pPr algn="just"/>
            <a:r>
              <a:rPr lang="ar-SA" sz="3200" dirty="0"/>
              <a:t>فَاهْتَزَّ عُمَرُ وَقَالَ مَا هَذَا بِكَلَامِ الْبَشَرِ ثُمَّ قَالَ أَشْهَدُ أَنْ لَا إِلَهَ إِلَّا اللَّهُ وَأَنَّ مُحَمَّدًا رَسُولُ اللَّهِ وَقَالَ دُلُّونِي عَلَى مُحَمَّدٍ ، فَقَامَ لَهُ خَبَّابُ بْنُ الْأَرَتِّ وَقَالَ أَنَا أَدُلُّكَ عَلَيْهِ فَذَهَبَ بِهِ </a:t>
            </a:r>
            <a:r>
              <a:rPr lang="ar-SA" sz="3200" dirty="0" smtClean="0"/>
              <a:t>خَبَّابُ</a:t>
            </a:r>
            <a:r>
              <a:rPr lang="ar-SA" sz="3200" dirty="0"/>
              <a:t> إِلَى دَارِ الْأَرْقَمِ بْنِ أَبِي الْأَرْقَمِ فَطَرَقَ الْبَابَ عُمَرُ بْنُ الْخَطَّابِ فَقَالَ الصَّحَابَةُ : مَنْ ؟ قَالَ : عُمَرُ، فَخَافَ الصَّحَابَةُ وَاخْتَبَؤُوا فَقَامَ حَمْزَةُ بْنُ عَبْدِ الْمُطَّلِبِ وَقَالَ يَا رَسُولَ اللَّهِ دَعْهُ لِي، فَقَالَ الرَّسُولُ أَتْرُكْهُ يَا حَمْزَةُ. فَدَخَلَ عُمَرُ فَأَمْسَكَ بِهِ رَسُولُ اللَّهِ ﷺ وَقَالَ لَهُ : أَمَا أَنَّ الْأَوَانَ يَا ابْنَ الْخَطَّابِ ؟ فَقَالَ عُمَرُ إِنِّي أَشْهَدُ أَنْ لَا إِلَهَ إِلَّا اللَّهُ وَأَنَّكَ رَسُولُ اللَّهِ ، فَكَبَّرَ الصَّحَابَةُ تَكْبِيرًا عَظِيمًا سَمِعَتْهُ مَكَّةُ كُلُّهَا</a:t>
            </a:r>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81360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228600"/>
            <a:ext cx="8991600" cy="5232202"/>
          </a:xfrm>
          <a:prstGeom prst="rect">
            <a:avLst/>
          </a:prstGeom>
        </p:spPr>
        <p:txBody>
          <a:bodyPr wrap="square">
            <a:spAutoFit/>
          </a:bodyPr>
          <a:lstStyle/>
          <a:p>
            <a:pPr algn="just"/>
            <a:endParaRPr lang="ar-SA" sz="1400" dirty="0"/>
          </a:p>
          <a:p>
            <a:pPr algn="just"/>
            <a:r>
              <a:rPr lang="ar-SA" sz="3200" dirty="0" smtClean="0"/>
              <a:t>وَ </a:t>
            </a:r>
            <a:r>
              <a:rPr lang="ar-SA" sz="3200" dirty="0"/>
              <a:t>مِنْ هُنَا بَادَرَ سَيِّدُنَا عُمَرُ بْنُ الْخَطَّابِ بِشَجَاعَتِهِ وَ قَامَ وَقَالَ لِرَسُولِ اللَّهِ ﷺ : يَا رَسُولَ اللَّهِ : أَلَسْنَا عَلَى الْحَقِّ؟ قَالَ الرَّسُولُ ﷺ : نَعَمْ ، قَالَ عُمَرُ أَلَيْسُوا عَلَى الْبَاطِلِ ؟ قَالَ رَسُولُ اللَّهِ : نَعَمْ ، فَقَالَ عُمَرُ : فَفِيمَ الْإِخْتِفَاءُ ؟ قَالَ رَسُولُ اللَّهِ ﷺ: فَمَا تَرَى يَا عُمَرُ ؟ قَالَ عُمَرُ : نَخْرُجُ فَنَطُوفُ بِالْكَعْبَةِ ، فَقَالَ لَهُ رَسُولُ اللَّهِ : نَعَمْ يَا عُمَرَ ، فَخَرَجَ الْمُسْلِمُونَ لِأَوَّلِ مَرَّةٍ يُكَبِّرُوا وَ يُهَلِّلُوا فِي صَفَّيْنِ ، صَفٌّ عَلَى رَأْسِهِ عُمَرُ بْنُ الْخَطَّابِ وَصَفٌّ عَلَى رَأْسِهِ حَمْزَةُ بْنُ عَبْدِ الْمُطَّلِبِ وَ بَيْنَهُمَا رَسُولُ اللَّهِ يَقُولُونَ : اللَّهُ أَكْبَرُ وَ لِلَّهِ الْحَمْدُ حَتَّى طَافُوا بِالْكَعْبَةِ. فَخَافَتْ قُرَيْشٌ وَ دَخَلَتْ بُيُوتَهَا خَوْفاً مِنْ إِسْلَامِ عُمَرَ وَ مِنَ الرَّسُولِ وَ صَحَابَتِهِ رَضِيَ اللَّهُ عَنْهُمْ</a:t>
            </a:r>
            <a:r>
              <a:rPr lang="ar-SA" sz="2900" dirty="0"/>
              <a:t>.</a:t>
            </a:r>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412012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95400"/>
            <a:ext cx="8839200" cy="3539430"/>
          </a:xfrm>
          <a:prstGeom prst="rect">
            <a:avLst/>
          </a:prstGeom>
        </p:spPr>
        <p:txBody>
          <a:bodyPr wrap="square">
            <a:spAutoFit/>
          </a:bodyPr>
          <a:lstStyle/>
          <a:p>
            <a:pPr algn="just"/>
            <a:r>
              <a:rPr lang="ar-SA" sz="3200" dirty="0"/>
              <a:t>وَ مِنْ هُنَا بَدَأَ نَشْرُ الإِسْلَامِ عَلَنَا ثُمَّ هَاجَرَ جَمِيعُ الْمُسْلِمِينَ خَفِيًّا إِلَّا عُمَرَ بْنَ الْخَطَّابِ ، حَيْثُ لَبِسَ سَيْفَهُ وَوَضَعَ قَوْسَهُ عَلَى كَتِفَيْهِ وَحَمَلَ أَسْهُمًا وَعَصَاهُ الْقَوِيَّةَ، وَذَهَبَ إِلَى الْكَعْبَةِ حَيْثُ طَافَ سَبْعَ مَرَّاتٍ، ثُمَّ تَوَجَّهَ إِلَى مَقَامِ إِبْرَاهِيمَ فَصَلَّى، ثُمَّ قَالَ لِحَلَقَاتِ الْمُشْرِكِينَ الْمُجْتَمِعَةِ : شَاهَتِ الْوُجُوهُ، لَا يُرْغِمُ اللَّهُ إِلَّا هِذِهِ الْمُعَاطِسَ، مَنْ أَرَادَ أَنْ تُثْكِلَهُ أُمُّهُ وَيُيْتِمَ وَلَدَهُ أَوْ يُرْمِلَ زَوْجَتَهُ فَلْيَلْقَنِي وَرَاءَ هَذَا الْوَادِي ، فَمَا تَبِعَهُ أَحَدٌ، خَوْفاً مِنْهُ رَضِيَ اللَّهُ عَنْهُ وَأَرْضَاهُ.</a:t>
            </a:r>
            <a:endParaRPr lang="en-US" sz="3200" dirty="0"/>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207386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57600" y="609600"/>
            <a:ext cx="2289409" cy="584775"/>
          </a:xfrm>
          <a:prstGeom prst="rect">
            <a:avLst/>
          </a:prstGeom>
        </p:spPr>
        <p:txBody>
          <a:bodyPr wrap="none">
            <a:spAutoFit/>
          </a:bodyPr>
          <a:lstStyle/>
          <a:p>
            <a:pPr algn="ctr"/>
            <a:r>
              <a:rPr lang="ar-SA" sz="3200" b="1" u="sng" dirty="0"/>
              <a:t>اَلْعَمَلُ الْإِنْفِرَادِيُّ</a:t>
            </a:r>
            <a:r>
              <a:rPr lang="en-US" sz="3200" b="1" u="sng" dirty="0"/>
              <a:t> </a:t>
            </a:r>
            <a:endParaRPr lang="en-US" sz="3200" u="sng" dirty="0"/>
          </a:p>
        </p:txBody>
      </p:sp>
      <p:sp>
        <p:nvSpPr>
          <p:cNvPr id="5" name="Rectangle 4"/>
          <p:cNvSpPr/>
          <p:nvPr/>
        </p:nvSpPr>
        <p:spPr>
          <a:xfrm>
            <a:off x="2514600" y="1524000"/>
            <a:ext cx="4047903" cy="523220"/>
          </a:xfrm>
          <a:prstGeom prst="rect">
            <a:avLst/>
          </a:prstGeom>
        </p:spPr>
        <p:txBody>
          <a:bodyPr wrap="none">
            <a:spAutoFit/>
          </a:bodyPr>
          <a:lstStyle/>
          <a:p>
            <a:r>
              <a:rPr lang="bn-BD" sz="2800" dirty="0">
                <a:solidFill>
                  <a:srgbClr val="0070C0"/>
                </a:solidFill>
                <a:latin typeface="NikoshBAN" pitchFamily="2" charset="0"/>
                <a:cs typeface="NikoshBAN" pitchFamily="2" charset="0"/>
              </a:rPr>
              <a:t>প্রত্যেকেই পাঠটি নীরবে পাঠ করবে।</a:t>
            </a:r>
            <a:endParaRPr lang="en-US" sz="2800" dirty="0">
              <a:solidFill>
                <a:srgbClr val="0070C0"/>
              </a:solidFill>
              <a:latin typeface="NikoshBAN" pitchFamily="2" charset="0"/>
              <a:cs typeface="NikoshBAN" pitchFamily="2" charset="0"/>
            </a:endParaRPr>
          </a:p>
        </p:txBody>
      </p:sp>
      <p:sp>
        <p:nvSpPr>
          <p:cNvPr id="6" name="Rectangle 5"/>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225587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533400"/>
            <a:ext cx="1907895" cy="584775"/>
          </a:xfrm>
          <a:prstGeom prst="rect">
            <a:avLst/>
          </a:prstGeom>
        </p:spPr>
        <p:txBody>
          <a:bodyPr wrap="none">
            <a:spAutoFit/>
          </a:bodyPr>
          <a:lstStyle/>
          <a:p>
            <a:r>
              <a:rPr lang="ar-SA" sz="3200" b="1" u="sng" dirty="0"/>
              <a:t>اَلْعَمَلُ الثُّنَائِيُّ</a:t>
            </a:r>
            <a:r>
              <a:rPr lang="ar-SA" b="1" u="sng" dirty="0"/>
              <a:t> </a:t>
            </a:r>
            <a:endParaRPr lang="en-US" u="sng" dirty="0"/>
          </a:p>
        </p:txBody>
      </p:sp>
      <p:sp>
        <p:nvSpPr>
          <p:cNvPr id="3" name="TextBox 2"/>
          <p:cNvSpPr txBox="1"/>
          <p:nvPr/>
        </p:nvSpPr>
        <p:spPr>
          <a:xfrm>
            <a:off x="2209800" y="1669520"/>
            <a:ext cx="3429000" cy="523220"/>
          </a:xfrm>
          <a:prstGeom prst="rect">
            <a:avLst/>
          </a:prstGeom>
          <a:noFill/>
        </p:spPr>
        <p:txBody>
          <a:bodyPr wrap="square" rtlCol="0">
            <a:spAutoFit/>
          </a:bodyPr>
          <a:lstStyle/>
          <a:p>
            <a:r>
              <a:rPr lang="bn-BD" sz="2800" dirty="0" smtClean="0">
                <a:solidFill>
                  <a:srgbClr val="002060"/>
                </a:solidFill>
                <a:latin typeface="NikoshBAN" pitchFamily="2" charset="0"/>
                <a:cs typeface="NikoshBAN" pitchFamily="2" charset="0"/>
              </a:rPr>
              <a:t>একজন পড়বে অন্যজন শুনবে।</a:t>
            </a:r>
            <a:endParaRPr lang="en-US" sz="2800" dirty="0">
              <a:solidFill>
                <a:srgbClr val="002060"/>
              </a:solidFill>
              <a:latin typeface="NikoshBAN" pitchFamily="2" charset="0"/>
              <a:cs typeface="NikoshBAN" pitchFamily="2" charset="0"/>
            </a:endParaRPr>
          </a:p>
        </p:txBody>
      </p:sp>
      <p:sp>
        <p:nvSpPr>
          <p:cNvPr id="4" name="Rectangle 3"/>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318454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533400"/>
            <a:ext cx="2114681" cy="584775"/>
          </a:xfrm>
          <a:prstGeom prst="rect">
            <a:avLst/>
          </a:prstGeom>
        </p:spPr>
        <p:txBody>
          <a:bodyPr wrap="none">
            <a:spAutoFit/>
          </a:bodyPr>
          <a:lstStyle/>
          <a:p>
            <a:r>
              <a:rPr lang="ar-SA" sz="3200" b="1" dirty="0"/>
              <a:t>ا</a:t>
            </a:r>
            <a:r>
              <a:rPr lang="ar-SA" sz="3200" b="1" u="sng" dirty="0"/>
              <a:t>َلْعَمَلُ الْجَمَاعِيّ</a:t>
            </a:r>
            <a:r>
              <a:rPr lang="ar-SA" sz="3200" b="1" dirty="0"/>
              <a:t>ُ</a:t>
            </a:r>
            <a:endParaRPr lang="en-US" sz="3200" dirty="0"/>
          </a:p>
        </p:txBody>
      </p:sp>
      <p:sp>
        <p:nvSpPr>
          <p:cNvPr id="4" name="TextBox 3"/>
          <p:cNvSpPr txBox="1"/>
          <p:nvPr/>
        </p:nvSpPr>
        <p:spPr>
          <a:xfrm>
            <a:off x="838200" y="1905000"/>
            <a:ext cx="7391400" cy="954107"/>
          </a:xfrm>
          <a:prstGeom prst="rect">
            <a:avLst/>
          </a:prstGeom>
          <a:noFill/>
        </p:spPr>
        <p:txBody>
          <a:bodyPr wrap="square" rtlCol="0">
            <a:spAutoFit/>
          </a:bodyPr>
          <a:lstStyle/>
          <a:p>
            <a:r>
              <a:rPr lang="bn-BD" sz="2800" dirty="0" smtClean="0">
                <a:solidFill>
                  <a:srgbClr val="7030A0"/>
                </a:solidFill>
                <a:latin typeface="NikoshBAN" pitchFamily="2" charset="0"/>
                <a:cs typeface="NikoshBAN" pitchFamily="2" charset="0"/>
              </a:rPr>
              <a:t>প্রত্যেক দলে এই পাঠ থেকে ১০ লাইনের মধ্যে যে যে শব্দগুলো কঠিন ও নতুন তা খাতায় লিখবে ও দলনেতা তা উপস্থাপন করবে।</a:t>
            </a:r>
            <a:endParaRPr lang="en-US" sz="2800" dirty="0">
              <a:solidFill>
                <a:srgbClr val="7030A0"/>
              </a:solidFill>
              <a:latin typeface="NikoshBAN" pitchFamily="2" charset="0"/>
              <a:cs typeface="NikoshBAN" pitchFamily="2" charset="0"/>
            </a:endParaRPr>
          </a:p>
        </p:txBody>
      </p:sp>
      <p:sp>
        <p:nvSpPr>
          <p:cNvPr id="5" name="Rectangle 4"/>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397181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0"/>
            <a:ext cx="1276311" cy="769441"/>
          </a:xfrm>
          <a:prstGeom prst="rect">
            <a:avLst/>
          </a:prstGeom>
        </p:spPr>
        <p:txBody>
          <a:bodyPr wrap="none">
            <a:spAutoFit/>
          </a:bodyPr>
          <a:lstStyle/>
          <a:p>
            <a:pPr algn="ctr"/>
            <a:r>
              <a:rPr lang="ar-SA" sz="4400" u="sng" dirty="0">
                <a:solidFill>
                  <a:srgbClr val="002060"/>
                </a:solidFill>
              </a:rPr>
              <a:t>التقويم</a:t>
            </a:r>
            <a:endParaRPr lang="en-US" sz="4400" u="sng" dirty="0">
              <a:solidFill>
                <a:srgbClr val="002060"/>
              </a:solidFill>
            </a:endParaRPr>
          </a:p>
        </p:txBody>
      </p:sp>
      <p:sp>
        <p:nvSpPr>
          <p:cNvPr id="3" name="Rectangle 2"/>
          <p:cNvSpPr/>
          <p:nvPr/>
        </p:nvSpPr>
        <p:spPr>
          <a:xfrm>
            <a:off x="689147" y="1143000"/>
            <a:ext cx="2739853" cy="523220"/>
          </a:xfrm>
          <a:prstGeom prst="rect">
            <a:avLst/>
          </a:prstGeom>
        </p:spPr>
        <p:txBody>
          <a:bodyPr wrap="none">
            <a:spAutoFit/>
          </a:bodyPr>
          <a:lstStyle/>
          <a:p>
            <a:r>
              <a:rPr lang="bn-BD" sz="2800" dirty="0">
                <a:latin typeface="NikoshBAN" pitchFamily="2" charset="0"/>
                <a:cs typeface="NikoshBAN" pitchFamily="2" charset="0"/>
              </a:rPr>
              <a:t>মূল্যায়নের জন্য..........</a:t>
            </a:r>
            <a:endParaRPr lang="en-US" sz="2800" dirty="0">
              <a:latin typeface="NikoshBAN" pitchFamily="2" charset="0"/>
              <a:cs typeface="NikoshBAN" pitchFamily="2" charset="0"/>
            </a:endParaRPr>
          </a:p>
        </p:txBody>
      </p:sp>
      <p:sp>
        <p:nvSpPr>
          <p:cNvPr id="4" name="TextBox 3"/>
          <p:cNvSpPr txBox="1"/>
          <p:nvPr/>
        </p:nvSpPr>
        <p:spPr>
          <a:xfrm>
            <a:off x="650478" y="1996280"/>
            <a:ext cx="5246949" cy="646331"/>
          </a:xfrm>
          <a:prstGeom prst="rect">
            <a:avLst/>
          </a:prstGeom>
          <a:noFill/>
        </p:spPr>
        <p:txBody>
          <a:bodyPr wrap="none" rtlCol="0">
            <a:spAutoFit/>
          </a:bodyPr>
          <a:lstStyle/>
          <a:p>
            <a:pPr marL="285750" indent="-285750">
              <a:buFont typeface="Wingdings" pitchFamily="2" charset="2"/>
              <a:buChar char="Ø"/>
            </a:pPr>
            <a:r>
              <a:rPr lang="bn-BD" dirty="0" smtClean="0"/>
              <a:t>দু এক জন শুদ্ধ উচ্চারণে পাঠ করবে সকলে শুনবে।</a:t>
            </a:r>
          </a:p>
          <a:p>
            <a:pPr marL="285750" indent="-285750">
              <a:buFont typeface="Wingdings" pitchFamily="2" charset="2"/>
              <a:buChar char="Ø"/>
            </a:pPr>
            <a:r>
              <a:rPr lang="bn-BD" dirty="0" smtClean="0"/>
              <a:t>হাত উঠিয়ে শব্দের অর্থ বলবে।</a:t>
            </a:r>
            <a:endParaRPr lang="en-US" dirty="0"/>
          </a:p>
        </p:txBody>
      </p:sp>
    </p:spTree>
    <p:extLst>
      <p:ext uri="{BB962C8B-B14F-4D97-AF65-F5344CB8AC3E}">
        <p14:creationId xmlns:p14="http://schemas.microsoft.com/office/powerpoint/2010/main" val="101938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10081"/>
            <a:ext cx="2866490" cy="707886"/>
          </a:xfrm>
          <a:prstGeom prst="rect">
            <a:avLst/>
          </a:prstGeom>
          <a:solidFill>
            <a:srgbClr val="0070C0"/>
          </a:solidFill>
        </p:spPr>
        <p:txBody>
          <a:bodyPr wrap="none">
            <a:spAutoFit/>
          </a:bodyPr>
          <a:lstStyle/>
          <a:p>
            <a:r>
              <a:rPr lang="ar-SA" sz="4000" b="1" dirty="0">
                <a:solidFill>
                  <a:schemeClr val="bg1"/>
                </a:solidFill>
              </a:rPr>
              <a:t>الْوَاجِبُ</a:t>
            </a:r>
            <a:r>
              <a:rPr lang="ar-SA" sz="4000" b="1" dirty="0"/>
              <a:t> </a:t>
            </a:r>
            <a:r>
              <a:rPr lang="ar-SA" sz="4000" b="1" dirty="0">
                <a:solidFill>
                  <a:schemeClr val="bg1"/>
                </a:solidFill>
              </a:rPr>
              <a:t>الْمَنْزِلِيُّ</a:t>
            </a:r>
            <a:r>
              <a:rPr lang="ar-SA" sz="4000" b="1" dirty="0"/>
              <a:t> </a:t>
            </a:r>
            <a:endParaRPr lang="en-US" sz="4000" dirty="0"/>
          </a:p>
        </p:txBody>
      </p:sp>
      <p:sp>
        <p:nvSpPr>
          <p:cNvPr id="3" name="Oval 2"/>
          <p:cNvSpPr/>
          <p:nvPr/>
        </p:nvSpPr>
        <p:spPr>
          <a:xfrm>
            <a:off x="3364173" y="2035791"/>
            <a:ext cx="182880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a:t>مَعَانِي الْكَلِمَاتِ</a:t>
            </a:r>
            <a:r>
              <a:rPr lang="ar-SA" sz="3600" dirty="0"/>
              <a:t> </a:t>
            </a:r>
            <a:endParaRPr lang="en-US" sz="3600" dirty="0"/>
          </a:p>
        </p:txBody>
      </p:sp>
      <p:sp>
        <p:nvSpPr>
          <p:cNvPr id="4" name="Rectangle 3"/>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29545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4"/>
          <p:cNvSpPr>
            <a:spLocks noGrp="1"/>
          </p:cNvSpPr>
          <p:nvPr/>
        </p:nvSpPr>
        <p:spPr>
          <a:xfrm>
            <a:off x="8593262" y="6505575"/>
            <a:ext cx="512638"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002060"/>
              </a:solidFill>
              <a:latin typeface="NikoshBAN" pitchFamily="2" charset="0"/>
              <a:cs typeface="NikoshBAN" pitchFamily="2" charset="0"/>
            </a:endParaRPr>
          </a:p>
        </p:txBody>
      </p:sp>
      <p:grpSp>
        <p:nvGrpSpPr>
          <p:cNvPr id="6" name="Group 5"/>
          <p:cNvGrpSpPr/>
          <p:nvPr/>
        </p:nvGrpSpPr>
        <p:grpSpPr>
          <a:xfrm>
            <a:off x="0" y="304800"/>
            <a:ext cx="8849581" cy="6598622"/>
            <a:chOff x="0" y="304800"/>
            <a:chExt cx="8849581" cy="6598622"/>
          </a:xfrm>
        </p:grpSpPr>
        <p:grpSp>
          <p:nvGrpSpPr>
            <p:cNvPr id="2" name="Group 1"/>
            <p:cNvGrpSpPr/>
            <p:nvPr/>
          </p:nvGrpSpPr>
          <p:grpSpPr>
            <a:xfrm>
              <a:off x="0" y="304800"/>
              <a:ext cx="8686800" cy="6598622"/>
              <a:chOff x="0" y="304800"/>
              <a:chExt cx="8686800" cy="6598622"/>
            </a:xfrm>
          </p:grpSpPr>
          <p:sp>
            <p:nvSpPr>
              <p:cNvPr id="8" name="Rectangle 7"/>
              <p:cNvSpPr/>
              <p:nvPr/>
            </p:nvSpPr>
            <p:spPr>
              <a:xfrm>
                <a:off x="6553200" y="4419600"/>
                <a:ext cx="2133600" cy="584775"/>
              </a:xfrm>
              <a:prstGeom prst="rect">
                <a:avLst/>
              </a:prstGeom>
            </p:spPr>
            <p:txBody>
              <a:bodyPr wrap="square">
                <a:spAutoFit/>
              </a:bodyPr>
              <a:lstStyle/>
              <a:p>
                <a:r>
                  <a:rPr lang="ar-SA" altLang="en-US" sz="3200" dirty="0" smtClean="0">
                    <a:solidFill>
                      <a:srgbClr val="7030A0"/>
                    </a:solidFill>
                    <a:cs typeface="Arabic Transparent" panose="020B0604020202020204" pitchFamily="34" charset="0"/>
                  </a:rPr>
                  <a:t>جميْلَةُ النسَاء </a:t>
                </a:r>
                <a:endParaRPr lang="ar-SA" altLang="en-US" sz="3200" dirty="0">
                  <a:solidFill>
                    <a:srgbClr val="7030A0"/>
                  </a:solidFill>
                  <a:cs typeface="Arabic Transparent" panose="020B0604020202020204" pitchFamily="34" charset="0"/>
                </a:endParaRPr>
              </a:p>
            </p:txBody>
          </p:sp>
          <p:sp>
            <p:nvSpPr>
              <p:cNvPr id="12" name="Text Box 3"/>
              <p:cNvSpPr txBox="1">
                <a:spLocks noChangeArrowheads="1"/>
              </p:cNvSpPr>
              <p:nvPr/>
            </p:nvSpPr>
            <p:spPr bwMode="auto">
              <a:xfrm>
                <a:off x="1" y="1638503"/>
                <a:ext cx="5562600" cy="3997809"/>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0" tIns="360000" rIns="360000" bIns="3600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ar-SA" sz="3200" b="1" dirty="0">
                    <a:latin typeface="NikoshBAN" pitchFamily="2" charset="0"/>
                  </a:rPr>
                  <a:t>جميلة النساء</a:t>
                </a:r>
                <a:r>
                  <a:rPr lang="ar-SA" sz="3200" dirty="0">
                    <a:latin typeface="NikoshBAN" pitchFamily="2" charset="0"/>
                  </a:rPr>
                  <a:t/>
                </a:r>
                <a:br>
                  <a:rPr lang="ar-SA" sz="3200" dirty="0">
                    <a:latin typeface="NikoshBAN" pitchFamily="2" charset="0"/>
                  </a:rPr>
                </a:br>
                <a:r>
                  <a:rPr lang="ar-SA" sz="3200" dirty="0" smtClean="0">
                    <a:latin typeface="NikoshBAN" pitchFamily="2" charset="0"/>
                  </a:rPr>
                  <a:t>مساعدة المعلمة</a:t>
                </a:r>
                <a:r>
                  <a:rPr lang="ar-SA" sz="3200" dirty="0">
                    <a:latin typeface="NikoshBAN" pitchFamily="2" charset="0"/>
                  </a:rPr>
                  <a:t/>
                </a:r>
                <a:br>
                  <a:rPr lang="ar-SA" sz="3200" dirty="0">
                    <a:latin typeface="NikoshBAN" pitchFamily="2" charset="0"/>
                  </a:rPr>
                </a:br>
                <a:r>
                  <a:rPr lang="ar-SA" sz="3200" dirty="0">
                    <a:latin typeface="NikoshBAN" pitchFamily="2" charset="0"/>
                  </a:rPr>
                  <a:t>المدرسة الوحْدية دِي-مُكي، سرركوتي</a:t>
                </a:r>
                <a:br>
                  <a:rPr lang="ar-SA" sz="3200" dirty="0">
                    <a:latin typeface="NikoshBAN" pitchFamily="2" charset="0"/>
                  </a:rPr>
                </a:br>
                <a:r>
                  <a:rPr lang="ar-SA" sz="3200" dirty="0">
                    <a:latin typeface="NikoshBAN" pitchFamily="2" charset="0"/>
                  </a:rPr>
                  <a:t>داخل مدرسة سندرغنج، </a:t>
                </a:r>
                <a:r>
                  <a:rPr lang="ar-SA" sz="3200" dirty="0" smtClean="0">
                    <a:latin typeface="NikoshBAN" pitchFamily="2" charset="0"/>
                  </a:rPr>
                  <a:t>غيبندة</a:t>
                </a:r>
                <a:endParaRPr lang="en-US" sz="3200" dirty="0" smtClean="0">
                  <a:latin typeface="NikoshBAN" pitchFamily="2" charset="0"/>
                </a:endParaRPr>
              </a:p>
              <a:p>
                <a:r>
                  <a:rPr lang="ar-SA" sz="3200" dirty="0"/>
                  <a:t>رَقْمُ </a:t>
                </a:r>
                <a:r>
                  <a:rPr lang="ar-SA" sz="3200" dirty="0" smtClean="0"/>
                  <a:t>ٱلْجَوَّالِ</a:t>
                </a:r>
                <a:r>
                  <a:rPr lang="en-US" sz="3200" dirty="0" smtClean="0"/>
                  <a:t>: </a:t>
                </a:r>
                <a:r>
                  <a:rPr lang="en-US" sz="3200" dirty="0" smtClean="0">
                    <a:latin typeface="NikoshBAN" pitchFamily="2" charset="0"/>
                    <a:cs typeface="NikoshBAN" pitchFamily="2" charset="0"/>
                  </a:rPr>
                  <a:t>০১৭৩৭৯৬২২৮১ </a:t>
                </a:r>
              </a:p>
              <a:p>
                <a:r>
                  <a:rPr lang="ar-SA" sz="3200" dirty="0" smtClean="0">
                    <a:hlinkClick r:id="rId2"/>
                  </a:rPr>
                  <a:t>إيميل</a:t>
                </a:r>
                <a:r>
                  <a:rPr lang="en-US" sz="3200" dirty="0" smtClean="0"/>
                  <a:t>: </a:t>
                </a:r>
                <a:r>
                  <a:rPr lang="en-US" sz="2000" dirty="0" smtClean="0">
                    <a:latin typeface="NikoshBAN" pitchFamily="2" charset="0"/>
                    <a:cs typeface="NikoshBAN" pitchFamily="2" charset="0"/>
                  </a:rPr>
                  <a:t>nasrindakua@gmail.com</a:t>
                </a:r>
                <a:endParaRPr lang="en-US" altLang="en-US" sz="2000" dirty="0">
                  <a:latin typeface="NikoshBAN" pitchFamily="2" charset="0"/>
                  <a:cs typeface="NikoshBAN" pitchFamily="2" charset="0"/>
                </a:endParaRPr>
              </a:p>
            </p:txBody>
          </p:sp>
          <p:sp>
            <p:nvSpPr>
              <p:cNvPr id="3" name="Rectangle 2"/>
              <p:cNvSpPr/>
              <p:nvPr/>
            </p:nvSpPr>
            <p:spPr>
              <a:xfrm>
                <a:off x="2819398" y="304800"/>
                <a:ext cx="3078087" cy="923330"/>
              </a:xfrm>
              <a:prstGeom prst="rect">
                <a:avLst/>
              </a:prstGeom>
              <a:solidFill>
                <a:srgbClr val="0070C0"/>
              </a:solidFill>
            </p:spPr>
            <p:txBody>
              <a:bodyPr wrap="none">
                <a:spAutoFit/>
              </a:bodyPr>
              <a:lstStyle/>
              <a:p>
                <a:r>
                  <a:rPr lang="ar-SA" sz="5400" dirty="0">
                    <a:latin typeface="NikoshBAN" pitchFamily="2" charset="0"/>
                  </a:rPr>
                  <a:t>تعريف المعلم</a:t>
                </a:r>
                <a:endParaRPr lang="en-US" sz="5400" dirty="0">
                  <a:latin typeface="NikoshBAN" pitchFamily="2" charset="0"/>
                  <a:cs typeface="NikoshBAN" pitchFamily="2" charset="0"/>
                </a:endParaRPr>
              </a:p>
            </p:txBody>
          </p:sp>
          <p:sp>
            <p:nvSpPr>
              <p:cNvPr id="4" name="Rectangle 3"/>
              <p:cNvSpPr/>
              <p:nvPr/>
            </p:nvSpPr>
            <p:spPr>
              <a:xfrm>
                <a:off x="0" y="6564868"/>
                <a:ext cx="70104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1206" y="1511300"/>
              <a:ext cx="2238375" cy="2984500"/>
            </a:xfrm>
            <a:prstGeom prst="rect">
              <a:avLst/>
            </a:prstGeom>
          </p:spPr>
        </p:pic>
      </p:grpSp>
    </p:spTree>
    <p:extLst>
      <p:ext uri="{BB962C8B-B14F-4D97-AF65-F5344CB8AC3E}">
        <p14:creationId xmlns:p14="http://schemas.microsoft.com/office/powerpoint/2010/main" val="3025729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grpSp>
        <p:nvGrpSpPr>
          <p:cNvPr id="8" name="Group 7"/>
          <p:cNvGrpSpPr/>
          <p:nvPr/>
        </p:nvGrpSpPr>
        <p:grpSpPr>
          <a:xfrm>
            <a:off x="102358" y="679650"/>
            <a:ext cx="8571263" cy="6001643"/>
            <a:chOff x="102358" y="679650"/>
            <a:chExt cx="8571263" cy="6001643"/>
          </a:xfrm>
        </p:grpSpPr>
        <p:sp>
          <p:nvSpPr>
            <p:cNvPr id="2" name="Rectangle 1"/>
            <p:cNvSpPr/>
            <p:nvPr/>
          </p:nvSpPr>
          <p:spPr>
            <a:xfrm>
              <a:off x="102358" y="679650"/>
              <a:ext cx="2643116" cy="6001643"/>
            </a:xfrm>
            <a:prstGeom prst="rect">
              <a:avLst/>
            </a:prstGeom>
          </p:spPr>
          <p:txBody>
            <a:bodyPr wrap="square">
              <a:spAutoFit/>
            </a:bodyPr>
            <a:lstStyle/>
            <a:p>
              <a:pPr lvl="0"/>
              <a:r>
                <a:rPr lang="ar-SA" sz="1200" b="1" dirty="0">
                  <a:latin typeface="NikoshBAN" pitchFamily="2" charset="0"/>
                </a:rPr>
                <a:t>إِنَّ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ইন্নানা/ইন্নাল্লাহা):</a:t>
              </a:r>
              <a:r>
                <a:rPr lang="bn-IN" sz="1200" dirty="0">
                  <a:latin typeface="NikoshBAN" pitchFamily="2" charset="0"/>
                  <a:cs typeface="NikoshBAN" pitchFamily="2" charset="0"/>
                </a:rPr>
                <a:t> নিশ্চয়ই</a:t>
              </a:r>
              <a:endParaRPr lang="en-US" sz="1200" dirty="0">
                <a:latin typeface="NikoshBAN" pitchFamily="2" charset="0"/>
                <a:cs typeface="NikoshBAN" pitchFamily="2" charset="0"/>
              </a:endParaRPr>
            </a:p>
            <a:p>
              <a:pPr lvl="0"/>
              <a:r>
                <a:rPr lang="ar-SA" sz="1200" b="1" dirty="0">
                  <a:latin typeface="NikoshBAN" pitchFamily="2" charset="0"/>
                </a:rPr>
                <a:t>سَيِّدَنَا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সাইয়্যিদানা):</a:t>
              </a:r>
              <a:r>
                <a:rPr lang="bn-IN" sz="1200" dirty="0">
                  <a:latin typeface="NikoshBAN" pitchFamily="2" charset="0"/>
                  <a:cs typeface="NikoshBAN" pitchFamily="2" charset="0"/>
                </a:rPr>
                <a:t> আমাদের নেতা</a:t>
              </a:r>
              <a:endParaRPr lang="en-US" sz="1200" dirty="0">
                <a:latin typeface="NikoshBAN" pitchFamily="2" charset="0"/>
                <a:cs typeface="NikoshBAN" pitchFamily="2" charset="0"/>
              </a:endParaRPr>
            </a:p>
            <a:p>
              <a:pPr lvl="0"/>
              <a:r>
                <a:rPr lang="ar-SA" sz="1200" b="1" dirty="0">
                  <a:latin typeface="NikoshBAN" pitchFamily="2" charset="0"/>
                </a:rPr>
                <a:t>عُمَرَ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উমারা):</a:t>
              </a:r>
              <a:r>
                <a:rPr lang="bn-IN" sz="1200" dirty="0">
                  <a:latin typeface="NikoshBAN" pitchFamily="2" charset="0"/>
                  <a:cs typeface="NikoshBAN" pitchFamily="2" charset="0"/>
                </a:rPr>
                <a:t> উমর</a:t>
              </a:r>
              <a:endParaRPr lang="en-US" sz="1200" dirty="0">
                <a:latin typeface="NikoshBAN" pitchFamily="2" charset="0"/>
                <a:cs typeface="NikoshBAN" pitchFamily="2" charset="0"/>
              </a:endParaRPr>
            </a:p>
            <a:p>
              <a:pPr lvl="0"/>
              <a:r>
                <a:rPr lang="ar-SA" sz="1200" b="1" dirty="0">
                  <a:latin typeface="NikoshBAN" pitchFamily="2" charset="0"/>
                </a:rPr>
                <a:t>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الْخَطَّابِ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আল-খাত্তাবি):</a:t>
              </a:r>
              <a:r>
                <a:rPr lang="bn-IN" sz="1200" dirty="0">
                  <a:latin typeface="NikoshBAN" pitchFamily="2" charset="0"/>
                  <a:cs typeface="NikoshBAN" pitchFamily="2" charset="0"/>
                </a:rPr>
                <a:t> খাত্তাব</a:t>
              </a:r>
              <a:endParaRPr lang="en-US" sz="1200" dirty="0">
                <a:latin typeface="NikoshBAN" pitchFamily="2" charset="0"/>
                <a:cs typeface="NikoshBAN" pitchFamily="2" charset="0"/>
              </a:endParaRPr>
            </a:p>
            <a:p>
              <a:pPr lvl="0"/>
              <a:r>
                <a:rPr lang="ar-SA" sz="1200" b="1" dirty="0">
                  <a:latin typeface="NikoshBAN" pitchFamily="2" charset="0"/>
                </a:rPr>
                <a:t>رضي الله عنه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রাদিয়াল্লাহু আনহু):</a:t>
              </a:r>
              <a:r>
                <a:rPr lang="bn-IN" sz="1200" dirty="0">
                  <a:latin typeface="NikoshBAN" pitchFamily="2" charset="0"/>
                  <a:cs typeface="NikoshBAN" pitchFamily="2" charset="0"/>
                </a:rPr>
                <a:t> আল্লাহ তাঁর প্রতি সন্তুষ্ট হোন</a:t>
              </a:r>
              <a:endParaRPr lang="en-US" sz="1200" dirty="0">
                <a:latin typeface="NikoshBAN" pitchFamily="2" charset="0"/>
                <a:cs typeface="NikoshBAN" pitchFamily="2" charset="0"/>
              </a:endParaRPr>
            </a:p>
            <a:p>
              <a:pPr lvl="0"/>
              <a:r>
                <a:rPr lang="ar-SA" sz="1200" b="1" dirty="0">
                  <a:latin typeface="NikoshBAN" pitchFamily="2" charset="0"/>
                </a:rPr>
                <a:t>ثَانِي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ছানিয়া):</a:t>
              </a:r>
              <a:r>
                <a:rPr lang="bn-IN" sz="1200" dirty="0">
                  <a:latin typeface="NikoshBAN" pitchFamily="2" charset="0"/>
                  <a:cs typeface="NikoshBAN" pitchFamily="2" charset="0"/>
                </a:rPr>
                <a:t> দ্বিতীয়</a:t>
              </a:r>
              <a:endParaRPr lang="en-US" sz="1200" dirty="0">
                <a:latin typeface="NikoshBAN" pitchFamily="2" charset="0"/>
                <a:cs typeface="NikoshBAN" pitchFamily="2" charset="0"/>
              </a:endParaRPr>
            </a:p>
            <a:p>
              <a:pPr lvl="0"/>
              <a:r>
                <a:rPr lang="ar-SA" sz="1200" b="1" dirty="0">
                  <a:latin typeface="NikoshBAN" pitchFamily="2" charset="0"/>
                </a:rPr>
                <a:t>الْخُلَفَاءِ</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আল-খুলাফাই):</a:t>
              </a:r>
              <a:r>
                <a:rPr lang="bn-IN" sz="1200" dirty="0">
                  <a:latin typeface="NikoshBAN" pitchFamily="2" charset="0"/>
                  <a:cs typeface="NikoshBAN" pitchFamily="2" charset="0"/>
                </a:rPr>
                <a:t> খলিফাগণের</a:t>
              </a:r>
              <a:endParaRPr lang="en-US" sz="1200" dirty="0">
                <a:latin typeface="NikoshBAN" pitchFamily="2" charset="0"/>
                <a:cs typeface="NikoshBAN" pitchFamily="2" charset="0"/>
              </a:endParaRPr>
            </a:p>
            <a:p>
              <a:pPr lvl="0"/>
              <a:r>
                <a:rPr lang="ar-SA" sz="1200" b="1" dirty="0">
                  <a:latin typeface="NikoshBAN" pitchFamily="2" charset="0"/>
                </a:rPr>
                <a:t>الرَّاشِدِينَ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আর-রাশিদিনা):</a:t>
              </a:r>
              <a:r>
                <a:rPr lang="bn-IN" sz="1200" dirty="0">
                  <a:latin typeface="NikoshBAN" pitchFamily="2" charset="0"/>
                  <a:cs typeface="NikoshBAN" pitchFamily="2" charset="0"/>
                </a:rPr>
                <a:t> রাশেদ (সঠিক পথপ্রাপ্ত)</a:t>
              </a:r>
              <a:endParaRPr lang="en-US" sz="1200" dirty="0">
                <a:latin typeface="NikoshBAN" pitchFamily="2" charset="0"/>
                <a:cs typeface="NikoshBAN" pitchFamily="2" charset="0"/>
              </a:endParaRPr>
            </a:p>
            <a:p>
              <a:pPr lvl="0"/>
              <a:r>
                <a:rPr lang="ar-SA" sz="1200" b="1" dirty="0">
                  <a:latin typeface="NikoshBAN" pitchFamily="2" charset="0"/>
                </a:rPr>
                <a:t>وَأَحَدُ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আহাদু):</a:t>
              </a:r>
              <a:r>
                <a:rPr lang="bn-IN" sz="1200" dirty="0">
                  <a:latin typeface="NikoshBAN" pitchFamily="2" charset="0"/>
                  <a:cs typeface="NikoshBAN" pitchFamily="2" charset="0"/>
                </a:rPr>
                <a:t> এবং একজন</a:t>
              </a:r>
              <a:endParaRPr lang="en-US" sz="1200" dirty="0">
                <a:latin typeface="NikoshBAN" pitchFamily="2" charset="0"/>
                <a:cs typeface="NikoshBAN" pitchFamily="2" charset="0"/>
              </a:endParaRPr>
            </a:p>
            <a:p>
              <a:pPr lvl="0"/>
              <a:r>
                <a:rPr lang="ar-SA" sz="1200" b="1" dirty="0">
                  <a:latin typeface="NikoshBAN" pitchFamily="2" charset="0"/>
                </a:rPr>
                <a:t>الْعَشَرَةِ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আল-আশারাতি):</a:t>
              </a:r>
              <a:r>
                <a:rPr lang="bn-IN" sz="1200" dirty="0">
                  <a:latin typeface="NikoshBAN" pitchFamily="2" charset="0"/>
                  <a:cs typeface="NikoshBAN" pitchFamily="2" charset="0"/>
                </a:rPr>
                <a:t> দশজনের</a:t>
              </a:r>
              <a:endParaRPr lang="en-US" sz="1200" dirty="0">
                <a:latin typeface="NikoshBAN" pitchFamily="2" charset="0"/>
                <a:cs typeface="NikoshBAN" pitchFamily="2" charset="0"/>
              </a:endParaRPr>
            </a:p>
            <a:p>
              <a:pPr lvl="0"/>
              <a:r>
                <a:rPr lang="ar-SA" sz="1200" b="1" dirty="0">
                  <a:latin typeface="NikoshBAN" pitchFamily="2" charset="0"/>
                </a:rPr>
                <a:t>الْمُبَشَّرَةِ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আল-মুবাশশারাতি):</a:t>
              </a:r>
              <a:r>
                <a:rPr lang="bn-IN" sz="1200" dirty="0">
                  <a:latin typeface="NikoshBAN" pitchFamily="2" charset="0"/>
                  <a:cs typeface="NikoshBAN" pitchFamily="2" charset="0"/>
                </a:rPr>
                <a:t> সুসংবাদপ্রাপ্ত</a:t>
              </a:r>
              <a:endParaRPr lang="en-US" sz="1200" dirty="0">
                <a:latin typeface="NikoshBAN" pitchFamily="2" charset="0"/>
                <a:cs typeface="NikoshBAN" pitchFamily="2" charset="0"/>
              </a:endParaRPr>
            </a:p>
            <a:p>
              <a:pPr lvl="0"/>
              <a:r>
                <a:rPr lang="ar-SA" sz="1200" b="1" dirty="0">
                  <a:latin typeface="NikoshBAN" pitchFamily="2" charset="0"/>
                </a:rPr>
                <a:t>بِالْجَنَّةِ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বিল-জান্নাতি):</a:t>
              </a:r>
              <a:r>
                <a:rPr lang="bn-IN" sz="1200" dirty="0">
                  <a:latin typeface="NikoshBAN" pitchFamily="2" charset="0"/>
                  <a:cs typeface="NikoshBAN" pitchFamily="2" charset="0"/>
                </a:rPr>
                <a:t> জান্নাতের</a:t>
              </a:r>
              <a:endParaRPr lang="en-US" sz="1200" dirty="0">
                <a:latin typeface="NikoshBAN" pitchFamily="2" charset="0"/>
                <a:cs typeface="NikoshBAN" pitchFamily="2" charset="0"/>
              </a:endParaRPr>
            </a:p>
            <a:p>
              <a:pPr lvl="0"/>
              <a:r>
                <a:rPr lang="ar-SA" sz="1200" b="1" dirty="0">
                  <a:latin typeface="NikoshBAN" pitchFamily="2" charset="0"/>
                </a:rPr>
                <a:t>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কানা):</a:t>
              </a:r>
              <a:r>
                <a:rPr lang="bn-IN" sz="1200" dirty="0">
                  <a:latin typeface="NikoshBAN" pitchFamily="2" charset="0"/>
                  <a:cs typeface="NikoshBAN" pitchFamily="2" charset="0"/>
                </a:rPr>
                <a:t> তিনি ছিলেন</a:t>
              </a:r>
              <a:endParaRPr lang="en-US" sz="1200" dirty="0">
                <a:latin typeface="NikoshBAN" pitchFamily="2" charset="0"/>
                <a:cs typeface="NikoshBAN" pitchFamily="2" charset="0"/>
              </a:endParaRPr>
            </a:p>
            <a:p>
              <a:pPr lvl="0"/>
              <a:r>
                <a:rPr lang="ar-SA" sz="1200" b="1" dirty="0">
                  <a:latin typeface="NikoshBAN" pitchFamily="2" charset="0"/>
                </a:rPr>
                <a:t>مِثَالًا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মিছালান):</a:t>
              </a:r>
              <a:r>
                <a:rPr lang="bn-IN" sz="1200" dirty="0">
                  <a:latin typeface="NikoshBAN" pitchFamily="2" charset="0"/>
                  <a:cs typeface="NikoshBAN" pitchFamily="2" charset="0"/>
                </a:rPr>
                <a:t> একটি দৃষ্টান্ত</a:t>
              </a:r>
              <a:endParaRPr lang="en-US" sz="1200" dirty="0">
                <a:latin typeface="NikoshBAN" pitchFamily="2" charset="0"/>
                <a:cs typeface="NikoshBAN" pitchFamily="2" charset="0"/>
              </a:endParaRPr>
            </a:p>
            <a:p>
              <a:pPr lvl="0"/>
              <a:r>
                <a:rPr lang="ar-SA" sz="1200" b="1" dirty="0">
                  <a:latin typeface="NikoshBAN" pitchFamily="2" charset="0"/>
                </a:rPr>
                <a:t>لِلشُّجَاعَةِ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লিশ-শুজাআতি):</a:t>
              </a:r>
              <a:r>
                <a:rPr lang="bn-IN" sz="1200" dirty="0">
                  <a:latin typeface="NikoshBAN" pitchFamily="2" charset="0"/>
                  <a:cs typeface="NikoshBAN" pitchFamily="2" charset="0"/>
                </a:rPr>
                <a:t> সাহসিকতার</a:t>
              </a:r>
              <a:endParaRPr lang="en-US" sz="1200" dirty="0">
                <a:latin typeface="NikoshBAN" pitchFamily="2" charset="0"/>
                <a:cs typeface="NikoshBAN" pitchFamily="2" charset="0"/>
              </a:endParaRPr>
            </a:p>
            <a:p>
              <a:pPr lvl="0"/>
              <a:r>
                <a:rPr lang="ar-SA" sz="1200" b="1" dirty="0">
                  <a:latin typeface="NikoshBAN" pitchFamily="2" charset="0"/>
                </a:rPr>
                <a:t>وَالشَّهَامَةِ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ওয়্যাশ-শাহামাতি):</a:t>
              </a:r>
              <a:r>
                <a:rPr lang="bn-IN" sz="1200" dirty="0">
                  <a:latin typeface="NikoshBAN" pitchFamily="2" charset="0"/>
                  <a:cs typeface="NikoshBAN" pitchFamily="2" charset="0"/>
                </a:rPr>
                <a:t> বীরত্বের</a:t>
              </a:r>
              <a:endParaRPr lang="en-US" sz="1200" dirty="0">
                <a:latin typeface="NikoshBAN" pitchFamily="2" charset="0"/>
                <a:cs typeface="NikoshBAN" pitchFamily="2" charset="0"/>
              </a:endParaRPr>
            </a:p>
            <a:p>
              <a:pPr lvl="0"/>
              <a:r>
                <a:rPr lang="ar-SA" sz="1200" b="1" dirty="0">
                  <a:latin typeface="NikoshBAN" pitchFamily="2" charset="0"/>
                </a:rPr>
                <a:t>وَالْعَدْلِ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ওয়াল-আদলি):</a:t>
              </a:r>
              <a:r>
                <a:rPr lang="bn-IN" sz="1200" dirty="0">
                  <a:latin typeface="NikoshBAN" pitchFamily="2" charset="0"/>
                  <a:cs typeface="NikoshBAN" pitchFamily="2" charset="0"/>
                </a:rPr>
                <a:t> ও ন্যায়বিচারের</a:t>
              </a:r>
              <a:endParaRPr lang="en-US" sz="1200" dirty="0">
                <a:latin typeface="NikoshBAN" pitchFamily="2" charset="0"/>
                <a:cs typeface="NikoshBAN" pitchFamily="2" charset="0"/>
              </a:endParaRPr>
            </a:p>
            <a:p>
              <a:pPr lvl="0"/>
              <a:r>
                <a:rPr lang="ar-SA" sz="1200" b="1" dirty="0">
                  <a:latin typeface="NikoshBAN" pitchFamily="2" charset="0"/>
                </a:rPr>
                <a:t>وَالْإِنْصَافِ</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ওয়াল-ইনসাফি):</a:t>
              </a:r>
              <a:r>
                <a:rPr lang="bn-IN" sz="1200" dirty="0">
                  <a:latin typeface="NikoshBAN" pitchFamily="2" charset="0"/>
                  <a:cs typeface="NikoshBAN" pitchFamily="2" charset="0"/>
                </a:rPr>
                <a:t> ও ইনসাফের</a:t>
              </a:r>
              <a:endParaRPr lang="en-US" sz="1200" dirty="0">
                <a:latin typeface="NikoshBAN" pitchFamily="2" charset="0"/>
                <a:cs typeface="NikoshBAN" pitchFamily="2" charset="0"/>
              </a:endParaRPr>
            </a:p>
            <a:p>
              <a:pPr lvl="0"/>
              <a:r>
                <a:rPr lang="ar-SA" sz="1200" b="1" dirty="0">
                  <a:latin typeface="NikoshBAN" pitchFamily="2" charset="0"/>
                </a:rPr>
                <a:t>وَالزُّهْدِ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ওয়াজ-যুহদি):</a:t>
              </a:r>
              <a:r>
                <a:rPr lang="bn-IN" sz="1200" dirty="0">
                  <a:latin typeface="NikoshBAN" pitchFamily="2" charset="0"/>
                  <a:cs typeface="NikoshBAN" pitchFamily="2" charset="0"/>
                </a:rPr>
                <a:t> ও দুনিয়াবিমুখতার (পরহেজগারির)</a:t>
              </a:r>
              <a:endParaRPr lang="en-US" sz="1200" dirty="0">
                <a:latin typeface="NikoshBAN" pitchFamily="2" charset="0"/>
                <a:cs typeface="NikoshBAN" pitchFamily="2" charset="0"/>
              </a:endParaRPr>
            </a:p>
            <a:p>
              <a:pPr lvl="0"/>
              <a:r>
                <a:rPr lang="ar-SA" sz="1200" b="1" dirty="0">
                  <a:latin typeface="NikoshBAN" pitchFamily="2" charset="0"/>
                </a:rPr>
                <a:t>وَالْإِسْتِمَاتَةِ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ওয়াল-ইস্তিমাফাতি):</a:t>
              </a:r>
              <a:r>
                <a:rPr lang="bn-IN" sz="1200" dirty="0">
                  <a:latin typeface="NikoshBAN" pitchFamily="2" charset="0"/>
                  <a:cs typeface="NikoshBAN" pitchFamily="2" charset="0"/>
                </a:rPr>
                <a:t> ও আত্মত্যাগের</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إِيْصَالِ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ঈসালি):</a:t>
              </a:r>
              <a:r>
                <a:rPr lang="bn-IN" sz="1200" dirty="0">
                  <a:latin typeface="NikoshBAN" pitchFamily="2" charset="0"/>
                  <a:cs typeface="NikoshBAN" pitchFamily="2" charset="0"/>
                </a:rPr>
                <a:t> পৌঁছে দেওয়ার</a:t>
              </a:r>
              <a:endParaRPr lang="en-US" sz="1200" dirty="0">
                <a:latin typeface="NikoshBAN" pitchFamily="2" charset="0"/>
                <a:cs typeface="NikoshBAN" pitchFamily="2" charset="0"/>
              </a:endParaRPr>
            </a:p>
            <a:p>
              <a:pPr lvl="0"/>
              <a:r>
                <a:rPr lang="ar-SA" sz="1200" b="1" dirty="0">
                  <a:latin typeface="NikoshBAN" pitchFamily="2" charset="0"/>
                </a:rPr>
                <a:t>الْخَيْرِ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আল-খাইরি):</a:t>
              </a:r>
              <a:r>
                <a:rPr lang="bn-IN" sz="1200" dirty="0">
                  <a:latin typeface="NikoshBAN" pitchFamily="2" charset="0"/>
                  <a:cs typeface="NikoshBAN" pitchFamily="2" charset="0"/>
                </a:rPr>
                <a:t> কল্যাণের</a:t>
              </a:r>
              <a:endParaRPr lang="en-US" sz="1200" dirty="0">
                <a:latin typeface="NikoshBAN" pitchFamily="2" charset="0"/>
                <a:cs typeface="NikoshBAN" pitchFamily="2" charset="0"/>
              </a:endParaRPr>
            </a:p>
            <a:p>
              <a:pPr lvl="0"/>
              <a:r>
                <a:rPr lang="ar-SA" sz="1200" b="1" dirty="0">
                  <a:latin typeface="NikoshBAN" pitchFamily="2" charset="0"/>
                </a:rPr>
                <a:t>إِلَى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a:t>
              </a:r>
              <a:r>
                <a:rPr lang="bn-IN" sz="1200" dirty="0">
                  <a:latin typeface="NikoshBAN" pitchFamily="2" charset="0"/>
                  <a:cs typeface="NikoshBAN" pitchFamily="2" charset="0"/>
                </a:rPr>
                <a:t> প্রতি / কাছে</a:t>
              </a:r>
              <a:endParaRPr lang="en-US" sz="1200" dirty="0">
                <a:latin typeface="NikoshBAN" pitchFamily="2" charset="0"/>
                <a:cs typeface="NikoshBAN" pitchFamily="2" charset="0"/>
              </a:endParaRPr>
            </a:p>
            <a:p>
              <a:pPr lvl="0"/>
              <a:r>
                <a:rPr lang="ar-SA" sz="1200" b="1" dirty="0">
                  <a:latin typeface="NikoshBAN" pitchFamily="2" charset="0"/>
                </a:rPr>
                <a:t>كُلِّ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কুল্লি):</a:t>
              </a:r>
              <a:r>
                <a:rPr lang="bn-IN" sz="1200" dirty="0">
                  <a:latin typeface="NikoshBAN" pitchFamily="2" charset="0"/>
                  <a:cs typeface="NikoshBAN" pitchFamily="2" charset="0"/>
                </a:rPr>
                <a:t> প্রতিটি</a:t>
              </a:r>
              <a:endParaRPr lang="en-US" sz="1200" dirty="0">
                <a:latin typeface="NikoshBAN" pitchFamily="2" charset="0"/>
                <a:cs typeface="NikoshBAN" pitchFamily="2" charset="0"/>
              </a:endParaRPr>
            </a:p>
            <a:p>
              <a:pPr lvl="0"/>
              <a:r>
                <a:rPr lang="ar-SA" sz="1200" b="1" dirty="0">
                  <a:latin typeface="NikoshBAN" pitchFamily="2" charset="0"/>
                </a:rPr>
                <a:t>فَرْدٍ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ফার্দিন):</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ব্যক্তির</a:t>
              </a:r>
              <a:endParaRPr lang="bn-BD" sz="1200" dirty="0" smtClean="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a:t>
              </a:r>
              <a:endParaRPr lang="en-US" sz="1200" dirty="0">
                <a:latin typeface="NikoshBAN" pitchFamily="2" charset="0"/>
                <a:cs typeface="NikoshBAN" pitchFamily="2" charset="0"/>
              </a:endParaRPr>
            </a:p>
            <a:p>
              <a:pPr lvl="0"/>
              <a:r>
                <a:rPr lang="ar-SA" sz="1200" b="1" dirty="0">
                  <a:latin typeface="NikoshBAN" pitchFamily="2" charset="0"/>
                </a:rPr>
                <a:t>أَفْرَادِ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আফ্রাদি):</a:t>
              </a:r>
              <a:r>
                <a:rPr lang="bn-IN" sz="1200" dirty="0">
                  <a:latin typeface="NikoshBAN" pitchFamily="2" charset="0"/>
                  <a:cs typeface="NikoshBAN" pitchFamily="2" charset="0"/>
                </a:rPr>
                <a:t> ব্যক্তিবর্গ</a:t>
              </a:r>
              <a:endParaRPr lang="en-US" sz="1200" dirty="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4" name="Rectangle 3"/>
            <p:cNvSpPr/>
            <p:nvPr/>
          </p:nvSpPr>
          <p:spPr>
            <a:xfrm>
              <a:off x="2776181" y="705473"/>
              <a:ext cx="2982036" cy="5632311"/>
            </a:xfrm>
            <a:prstGeom prst="rect">
              <a:avLst/>
            </a:prstGeom>
          </p:spPr>
          <p:txBody>
            <a:bodyPr wrap="square">
              <a:spAutoFit/>
            </a:bodyPr>
            <a:lstStyle/>
            <a:p>
              <a:pPr lvl="0"/>
              <a:r>
                <a:rPr lang="ar-SA" sz="1200" b="1" dirty="0" smtClean="0">
                  <a:latin typeface="NikoshBAN" pitchFamily="2" charset="0"/>
                </a:rPr>
                <a:t>الرَّعِيَّةِ</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আর-রাইয়্যাতি):</a:t>
              </a:r>
              <a:r>
                <a:rPr lang="bn-IN" sz="1200" dirty="0">
                  <a:latin typeface="NikoshBAN" pitchFamily="2" charset="0"/>
                  <a:cs typeface="NikoshBAN" pitchFamily="2" charset="0"/>
                </a:rPr>
                <a:t> প্রজার / জনগণের</a:t>
              </a:r>
              <a:endParaRPr lang="en-US" sz="1200" dirty="0">
                <a:latin typeface="NikoshBAN" pitchFamily="2" charset="0"/>
                <a:cs typeface="NikoshBAN" pitchFamily="2" charset="0"/>
              </a:endParaRPr>
            </a:p>
            <a:p>
              <a:pPr lvl="0"/>
              <a:r>
                <a:rPr lang="ar-SA" sz="1200" b="1" dirty="0">
                  <a:latin typeface="NikoshBAN" pitchFamily="2" charset="0"/>
                </a:rPr>
                <a:t>وَحَيَاتُهُ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হায়াতুহু):</a:t>
              </a:r>
              <a:r>
                <a:rPr lang="bn-IN" sz="1200" dirty="0">
                  <a:latin typeface="NikoshBAN" pitchFamily="2" charset="0"/>
                  <a:cs typeface="NikoshBAN" pitchFamily="2" charset="0"/>
                </a:rPr>
                <a:t> এবং তাঁর জীবন</a:t>
              </a:r>
              <a:endParaRPr lang="en-US" sz="1200" dirty="0">
                <a:latin typeface="NikoshBAN" pitchFamily="2" charset="0"/>
                <a:cs typeface="NikoshBAN" pitchFamily="2" charset="0"/>
              </a:endParaRPr>
            </a:p>
            <a:p>
              <a:pPr lvl="0"/>
              <a:r>
                <a:rPr lang="ar-SA" sz="1200" b="1" dirty="0">
                  <a:latin typeface="NikoshBAN" pitchFamily="2" charset="0"/>
                </a:rPr>
                <a:t>قُدْوَةٌ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কুদওয়াতুন):</a:t>
              </a:r>
              <a:r>
                <a:rPr lang="bn-IN" sz="1200" dirty="0">
                  <a:latin typeface="NikoshBAN" pitchFamily="2" charset="0"/>
                  <a:cs typeface="NikoshBAN" pitchFamily="2" charset="0"/>
                </a:rPr>
                <a:t> আদর্শ</a:t>
              </a:r>
              <a:endParaRPr lang="en-US" sz="1200" dirty="0">
                <a:latin typeface="NikoshBAN" pitchFamily="2" charset="0"/>
                <a:cs typeface="NikoshBAN" pitchFamily="2" charset="0"/>
              </a:endParaRPr>
            </a:p>
            <a:p>
              <a:pPr lvl="0"/>
              <a:r>
                <a:rPr lang="ar-SA" sz="1200" b="1" dirty="0">
                  <a:latin typeface="NikoshBAN" pitchFamily="2" charset="0"/>
                </a:rPr>
                <a:t>لِلدُّعَاةِ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লিদ-দুআতি):</a:t>
              </a:r>
              <a:r>
                <a:rPr lang="bn-IN" sz="1200" dirty="0">
                  <a:latin typeface="NikoshBAN" pitchFamily="2" charset="0"/>
                  <a:cs typeface="NikoshBAN" pitchFamily="2" charset="0"/>
                </a:rPr>
                <a:t> দাঈদের (আহ্বানকারীদের) জন্য</a:t>
              </a:r>
              <a:endParaRPr lang="en-US" sz="1200" dirty="0">
                <a:latin typeface="NikoshBAN" pitchFamily="2" charset="0"/>
                <a:cs typeface="NikoshBAN" pitchFamily="2" charset="0"/>
              </a:endParaRPr>
            </a:p>
            <a:p>
              <a:pPr lvl="0"/>
              <a:r>
                <a:rPr lang="ar-SA" sz="1200" b="1" dirty="0">
                  <a:latin typeface="NikoshBAN" pitchFamily="2" charset="0"/>
                </a:rPr>
                <a:t>وَالْعُلَمَاءِ</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ওয়াল-উলামাআই):</a:t>
              </a:r>
              <a:r>
                <a:rPr lang="bn-IN" sz="1200" dirty="0">
                  <a:latin typeface="NikoshBAN" pitchFamily="2" charset="0"/>
                  <a:cs typeface="NikoshBAN" pitchFamily="2" charset="0"/>
                </a:rPr>
                <a:t> ও আলেমদের</a:t>
              </a:r>
              <a:endParaRPr lang="en-US" sz="1200" dirty="0">
                <a:latin typeface="NikoshBAN" pitchFamily="2" charset="0"/>
                <a:cs typeface="NikoshBAN" pitchFamily="2" charset="0"/>
              </a:endParaRPr>
            </a:p>
            <a:p>
              <a:pPr lvl="0"/>
              <a:r>
                <a:rPr lang="ar-SA" sz="1200" b="1" dirty="0">
                  <a:latin typeface="NikoshBAN" pitchFamily="2" charset="0"/>
                </a:rPr>
                <a:t>وَالسِّيَاسَةِ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ওয়াস-সিয়াসাতি):</a:t>
              </a:r>
              <a:r>
                <a:rPr lang="bn-IN" sz="1200" dirty="0">
                  <a:latin typeface="NikoshBAN" pitchFamily="2" charset="0"/>
                  <a:cs typeface="NikoshBAN" pitchFamily="2" charset="0"/>
                </a:rPr>
                <a:t> ও রাজনীতিকদের</a:t>
              </a:r>
              <a:endParaRPr lang="en-US" sz="1200" dirty="0">
                <a:latin typeface="NikoshBAN" pitchFamily="2" charset="0"/>
                <a:cs typeface="NikoshBAN" pitchFamily="2" charset="0"/>
              </a:endParaRPr>
            </a:p>
            <a:p>
              <a:pPr lvl="0"/>
              <a:r>
                <a:rPr lang="ar-SA" sz="1200" b="1" dirty="0">
                  <a:latin typeface="NikoshBAN" pitchFamily="2" charset="0"/>
                </a:rPr>
                <a:t>وَرِجَالِ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রিজালি):</a:t>
              </a:r>
              <a:r>
                <a:rPr lang="bn-IN" sz="1200" dirty="0">
                  <a:latin typeface="NikoshBAN" pitchFamily="2" charset="0"/>
                  <a:cs typeface="NikoshBAN" pitchFamily="2" charset="0"/>
                </a:rPr>
                <a:t> ও পুরুষদের / ব্যক্তিদের</a:t>
              </a:r>
              <a:endParaRPr lang="en-US" sz="1200" dirty="0">
                <a:latin typeface="NikoshBAN" pitchFamily="2" charset="0"/>
                <a:cs typeface="NikoshBAN" pitchFamily="2" charset="0"/>
              </a:endParaRPr>
            </a:p>
            <a:p>
              <a:pPr lvl="0"/>
              <a:r>
                <a:rPr lang="ar-SA" sz="1200" b="1" dirty="0">
                  <a:latin typeface="NikoshBAN" pitchFamily="2" charset="0"/>
                </a:rPr>
                <a:t>الْفِكْرِ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আল-ফিক্রি):</a:t>
              </a:r>
              <a:r>
                <a:rPr lang="bn-IN" sz="1200" dirty="0">
                  <a:latin typeface="NikoshBAN" pitchFamily="2" charset="0"/>
                  <a:cs typeface="NikoshBAN" pitchFamily="2" charset="0"/>
                </a:rPr>
                <a:t> চিন্তাবিদদের</a:t>
              </a:r>
              <a:endParaRPr lang="en-US" sz="1200" dirty="0">
                <a:latin typeface="NikoshBAN" pitchFamily="2" charset="0"/>
                <a:cs typeface="NikoshBAN" pitchFamily="2" charset="0"/>
              </a:endParaRPr>
            </a:p>
            <a:p>
              <a:pPr lvl="0"/>
              <a:r>
                <a:rPr lang="ar-SA" sz="1200" b="1" dirty="0">
                  <a:latin typeface="NikoshBAN" pitchFamily="2" charset="0"/>
                </a:rPr>
                <a:t>وَقَادَةِ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কাদাতি):</a:t>
              </a:r>
              <a:r>
                <a:rPr lang="bn-IN" sz="1200" dirty="0">
                  <a:latin typeface="NikoshBAN" pitchFamily="2" charset="0"/>
                  <a:cs typeface="NikoshBAN" pitchFamily="2" charset="0"/>
                </a:rPr>
                <a:t> ও নেতৃবৃন্দের / সেনাপতিদের</a:t>
              </a:r>
              <a:endParaRPr lang="en-US" sz="1200" dirty="0">
                <a:latin typeface="NikoshBAN" pitchFamily="2" charset="0"/>
                <a:cs typeface="NikoshBAN" pitchFamily="2" charset="0"/>
              </a:endParaRPr>
            </a:p>
            <a:p>
              <a:pPr lvl="0"/>
              <a:r>
                <a:rPr lang="ar-SA" sz="1200" b="1" dirty="0">
                  <a:latin typeface="NikoshBAN" pitchFamily="2" charset="0"/>
                </a:rPr>
                <a:t>الْجُيُوشِ</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আল-জ্যুয়ুশি):</a:t>
              </a:r>
              <a:r>
                <a:rPr lang="bn-IN" sz="1200" dirty="0">
                  <a:latin typeface="NikoshBAN" pitchFamily="2" charset="0"/>
                  <a:cs typeface="NikoshBAN" pitchFamily="2" charset="0"/>
                </a:rPr>
                <a:t> সেনাদলের / বাহিনীর</a:t>
              </a:r>
              <a:endParaRPr lang="en-US" sz="1200" dirty="0">
                <a:latin typeface="NikoshBAN" pitchFamily="2" charset="0"/>
                <a:cs typeface="NikoshBAN" pitchFamily="2" charset="0"/>
              </a:endParaRPr>
            </a:p>
            <a:p>
              <a:pPr lvl="0"/>
              <a:r>
                <a:rPr lang="ar-SA" sz="1200" b="1" dirty="0">
                  <a:latin typeface="NikoshBAN" pitchFamily="2" charset="0"/>
                </a:rPr>
                <a:t>وَحُكَّامِ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হুক্কামি):</a:t>
              </a:r>
              <a:r>
                <a:rPr lang="bn-IN" sz="1200" dirty="0">
                  <a:latin typeface="NikoshBAN" pitchFamily="2" charset="0"/>
                  <a:cs typeface="NikoshBAN" pitchFamily="2" charset="0"/>
                </a:rPr>
                <a:t> ও শাসকদের</a:t>
              </a:r>
              <a:endParaRPr lang="en-US" sz="1200" dirty="0">
                <a:latin typeface="NikoshBAN" pitchFamily="2" charset="0"/>
                <a:cs typeface="NikoshBAN" pitchFamily="2" charset="0"/>
              </a:endParaRPr>
            </a:p>
            <a:p>
              <a:pPr lvl="0"/>
              <a:r>
                <a:rPr lang="ar-SA" sz="1200" b="1" dirty="0">
                  <a:latin typeface="NikoshBAN" pitchFamily="2" charset="0"/>
                </a:rPr>
                <a:t>الْأُمَّةِ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আল-উম্মাতি):</a:t>
              </a:r>
              <a:r>
                <a:rPr lang="bn-IN" sz="1200" dirty="0">
                  <a:latin typeface="NikoshBAN" pitchFamily="2" charset="0"/>
                  <a:cs typeface="NikoshBAN" pitchFamily="2" charset="0"/>
                </a:rPr>
                <a:t> উম্মতের</a:t>
              </a:r>
              <a:endParaRPr lang="en-US" sz="1200" dirty="0">
                <a:latin typeface="NikoshBAN" pitchFamily="2" charset="0"/>
                <a:cs typeface="NikoshBAN" pitchFamily="2" charset="0"/>
              </a:endParaRPr>
            </a:p>
            <a:p>
              <a:pPr lvl="0"/>
              <a:r>
                <a:rPr lang="ar-SA" sz="1200" b="1" dirty="0">
                  <a:latin typeface="NikoshBAN" pitchFamily="2" charset="0"/>
                </a:rPr>
                <a:t>وَطُلَّابِ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তুল্লাবি):</a:t>
              </a:r>
              <a:r>
                <a:rPr lang="bn-IN" sz="1200" dirty="0">
                  <a:latin typeface="NikoshBAN" pitchFamily="2" charset="0"/>
                  <a:cs typeface="NikoshBAN" pitchFamily="2" charset="0"/>
                </a:rPr>
                <a:t> ও শিক্ষার্থীদের / অন্বেষণকারীদের</a:t>
              </a:r>
              <a:endParaRPr lang="en-US" sz="1200" dirty="0">
                <a:latin typeface="NikoshBAN" pitchFamily="2" charset="0"/>
                <a:cs typeface="NikoshBAN" pitchFamily="2" charset="0"/>
              </a:endParaRPr>
            </a:p>
            <a:p>
              <a:pPr lvl="0"/>
              <a:r>
                <a:rPr lang="ar-SA" sz="1200" b="1" dirty="0">
                  <a:latin typeface="NikoshBAN" pitchFamily="2" charset="0"/>
                </a:rPr>
                <a:t>الْعِلْمِ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আল-ইলমি):</a:t>
              </a:r>
              <a:r>
                <a:rPr lang="bn-IN" sz="1200" dirty="0">
                  <a:latin typeface="NikoshBAN" pitchFamily="2" charset="0"/>
                  <a:cs typeface="NikoshBAN" pitchFamily="2" charset="0"/>
                </a:rPr>
                <a:t> জ্ঞানের</a:t>
              </a:r>
              <a:endParaRPr lang="en-US" sz="1200" dirty="0">
                <a:latin typeface="NikoshBAN" pitchFamily="2" charset="0"/>
                <a:cs typeface="NikoshBAN" pitchFamily="2" charset="0"/>
              </a:endParaRPr>
            </a:p>
            <a:p>
              <a:pPr lvl="0"/>
              <a:r>
                <a:rPr lang="ar-SA" sz="1200" b="1" dirty="0">
                  <a:latin typeface="NikoshBAN" pitchFamily="2" charset="0"/>
                </a:rPr>
                <a:t>وَعَامَّةِ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আম্মাতি):</a:t>
              </a:r>
              <a:r>
                <a:rPr lang="bn-IN" sz="1200" dirty="0">
                  <a:latin typeface="NikoshBAN" pitchFamily="2" charset="0"/>
                  <a:cs typeface="NikoshBAN" pitchFamily="2" charset="0"/>
                </a:rPr>
                <a:t> ও সাধারণ</a:t>
              </a:r>
              <a:endParaRPr lang="en-US" sz="1200" dirty="0">
                <a:latin typeface="NikoshBAN" pitchFamily="2" charset="0"/>
                <a:cs typeface="NikoshBAN" pitchFamily="2" charset="0"/>
              </a:endParaRPr>
            </a:p>
            <a:p>
              <a:pPr lvl="0"/>
              <a:r>
                <a:rPr lang="ar-SA" sz="1200" b="1" dirty="0">
                  <a:latin typeface="NikoshBAN" pitchFamily="2" charset="0"/>
                </a:rPr>
                <a:t>النَّاسِ</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আন-নাসি):</a:t>
              </a:r>
              <a:r>
                <a:rPr lang="bn-IN" sz="1200" dirty="0">
                  <a:latin typeface="NikoshBAN" pitchFamily="2" charset="0"/>
                  <a:cs typeface="NikoshBAN" pitchFamily="2" charset="0"/>
                </a:rPr>
                <a:t> মানুষের</a:t>
              </a:r>
              <a:endParaRPr lang="en-US" sz="1200" dirty="0">
                <a:latin typeface="NikoshBAN" pitchFamily="2" charset="0"/>
                <a:cs typeface="NikoshBAN" pitchFamily="2" charset="0"/>
              </a:endParaRPr>
            </a:p>
            <a:p>
              <a:pPr lvl="0"/>
              <a:r>
                <a:rPr lang="ar-SA" sz="1200" b="1" dirty="0">
                  <a:latin typeface="NikoshBAN" pitchFamily="2" charset="0"/>
                </a:rPr>
                <a:t>لَعَلَّهُمْ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লাআল্লাহুম):</a:t>
              </a:r>
              <a:r>
                <a:rPr lang="bn-IN" sz="1200" dirty="0">
                  <a:latin typeface="NikoshBAN" pitchFamily="2" charset="0"/>
                  <a:cs typeface="NikoshBAN" pitchFamily="2" charset="0"/>
                </a:rPr>
                <a:t> যাতে তারা</a:t>
              </a:r>
              <a:endParaRPr lang="en-US" sz="1200" dirty="0">
                <a:latin typeface="NikoshBAN" pitchFamily="2" charset="0"/>
                <a:cs typeface="NikoshBAN" pitchFamily="2" charset="0"/>
              </a:endParaRPr>
            </a:p>
            <a:p>
              <a:pPr lvl="0"/>
              <a:r>
                <a:rPr lang="ar-SA" sz="1200" b="1" dirty="0">
                  <a:latin typeface="NikoshBAN" pitchFamily="2" charset="0"/>
                </a:rPr>
                <a:t>يَسْتَفِيدُونَ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ইয়াস্তাফিদুনা):</a:t>
              </a:r>
              <a:r>
                <a:rPr lang="bn-IN" sz="1200" dirty="0">
                  <a:latin typeface="NikoshBAN" pitchFamily="2" charset="0"/>
                  <a:cs typeface="NikoshBAN" pitchFamily="2" charset="0"/>
                </a:rPr>
                <a:t> উপকৃত হতে পারে</a:t>
              </a:r>
              <a:endParaRPr lang="en-US" sz="1200" dirty="0">
                <a:latin typeface="NikoshBAN" pitchFamily="2" charset="0"/>
                <a:cs typeface="NikoshBAN" pitchFamily="2" charset="0"/>
              </a:endParaRPr>
            </a:p>
            <a:p>
              <a:pPr lvl="0"/>
              <a:r>
                <a:rPr lang="ar-SA" sz="1200" b="1" dirty="0">
                  <a:latin typeface="NikoshBAN" pitchFamily="2" charset="0"/>
                </a:rPr>
                <a:t>بِهَا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বিহা):</a:t>
              </a:r>
              <a:r>
                <a:rPr lang="bn-IN" sz="1200" dirty="0">
                  <a:latin typeface="NikoshBAN" pitchFamily="2" charset="0"/>
                  <a:cs typeface="NikoshBAN" pitchFamily="2" charset="0"/>
                </a:rPr>
                <a:t> তা দ্বারা</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حَيَاتِهِمْ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হায়াতিহিম):</a:t>
              </a:r>
              <a:r>
                <a:rPr lang="bn-IN" sz="1200" dirty="0">
                  <a:latin typeface="NikoshBAN" pitchFamily="2" charset="0"/>
                  <a:cs typeface="NikoshBAN" pitchFamily="2" charset="0"/>
                </a:rPr>
                <a:t> তাদের জীবন</a:t>
              </a:r>
              <a:endParaRPr lang="en-US" sz="1200" dirty="0">
                <a:latin typeface="NikoshBAN" pitchFamily="2" charset="0"/>
                <a:cs typeface="NikoshBAN" pitchFamily="2" charset="0"/>
              </a:endParaRPr>
            </a:p>
            <a:p>
              <a:pPr lvl="0"/>
              <a:r>
                <a:rPr lang="ar-SA" sz="1200" b="1" dirty="0">
                  <a:latin typeface="NikoshBAN" pitchFamily="2" charset="0"/>
                </a:rPr>
                <a:t>وَيَقْتَدُونَ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ইয়াকতাদুনা):</a:t>
              </a:r>
              <a:r>
                <a:rPr lang="bn-IN" sz="1200" dirty="0">
                  <a:latin typeface="NikoshBAN" pitchFamily="2" charset="0"/>
                  <a:cs typeface="NikoshBAN" pitchFamily="2" charset="0"/>
                </a:rPr>
                <a:t> এবং অনুসরণ করে</a:t>
              </a:r>
              <a:endParaRPr lang="en-US" sz="1200" dirty="0">
                <a:latin typeface="NikoshBAN" pitchFamily="2" charset="0"/>
                <a:cs typeface="NikoshBAN" pitchFamily="2" charset="0"/>
              </a:endParaRPr>
            </a:p>
            <a:p>
              <a:pPr lvl="0"/>
              <a:r>
                <a:rPr lang="ar-SA" sz="1200" b="1" dirty="0">
                  <a:latin typeface="NikoshBAN" pitchFamily="2" charset="0"/>
                </a:rPr>
                <a:t>بِهَا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বিহা):</a:t>
              </a:r>
              <a:r>
                <a:rPr lang="bn-IN" sz="1200" dirty="0">
                  <a:latin typeface="NikoshBAN" pitchFamily="2" charset="0"/>
                  <a:cs typeface="NikoshBAN" pitchFamily="2" charset="0"/>
                </a:rPr>
                <a:t> তা</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أَعْمَالِهِمْ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a:t>
              </a:r>
              <a:r>
                <a:rPr lang="en-US" sz="1200" b="1" dirty="0">
                  <a:latin typeface="NikoshBAN" pitchFamily="2" charset="0"/>
                  <a:cs typeface="NikoshBAN" pitchFamily="2" charset="0"/>
                </a:rPr>
                <a:t>'</a:t>
              </a:r>
              <a:r>
                <a:rPr lang="bn-IN" sz="1200" b="1" dirty="0">
                  <a:latin typeface="NikoshBAN" pitchFamily="2" charset="0"/>
                  <a:cs typeface="NikoshBAN" pitchFamily="2" charset="0"/>
                </a:rPr>
                <a:t>মা</a:t>
              </a:r>
              <a:r>
                <a:rPr lang="hi-IN" sz="1200" b="1" dirty="0">
                  <a:latin typeface="NikoshBAN" pitchFamily="2" charset="0"/>
                  <a:cs typeface="NikoshBAN" pitchFamily="2" charset="0"/>
                </a:rPr>
                <a:t>लि</a:t>
              </a:r>
              <a:r>
                <a:rPr lang="bn-IN" sz="1200" b="1" dirty="0">
                  <a:latin typeface="NikoshBAN" pitchFamily="2" charset="0"/>
                  <a:cs typeface="NikoshBAN" pitchFamily="2" charset="0"/>
                </a:rPr>
                <a:t>হিম):</a:t>
              </a:r>
              <a:r>
                <a:rPr lang="bn-IN" sz="1200" dirty="0">
                  <a:latin typeface="NikoshBAN" pitchFamily="2" charset="0"/>
                  <a:cs typeface="NikoshBAN" pitchFamily="2" charset="0"/>
                </a:rPr>
                <a:t> তাদের কর্মসমূহ</a:t>
              </a:r>
              <a:endParaRPr lang="en-US" sz="1200" dirty="0">
                <a:latin typeface="NikoshBAN" pitchFamily="2" charset="0"/>
                <a:cs typeface="NikoshBAN" pitchFamily="2" charset="0"/>
              </a:endParaRPr>
            </a:p>
            <a:p>
              <a:pPr lvl="0"/>
              <a:r>
                <a:rPr lang="ar-SA" sz="1200" b="1" dirty="0">
                  <a:latin typeface="NikoshBAN" pitchFamily="2" charset="0"/>
                </a:rPr>
                <a:t>فَيُكْرِمُهُمُ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ফাইুকরিমুহুমু):</a:t>
              </a:r>
              <a:r>
                <a:rPr lang="bn-IN" sz="1200" dirty="0">
                  <a:latin typeface="NikoshBAN" pitchFamily="2" charset="0"/>
                  <a:cs typeface="NikoshBAN" pitchFamily="2" charset="0"/>
                </a:rPr>
                <a:t> ফলে সম্মান করেন তাদের</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a:t>
              </a:r>
              <a:endParaRPr lang="en-US" sz="1200" dirty="0">
                <a:latin typeface="NikoshBAN" pitchFamily="2" charset="0"/>
                <a:cs typeface="NikoshBAN" pitchFamily="2" charset="0"/>
              </a:endParaRPr>
            </a:p>
            <a:p>
              <a:pPr lvl="0"/>
              <a:r>
                <a:rPr lang="ar-SA" sz="1200" b="1" dirty="0">
                  <a:latin typeface="NikoshBAN" pitchFamily="2" charset="0"/>
                </a:rPr>
                <a:t>بِالْفَوْزِ</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বিল-ফাওজি):</a:t>
              </a:r>
              <a:r>
                <a:rPr lang="bn-IN" sz="1200" dirty="0">
                  <a:latin typeface="NikoshBAN" pitchFamily="2" charset="0"/>
                  <a:cs typeface="NikoshBAN" pitchFamily="2" charset="0"/>
                </a:rPr>
                <a:t> সাফল্যের মাধ্যমে</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الدَّارَيْنِ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আদ-দারাইনি):</a:t>
              </a:r>
              <a:r>
                <a:rPr lang="bn-IN" sz="1200" dirty="0">
                  <a:latin typeface="NikoshBAN" pitchFamily="2" charset="0"/>
                  <a:cs typeface="NikoshBAN" pitchFamily="2" charset="0"/>
                </a:rPr>
                <a:t> উভয় জাহানের (দুটি ঘর/লোক)</a:t>
              </a:r>
              <a:endParaRPr lang="en-US" sz="1200" dirty="0">
                <a:latin typeface="NikoshBAN" pitchFamily="2" charset="0"/>
                <a:cs typeface="NikoshBAN" pitchFamily="2" charset="0"/>
              </a:endParaRPr>
            </a:p>
          </p:txBody>
        </p:sp>
        <p:sp>
          <p:nvSpPr>
            <p:cNvPr id="5" name="Rectangle 4"/>
            <p:cNvSpPr/>
            <p:nvPr/>
          </p:nvSpPr>
          <p:spPr>
            <a:xfrm>
              <a:off x="5943600" y="768616"/>
              <a:ext cx="2730021" cy="5078313"/>
            </a:xfrm>
            <a:prstGeom prst="rect">
              <a:avLst/>
            </a:prstGeom>
          </p:spPr>
          <p:txBody>
            <a:bodyPr wrap="square">
              <a:spAutoFit/>
            </a:bodyPr>
            <a:lstStyle/>
            <a:p>
              <a:pPr lvl="0"/>
              <a:r>
                <a:rPr lang="ar-SA" sz="1200" b="1" dirty="0">
                  <a:latin typeface="NikoshBAN" pitchFamily="2" charset="0"/>
                </a:rPr>
                <a:t>لَقَدْ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লাকাদ):</a:t>
              </a:r>
              <a:r>
                <a:rPr lang="bn-IN" sz="1200" dirty="0">
                  <a:latin typeface="NikoshBAN" pitchFamily="2" charset="0"/>
                  <a:cs typeface="NikoshBAN" pitchFamily="2" charset="0"/>
                </a:rPr>
                <a:t> অবশ্যই</a:t>
              </a:r>
              <a:endParaRPr lang="en-US" sz="1200" dirty="0">
                <a:latin typeface="NikoshBAN" pitchFamily="2" charset="0"/>
                <a:cs typeface="NikoshBAN" pitchFamily="2" charset="0"/>
              </a:endParaRPr>
            </a:p>
            <a:p>
              <a:pPr lvl="0"/>
              <a:r>
                <a:rPr lang="ar-SA" sz="1200" b="1" dirty="0">
                  <a:latin typeface="NikoshBAN" pitchFamily="2" charset="0"/>
                </a:rPr>
                <a:t>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কানা):</a:t>
              </a:r>
              <a:r>
                <a:rPr lang="bn-IN" sz="1200" dirty="0">
                  <a:latin typeface="NikoshBAN" pitchFamily="2" charset="0"/>
                  <a:cs typeface="NikoshBAN" pitchFamily="2" charset="0"/>
                </a:rPr>
                <a:t> ছিলেন</a:t>
              </a:r>
              <a:endParaRPr lang="en-US" sz="1200" dirty="0">
                <a:latin typeface="NikoshBAN" pitchFamily="2" charset="0"/>
                <a:cs typeface="NikoshBAN" pitchFamily="2" charset="0"/>
              </a:endParaRPr>
            </a:p>
            <a:p>
              <a:pPr lvl="0"/>
              <a:r>
                <a:rPr lang="ar-SA" sz="1200" b="1" dirty="0">
                  <a:latin typeface="NikoshBAN" pitchFamily="2" charset="0"/>
                </a:rPr>
                <a:t>الْفَارُوقُ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আল-ফারূকু):</a:t>
              </a:r>
              <a:r>
                <a:rPr lang="bn-IN" sz="1200" dirty="0">
                  <a:latin typeface="NikoshBAN" pitchFamily="2" charset="0"/>
                  <a:cs typeface="NikoshBAN" pitchFamily="2" charset="0"/>
                </a:rPr>
                <a:t> ফারুক (উমর রা.)</a:t>
              </a:r>
              <a:endParaRPr lang="en-US" sz="1200" dirty="0">
                <a:latin typeface="NikoshBAN" pitchFamily="2" charset="0"/>
                <a:cs typeface="NikoshBAN" pitchFamily="2" charset="0"/>
              </a:endParaRPr>
            </a:p>
            <a:p>
              <a:pPr lvl="0"/>
              <a:r>
                <a:rPr lang="ar-SA" sz="1200" b="1" dirty="0">
                  <a:latin typeface="NikoshBAN" pitchFamily="2" charset="0"/>
                </a:rPr>
                <a:t>رَجُلًا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রাজুলান):</a:t>
              </a:r>
              <a:r>
                <a:rPr lang="bn-IN" sz="1200" dirty="0">
                  <a:latin typeface="NikoshBAN" pitchFamily="2" charset="0"/>
                  <a:cs typeface="NikoshBAN" pitchFamily="2" charset="0"/>
                </a:rPr>
                <a:t> একজন পুরুষ</a:t>
              </a:r>
              <a:endParaRPr lang="en-US" sz="1200" dirty="0">
                <a:latin typeface="NikoshBAN" pitchFamily="2" charset="0"/>
                <a:cs typeface="NikoshBAN" pitchFamily="2" charset="0"/>
              </a:endParaRPr>
            </a:p>
            <a:p>
              <a:pPr lvl="0"/>
              <a:r>
                <a:rPr lang="ar-SA" sz="1200" b="1" dirty="0">
                  <a:latin typeface="NikoshBAN" pitchFamily="2" charset="0"/>
                </a:rPr>
                <a:t>رَبَّانِيًّا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রব্বানিয়্যান):</a:t>
              </a:r>
              <a:r>
                <a:rPr lang="bn-IN" sz="1200" dirty="0">
                  <a:latin typeface="NikoshBAN" pitchFamily="2" charset="0"/>
                  <a:cs typeface="NikoshBAN" pitchFamily="2" charset="0"/>
                </a:rPr>
                <a:t> রব্বানি (আল্লাহওয়ালা)</a:t>
              </a:r>
              <a:endParaRPr lang="en-US" sz="1200" dirty="0">
                <a:latin typeface="NikoshBAN" pitchFamily="2" charset="0"/>
                <a:cs typeface="NikoshBAN" pitchFamily="2" charset="0"/>
              </a:endParaRPr>
            </a:p>
            <a:p>
              <a:pPr lvl="0"/>
              <a:r>
                <a:rPr lang="ar-SA" sz="1200" b="1" dirty="0">
                  <a:latin typeface="NikoshBAN" pitchFamily="2" charset="0"/>
                </a:rPr>
                <a:t>بِحَقٍّ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বিহাক্কিন):</a:t>
              </a:r>
              <a:r>
                <a:rPr lang="bn-IN" sz="1200" dirty="0">
                  <a:latin typeface="NikoshBAN" pitchFamily="2" charset="0"/>
                  <a:cs typeface="NikoshBAN" pitchFamily="2" charset="0"/>
                </a:rPr>
                <a:t> সত্যই</a:t>
              </a:r>
              <a:endParaRPr lang="en-US" sz="1200" dirty="0">
                <a:latin typeface="NikoshBAN" pitchFamily="2" charset="0"/>
                <a:cs typeface="NikoshBAN" pitchFamily="2" charset="0"/>
              </a:endParaRPr>
            </a:p>
            <a:p>
              <a:pPr lvl="0"/>
              <a:r>
                <a:rPr lang="ar-SA" sz="1200" b="1" dirty="0">
                  <a:latin typeface="NikoshBAN" pitchFamily="2" charset="0"/>
                </a:rPr>
                <a:t>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a:t>
              </a:r>
              <a:r>
                <a:rPr lang="bn-IN" sz="1200" dirty="0">
                  <a:latin typeface="NikoshBAN" pitchFamily="2" charset="0"/>
                  <a:cs typeface="NikoshBAN" pitchFamily="2" charset="0"/>
                </a:rPr>
                <a:t> না</a:t>
              </a:r>
              <a:endParaRPr lang="en-US" sz="1200" dirty="0">
                <a:latin typeface="NikoshBAN" pitchFamily="2" charset="0"/>
                <a:cs typeface="NikoshBAN" pitchFamily="2" charset="0"/>
              </a:endParaRPr>
            </a:p>
            <a:p>
              <a:pPr lvl="0"/>
              <a:r>
                <a:rPr lang="ar-SA" sz="1200" b="1" dirty="0">
                  <a:latin typeface="NikoshBAN" pitchFamily="2" charset="0"/>
                </a:rPr>
                <a:t>يَخْشَى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ইয়াকশা):</a:t>
              </a:r>
              <a:r>
                <a:rPr lang="bn-IN" sz="1200" dirty="0">
                  <a:latin typeface="NikoshBAN" pitchFamily="2" charset="0"/>
                  <a:cs typeface="NikoshBAN" pitchFamily="2" charset="0"/>
                </a:rPr>
                <a:t> ভয় পান</a:t>
              </a:r>
              <a:endParaRPr lang="en-US" sz="1200" dirty="0">
                <a:latin typeface="NikoshBAN" pitchFamily="2" charset="0"/>
                <a:cs typeface="NikoshBAN" pitchFamily="2" charset="0"/>
              </a:endParaRPr>
            </a:p>
            <a:p>
              <a:pPr lvl="0"/>
              <a:r>
                <a:rPr lang="ar-SA" sz="1200" b="1" dirty="0">
                  <a:latin typeface="NikoshBAN" pitchFamily="2" charset="0"/>
                </a:rPr>
                <a:t>إِلَّا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ইল্লা):</a:t>
              </a:r>
              <a:r>
                <a:rPr lang="bn-IN" sz="1200" dirty="0">
                  <a:latin typeface="NikoshBAN" pitchFamily="2" charset="0"/>
                  <a:cs typeface="NikoshBAN" pitchFamily="2" charset="0"/>
                </a:rPr>
                <a:t> ছাড়া</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আল্লাহকে</a:t>
              </a:r>
              <a:endParaRPr lang="en-US" sz="1200" dirty="0">
                <a:latin typeface="NikoshBAN" pitchFamily="2" charset="0"/>
                <a:cs typeface="NikoshBAN" pitchFamily="2" charset="0"/>
              </a:endParaRPr>
            </a:p>
            <a:p>
              <a:pPr lvl="0"/>
              <a:r>
                <a:rPr lang="ar-SA" sz="1200" b="1" dirty="0">
                  <a:latin typeface="NikoshBAN" pitchFamily="2" charset="0"/>
                </a:rPr>
                <a:t>فَكَانَ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ফাকানা):</a:t>
              </a:r>
              <a:r>
                <a:rPr lang="bn-IN" sz="1200" dirty="0">
                  <a:latin typeface="NikoshBAN" pitchFamily="2" charset="0"/>
                  <a:cs typeface="NikoshBAN" pitchFamily="2" charset="0"/>
                </a:rPr>
                <a:t> সুতরাং ছিলেন</a:t>
              </a:r>
              <a:endParaRPr lang="en-US" sz="1200" dirty="0">
                <a:latin typeface="NikoshBAN" pitchFamily="2" charset="0"/>
                <a:cs typeface="NikoshBAN" pitchFamily="2" charset="0"/>
              </a:endParaRPr>
            </a:p>
            <a:p>
              <a:pPr lvl="0"/>
              <a:r>
                <a:rPr lang="ar-SA" sz="1200" b="1" dirty="0">
                  <a:latin typeface="NikoshBAN" pitchFamily="2" charset="0"/>
                </a:rPr>
                <a:t>الْحَقُّ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আল-হাক্কু):</a:t>
              </a:r>
              <a:r>
                <a:rPr lang="bn-IN" sz="1200" dirty="0">
                  <a:latin typeface="NikoshBAN" pitchFamily="2" charset="0"/>
                  <a:cs typeface="NikoshBAN" pitchFamily="2" charset="0"/>
                </a:rPr>
                <a:t> সত্য</a:t>
              </a:r>
              <a:endParaRPr lang="en-US" sz="1200" dirty="0">
                <a:latin typeface="NikoshBAN" pitchFamily="2" charset="0"/>
                <a:cs typeface="NikoshBAN" pitchFamily="2" charset="0"/>
              </a:endParaRPr>
            </a:p>
            <a:p>
              <a:pPr lvl="0"/>
              <a:r>
                <a:rPr lang="ar-SA" sz="1200" b="1" dirty="0">
                  <a:latin typeface="NikoshBAN" pitchFamily="2" charset="0"/>
                </a:rPr>
                <a:t>دَائِمًا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দায়িমান):</a:t>
              </a:r>
              <a:r>
                <a:rPr lang="bn-IN" sz="1200" dirty="0">
                  <a:latin typeface="NikoshBAN" pitchFamily="2" charset="0"/>
                  <a:cs typeface="NikoshBAN" pitchFamily="2" charset="0"/>
                </a:rPr>
                <a:t> সর্বদা</a:t>
              </a:r>
              <a:endParaRPr lang="en-US" sz="1200" dirty="0">
                <a:latin typeface="NikoshBAN" pitchFamily="2" charset="0"/>
                <a:cs typeface="NikoshBAN" pitchFamily="2" charset="0"/>
              </a:endParaRPr>
            </a:p>
            <a:p>
              <a:pPr lvl="0"/>
              <a:r>
                <a:rPr lang="ar-SA" sz="1200" b="1" dirty="0">
                  <a:latin typeface="NikoshBAN" pitchFamily="2" charset="0"/>
                </a:rPr>
                <a:t>عَلَى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a:t>
              </a:r>
              <a:r>
                <a:rPr lang="bn-IN" sz="1200" dirty="0">
                  <a:latin typeface="NikoshBAN" pitchFamily="2" charset="0"/>
                  <a:cs typeface="NikoshBAN" pitchFamily="2" charset="0"/>
                </a:rPr>
                <a:t> উপর</a:t>
              </a:r>
              <a:endParaRPr lang="en-US" sz="1200" dirty="0">
                <a:latin typeface="NikoshBAN" pitchFamily="2" charset="0"/>
                <a:cs typeface="NikoshBAN" pitchFamily="2" charset="0"/>
              </a:endParaRPr>
            </a:p>
            <a:p>
              <a:pPr lvl="0"/>
              <a:r>
                <a:rPr lang="ar-SA" sz="1200" b="1" dirty="0">
                  <a:latin typeface="NikoshBAN" pitchFamily="2" charset="0"/>
                </a:rPr>
                <a:t>لِسَانِهِ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লিসানিহি):</a:t>
              </a:r>
              <a:r>
                <a:rPr lang="bn-IN" sz="1200" dirty="0">
                  <a:latin typeface="NikoshBAN" pitchFamily="2" charset="0"/>
                  <a:cs typeface="NikoshBAN" pitchFamily="2" charset="0"/>
                </a:rPr>
                <a:t> তাঁর জবান</a:t>
              </a:r>
              <a:endParaRPr lang="en-US" sz="1200" dirty="0">
                <a:latin typeface="NikoshBAN" pitchFamily="2" charset="0"/>
                <a:cs typeface="NikoshBAN" pitchFamily="2" charset="0"/>
              </a:endParaRPr>
            </a:p>
            <a:p>
              <a:pPr lvl="0"/>
              <a:r>
                <a:rPr lang="ar-SA" sz="1200" b="1" dirty="0">
                  <a:latin typeface="NikoshBAN" pitchFamily="2" charset="0"/>
                </a:rPr>
                <a:t>وَقَلْبِهِ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কালবিহি):</a:t>
              </a:r>
              <a:r>
                <a:rPr lang="bn-IN" sz="1200" dirty="0">
                  <a:latin typeface="NikoshBAN" pitchFamily="2" charset="0"/>
                  <a:cs typeface="NikoshBAN" pitchFamily="2" charset="0"/>
                </a:rPr>
                <a:t> ও তাঁর অন্তর</a:t>
              </a:r>
              <a:endParaRPr lang="en-US" sz="1200" dirty="0">
                <a:latin typeface="NikoshBAN" pitchFamily="2" charset="0"/>
                <a:cs typeface="NikoshBAN" pitchFamily="2" charset="0"/>
              </a:endParaRPr>
            </a:p>
            <a:p>
              <a:pPr lvl="0"/>
              <a:r>
                <a:rPr lang="ar-SA" sz="1200" b="1" dirty="0">
                  <a:latin typeface="NikoshBAN" pitchFamily="2" charset="0"/>
                </a:rPr>
                <a:t>وَكَانَ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ওয়াকানা):</a:t>
              </a:r>
              <a:r>
                <a:rPr lang="bn-IN" sz="1200" dirty="0">
                  <a:latin typeface="NikoshBAN" pitchFamily="2" charset="0"/>
                  <a:cs typeface="NikoshBAN" pitchFamily="2" charset="0"/>
                </a:rPr>
                <a:t> এবং ছিলেন</a:t>
              </a:r>
              <a:endParaRPr lang="en-US" sz="1200" dirty="0">
                <a:latin typeface="NikoshBAN" pitchFamily="2" charset="0"/>
                <a:cs typeface="NikoshBAN" pitchFamily="2" charset="0"/>
              </a:endParaRPr>
            </a:p>
            <a:p>
              <a:pPr lvl="0"/>
              <a:r>
                <a:rPr lang="ar-SA" sz="1200" b="1" dirty="0">
                  <a:latin typeface="NikoshBAN" pitchFamily="2" charset="0"/>
                </a:rPr>
                <a:t>الصَّوَابُ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আস-সওয়াবু):</a:t>
              </a:r>
              <a:r>
                <a:rPr lang="bn-IN" sz="1200" dirty="0">
                  <a:latin typeface="NikoshBAN" pitchFamily="2" charset="0"/>
                  <a:cs typeface="NikoshBAN" pitchFamily="2" charset="0"/>
                </a:rPr>
                <a:t> সঠিক সিদ্ধান্ত / ঠিক বিষয়</a:t>
              </a:r>
              <a:endParaRPr lang="en-US" sz="1200" dirty="0">
                <a:latin typeface="NikoshBAN" pitchFamily="2" charset="0"/>
                <a:cs typeface="NikoshBAN" pitchFamily="2" charset="0"/>
              </a:endParaRPr>
            </a:p>
            <a:p>
              <a:pPr lvl="0"/>
              <a:r>
                <a:rPr lang="ar-SA" sz="1200" b="1" dirty="0">
                  <a:latin typeface="NikoshBAN" pitchFamily="2" charset="0"/>
                </a:rPr>
                <a:t>دَائِمًا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দায়িমান):</a:t>
              </a:r>
              <a:r>
                <a:rPr lang="bn-IN" sz="1200" dirty="0">
                  <a:latin typeface="NikoshBAN" pitchFamily="2" charset="0"/>
                  <a:cs typeface="NikoshBAN" pitchFamily="2" charset="0"/>
                </a:rPr>
                <a:t> সর্বদা</a:t>
              </a:r>
              <a:endParaRPr lang="en-US" sz="1200" dirty="0">
                <a:latin typeface="NikoshBAN" pitchFamily="2" charset="0"/>
                <a:cs typeface="NikoshBAN" pitchFamily="2" charset="0"/>
              </a:endParaRPr>
            </a:p>
            <a:p>
              <a:pPr lvl="0"/>
              <a:r>
                <a:rPr lang="ar-SA" sz="1200" b="1" dirty="0">
                  <a:latin typeface="NikoshBAN" pitchFamily="2" charset="0"/>
                </a:rPr>
                <a:t>مَعَهُ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মাআহু):</a:t>
              </a:r>
              <a:r>
                <a:rPr lang="bn-IN" sz="1200" dirty="0">
                  <a:latin typeface="NikoshBAN" pitchFamily="2" charset="0"/>
                  <a:cs typeface="NikoshBAN" pitchFamily="2" charset="0"/>
                </a:rPr>
                <a:t> তাঁর সাথে</a:t>
              </a:r>
              <a:endParaRPr lang="en-US" sz="1200" dirty="0">
                <a:latin typeface="NikoshBAN" pitchFamily="2" charset="0"/>
                <a:cs typeface="NikoshBAN" pitchFamily="2" charset="0"/>
              </a:endParaRPr>
            </a:p>
            <a:p>
              <a:pPr lvl="0"/>
              <a:r>
                <a:rPr lang="ar-SA" sz="1200" b="1" dirty="0">
                  <a:latin typeface="NikoshBAN" pitchFamily="2" charset="0"/>
                </a:rPr>
                <a:t>وَالرَّأْيُ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ওয়ার-রায়ু):</a:t>
              </a:r>
              <a:r>
                <a:rPr lang="bn-IN" sz="1200" dirty="0">
                  <a:latin typeface="NikoshBAN" pitchFamily="2" charset="0"/>
                  <a:cs typeface="NikoshBAN" pitchFamily="2" charset="0"/>
                </a:rPr>
                <a:t> এবং মতামত</a:t>
              </a:r>
              <a:endParaRPr lang="en-US" sz="1200" dirty="0">
                <a:latin typeface="NikoshBAN" pitchFamily="2" charset="0"/>
                <a:cs typeface="NikoshBAN" pitchFamily="2" charset="0"/>
              </a:endParaRPr>
            </a:p>
            <a:p>
              <a:pPr lvl="0"/>
              <a:r>
                <a:rPr lang="ar-SA" sz="1200" b="1" dirty="0">
                  <a:latin typeface="NikoshBAN" pitchFamily="2" charset="0"/>
                </a:rPr>
                <a:t>الرَّاجِحُ</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আর-রাজিহু):</a:t>
              </a:r>
              <a:r>
                <a:rPr lang="bn-IN" sz="1200" dirty="0">
                  <a:latin typeface="NikoshBAN" pitchFamily="2" charset="0"/>
                  <a:cs typeface="NikoshBAN" pitchFamily="2" charset="0"/>
                </a:rPr>
                <a:t> সবচেয়ে সঠিক / শক্তিশালী</a:t>
              </a:r>
              <a:endParaRPr lang="en-US" sz="1200" dirty="0">
                <a:latin typeface="NikoshBAN" pitchFamily="2" charset="0"/>
                <a:cs typeface="NikoshBAN" pitchFamily="2" charset="0"/>
              </a:endParaRPr>
            </a:p>
            <a:p>
              <a:pPr lvl="0"/>
              <a:r>
                <a:rPr lang="ar-SA" sz="1200" b="1" dirty="0">
                  <a:latin typeface="NikoshBAN" pitchFamily="2" charset="0"/>
                </a:rPr>
                <a:t>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লাহু):</a:t>
              </a:r>
              <a:r>
                <a:rPr lang="bn-IN" sz="1200" dirty="0">
                  <a:latin typeface="NikoshBAN" pitchFamily="2" charset="0"/>
                  <a:cs typeface="NikoshBAN" pitchFamily="2" charset="0"/>
                </a:rPr>
                <a:t> তাঁর জন্য</a:t>
              </a:r>
              <a:endParaRPr lang="en-US" sz="1200" dirty="0">
                <a:latin typeface="NikoshBAN" pitchFamily="2" charset="0"/>
                <a:cs typeface="NikoshBAN" pitchFamily="2" charset="0"/>
              </a:endParaRPr>
            </a:p>
            <a:p>
              <a:pPr lvl="0"/>
              <a:r>
                <a:rPr lang="ar-SA" sz="1200" b="1" dirty="0">
                  <a:latin typeface="NikoshBAN" pitchFamily="2" charset="0"/>
                </a:rPr>
                <a:t>إِنَّهُ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ইন্নাহু):</a:t>
              </a:r>
              <a:r>
                <a:rPr lang="bn-IN" sz="1200" dirty="0">
                  <a:latin typeface="NikoshBAN" pitchFamily="2" charset="0"/>
                  <a:cs typeface="NikoshBAN" pitchFamily="2" charset="0"/>
                </a:rPr>
                <a:t> নিশ্চয়ই তিনি</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a:t>
              </a:r>
              <a:endParaRPr lang="en-US" sz="1200" dirty="0">
                <a:latin typeface="NikoshBAN" pitchFamily="2" charset="0"/>
                <a:cs typeface="NikoshBAN" pitchFamily="2" charset="0"/>
              </a:endParaRPr>
            </a:p>
            <a:p>
              <a:pPr lvl="0"/>
              <a:r>
                <a:rPr lang="ar-SA" sz="1200" b="1" dirty="0">
                  <a:latin typeface="NikoshBAN" pitchFamily="2" charset="0"/>
                </a:rPr>
                <a:t>رِجَالٍ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রিজালিন):</a:t>
              </a:r>
              <a:r>
                <a:rPr lang="bn-IN" sz="1200" dirty="0">
                  <a:latin typeface="NikoshBAN" pitchFamily="2" charset="0"/>
                  <a:cs typeface="NikoshBAN" pitchFamily="2" charset="0"/>
                </a:rPr>
                <a:t> পুরুষগণ</a:t>
              </a:r>
              <a:endParaRPr lang="en-US" sz="1200" dirty="0">
                <a:latin typeface="NikoshBAN" pitchFamily="2" charset="0"/>
                <a:cs typeface="NikoshBAN" pitchFamily="2" charset="0"/>
              </a:endParaRPr>
            </a:p>
            <a:p>
              <a:pPr lvl="0"/>
              <a:r>
                <a:rPr lang="ar-SA" sz="1200" b="1" dirty="0">
                  <a:latin typeface="NikoshBAN" pitchFamily="2" charset="0"/>
                </a:rPr>
                <a:t>رَبَّاهُمُ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রাব্বাহুমু):</a:t>
              </a:r>
              <a:r>
                <a:rPr lang="bn-IN" sz="1200" dirty="0">
                  <a:latin typeface="NikoshBAN" pitchFamily="2" charset="0"/>
                  <a:cs typeface="NikoshBAN" pitchFamily="2" charset="0"/>
                </a:rPr>
                <a:t> লালন-পালন করেছেন যাঁদের</a:t>
              </a:r>
              <a:endParaRPr lang="en-US" sz="1200" dirty="0">
                <a:latin typeface="NikoshBAN" pitchFamily="2" charset="0"/>
                <a:cs typeface="NikoshBAN" pitchFamily="2" charset="0"/>
              </a:endParaRPr>
            </a:p>
          </p:txBody>
        </p:sp>
      </p:grpSp>
      <p:sp>
        <p:nvSpPr>
          <p:cNvPr id="7" name="Rectangle 6"/>
          <p:cNvSpPr/>
          <p:nvPr/>
        </p:nvSpPr>
        <p:spPr>
          <a:xfrm>
            <a:off x="3368555" y="152400"/>
            <a:ext cx="1797287" cy="523220"/>
          </a:xfrm>
          <a:prstGeom prst="rect">
            <a:avLst/>
          </a:prstGeom>
        </p:spPr>
        <p:txBody>
          <a:bodyPr wrap="none">
            <a:spAutoFit/>
          </a:bodyPr>
          <a:lstStyle/>
          <a:p>
            <a:r>
              <a:rPr lang="ar-SA" sz="2800" b="1" dirty="0"/>
              <a:t>مَعَانِي الْكَلِمَاتِ</a:t>
            </a:r>
            <a:endParaRPr lang="en-US" sz="2800" dirty="0"/>
          </a:p>
        </p:txBody>
      </p:sp>
    </p:spTree>
    <p:extLst>
      <p:ext uri="{BB962C8B-B14F-4D97-AF65-F5344CB8AC3E}">
        <p14:creationId xmlns:p14="http://schemas.microsoft.com/office/powerpoint/2010/main" val="296567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grpSp>
        <p:nvGrpSpPr>
          <p:cNvPr id="9" name="Group 8"/>
          <p:cNvGrpSpPr/>
          <p:nvPr/>
        </p:nvGrpSpPr>
        <p:grpSpPr>
          <a:xfrm>
            <a:off x="0" y="315545"/>
            <a:ext cx="9144000" cy="6576574"/>
            <a:chOff x="0" y="315545"/>
            <a:chExt cx="9144000" cy="6576574"/>
          </a:xfrm>
        </p:grpSpPr>
        <p:sp>
          <p:nvSpPr>
            <p:cNvPr id="3" name="Rectangle 2"/>
            <p:cNvSpPr/>
            <p:nvPr/>
          </p:nvSpPr>
          <p:spPr>
            <a:xfrm>
              <a:off x="0" y="856356"/>
              <a:ext cx="2514600" cy="5909310"/>
            </a:xfrm>
            <a:prstGeom prst="rect">
              <a:avLst/>
            </a:prstGeom>
          </p:spPr>
          <p:txBody>
            <a:bodyPr wrap="square">
              <a:spAutoFit/>
            </a:bodyPr>
            <a:lstStyle/>
            <a:p>
              <a:pPr lvl="0"/>
              <a:r>
                <a:rPr lang="ar-SA" sz="1200" b="1" dirty="0">
                  <a:latin typeface="NikoshBAN" pitchFamily="2" charset="0"/>
                </a:rPr>
                <a:t>الرَّسُولُ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আর-রাসুলু):</a:t>
              </a:r>
              <a:r>
                <a:rPr lang="bn-IN" sz="1200" dirty="0">
                  <a:latin typeface="NikoshBAN" pitchFamily="2" charset="0"/>
                  <a:cs typeface="NikoshBAN" pitchFamily="2" charset="0"/>
                </a:rPr>
                <a:t> রাসুল</a:t>
              </a:r>
              <a:endParaRPr lang="en-US" sz="1200" dirty="0">
                <a:latin typeface="NikoshBAN" pitchFamily="2" charset="0"/>
                <a:cs typeface="NikoshBAN" pitchFamily="2" charset="0"/>
              </a:endParaRPr>
            </a:p>
            <a:p>
              <a:pPr lvl="0"/>
              <a:r>
                <a:rPr lang="ar-SA" sz="1200" b="1" dirty="0">
                  <a:latin typeface="NikoshBAN" pitchFamily="2" charset="0"/>
                </a:rPr>
                <a:t>عَلَى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a:t>
              </a:r>
              <a:r>
                <a:rPr lang="bn-IN" sz="1200" dirty="0">
                  <a:latin typeface="NikoshBAN" pitchFamily="2" charset="0"/>
                  <a:cs typeface="NikoshBAN" pitchFamily="2" charset="0"/>
                </a:rPr>
                <a:t> উপর</a:t>
              </a:r>
              <a:endParaRPr lang="en-US" sz="1200" dirty="0">
                <a:latin typeface="NikoshBAN" pitchFamily="2" charset="0"/>
                <a:cs typeface="NikoshBAN" pitchFamily="2" charset="0"/>
              </a:endParaRPr>
            </a:p>
            <a:p>
              <a:pPr lvl="0"/>
              <a:r>
                <a:rPr lang="ar-SA" sz="1200" b="1" dirty="0">
                  <a:latin typeface="NikoshBAN" pitchFamily="2" charset="0"/>
                </a:rPr>
                <a:t>مَبَادِئ</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মাবাডিআ):</a:t>
              </a:r>
              <a:r>
                <a:rPr lang="bn-IN" sz="1200" dirty="0">
                  <a:latin typeface="NikoshBAN" pitchFamily="2" charset="0"/>
                  <a:cs typeface="NikoshBAN" pitchFamily="2" charset="0"/>
                </a:rPr>
                <a:t> নীতিমালা / আদর্শসমূহ</a:t>
              </a:r>
              <a:endParaRPr lang="en-US" sz="1200" dirty="0">
                <a:latin typeface="NikoshBAN" pitchFamily="2" charset="0"/>
                <a:cs typeface="NikoshBAN" pitchFamily="2" charset="0"/>
              </a:endParaRPr>
            </a:p>
            <a:p>
              <a:pPr lvl="0"/>
              <a:r>
                <a:rPr lang="ar-SA" sz="1200" b="1" dirty="0">
                  <a:latin typeface="NikoshBAN" pitchFamily="2" charset="0"/>
                </a:rPr>
                <a:t>الإِسْلَامِ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আল-ইসলামি):</a:t>
              </a:r>
              <a:r>
                <a:rPr lang="bn-IN" sz="1200" dirty="0">
                  <a:latin typeface="NikoshBAN" pitchFamily="2" charset="0"/>
                  <a:cs typeface="NikoshBAN" pitchFamily="2" charset="0"/>
                </a:rPr>
                <a:t> ইসলামের</a:t>
              </a:r>
              <a:endParaRPr lang="en-US" sz="1200" dirty="0">
                <a:latin typeface="NikoshBAN" pitchFamily="2" charset="0"/>
                <a:cs typeface="NikoshBAN" pitchFamily="2" charset="0"/>
              </a:endParaRPr>
            </a:p>
            <a:p>
              <a:pPr lvl="0"/>
              <a:r>
                <a:rPr lang="ar-SA" sz="1200" b="1" dirty="0">
                  <a:latin typeface="NikoshBAN" pitchFamily="2" charset="0"/>
                </a:rPr>
                <a:t>الْعَالِيَةِ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আল-আলিয়াতি):</a:t>
              </a:r>
              <a:r>
                <a:rPr lang="bn-IN" sz="1200" dirty="0">
                  <a:latin typeface="NikoshBAN" pitchFamily="2" charset="0"/>
                  <a:cs typeface="NikoshBAN" pitchFamily="2" charset="0"/>
                </a:rPr>
                <a:t> উচ্চ / উন্নত</a:t>
              </a:r>
              <a:endParaRPr lang="en-US" sz="1200" dirty="0">
                <a:latin typeface="NikoshBAN" pitchFamily="2" charset="0"/>
                <a:cs typeface="NikoshBAN" pitchFamily="2" charset="0"/>
              </a:endParaRPr>
            </a:p>
            <a:p>
              <a:pPr lvl="0"/>
              <a:r>
                <a:rPr lang="ar-SA" sz="1200" b="1" dirty="0">
                  <a:latin typeface="NikoshBAN" pitchFamily="2" charset="0"/>
                </a:rPr>
                <a:t>فَكَانُوا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ফাকানু):</a:t>
              </a:r>
              <a:r>
                <a:rPr lang="bn-IN" sz="1200" dirty="0">
                  <a:latin typeface="NikoshBAN" pitchFamily="2" charset="0"/>
                  <a:cs typeface="NikoshBAN" pitchFamily="2" charset="0"/>
                </a:rPr>
                <a:t> অতএব তারা ছিলেন</a:t>
              </a:r>
              <a:endParaRPr lang="en-US" sz="1200" dirty="0">
                <a:latin typeface="NikoshBAN" pitchFamily="2" charset="0"/>
                <a:cs typeface="NikoshBAN" pitchFamily="2" charset="0"/>
              </a:endParaRPr>
            </a:p>
            <a:p>
              <a:pPr lvl="0"/>
              <a:r>
                <a:rPr lang="ar-SA" sz="1200" b="1" dirty="0">
                  <a:latin typeface="NikoshBAN" pitchFamily="2" charset="0"/>
                </a:rPr>
                <a:t>رِجَالاً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রিজালাক):</a:t>
              </a:r>
              <a:r>
                <a:rPr lang="bn-IN" sz="1200" dirty="0">
                  <a:latin typeface="NikoshBAN" pitchFamily="2" charset="0"/>
                  <a:cs typeface="NikoshBAN" pitchFamily="2" charset="0"/>
                </a:rPr>
                <a:t> এমন পুরুষ</a:t>
              </a:r>
              <a:endParaRPr lang="en-US" sz="1200" dirty="0">
                <a:latin typeface="NikoshBAN" pitchFamily="2" charset="0"/>
                <a:cs typeface="NikoshBAN" pitchFamily="2" charset="0"/>
              </a:endParaRPr>
            </a:p>
            <a:p>
              <a:pPr lvl="0"/>
              <a:r>
                <a:rPr lang="ar-SA" sz="1200" b="1" dirty="0">
                  <a:latin typeface="NikoshBAN" pitchFamily="2" charset="0"/>
                </a:rPr>
                <a:t>كَمَا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কামা):</a:t>
              </a:r>
              <a:r>
                <a:rPr lang="bn-IN" sz="1200" dirty="0">
                  <a:latin typeface="NikoshBAN" pitchFamily="2" charset="0"/>
                  <a:cs typeface="NikoshBAN" pitchFamily="2" charset="0"/>
                </a:rPr>
                <a:t> যেমন</a:t>
              </a:r>
              <a:endParaRPr lang="en-US" sz="1200" dirty="0">
                <a:latin typeface="NikoshBAN" pitchFamily="2" charset="0"/>
                <a:cs typeface="NikoshBAN" pitchFamily="2" charset="0"/>
              </a:endParaRPr>
            </a:p>
            <a:p>
              <a:pPr lvl="0"/>
              <a:r>
                <a:rPr lang="ar-SA" sz="1200" b="1" dirty="0">
                  <a:latin typeface="NikoshBAN" pitchFamily="2" charset="0"/>
                </a:rPr>
                <a:t>وَصَفَهُمُ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ওয়াসাফাহুমু):</a:t>
              </a:r>
              <a:r>
                <a:rPr lang="bn-IN" sz="1200" dirty="0">
                  <a:latin typeface="NikoshBAN" pitchFamily="2" charset="0"/>
                  <a:cs typeface="NikoshBAN" pitchFamily="2" charset="0"/>
                </a:rPr>
                <a:t> বর্ণনা করেছেন তাঁদের</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كِتَابِهِ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কিতাবিহি):</a:t>
              </a:r>
              <a:r>
                <a:rPr lang="bn-IN" sz="1200" dirty="0">
                  <a:latin typeface="NikoshBAN" pitchFamily="2" charset="0"/>
                  <a:cs typeface="NikoshBAN" pitchFamily="2" charset="0"/>
                </a:rPr>
                <a:t> তাঁর কিতাব (কোরআন)</a:t>
              </a:r>
              <a:endParaRPr lang="en-US" sz="1200" dirty="0">
                <a:latin typeface="NikoshBAN" pitchFamily="2" charset="0"/>
                <a:cs typeface="NikoshBAN" pitchFamily="2" charset="0"/>
              </a:endParaRPr>
            </a:p>
            <a:p>
              <a:pPr lvl="0"/>
              <a:r>
                <a:rPr lang="ar-SA" sz="1200" b="1" dirty="0">
                  <a:latin typeface="NikoshBAN" pitchFamily="2" charset="0"/>
                </a:rPr>
                <a:t>الْعَزِيزِ</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আল-আজিজি):</a:t>
              </a:r>
              <a:r>
                <a:rPr lang="bn-IN" sz="1200" dirty="0">
                  <a:latin typeface="NikoshBAN" pitchFamily="2" charset="0"/>
                  <a:cs typeface="NikoshBAN" pitchFamily="2" charset="0"/>
                </a:rPr>
                <a:t> সম্মানিত / পরাক্রমশালী</a:t>
              </a:r>
              <a:endParaRPr lang="en-US" sz="1200" dirty="0">
                <a:latin typeface="NikoshBAN" pitchFamily="2" charset="0"/>
                <a:cs typeface="NikoshBAN" pitchFamily="2" charset="0"/>
              </a:endParaRPr>
            </a:p>
            <a:p>
              <a:pPr lvl="0"/>
              <a:r>
                <a:rPr lang="ar-SA" sz="1200" b="1" dirty="0">
                  <a:latin typeface="NikoshBAN" pitchFamily="2" charset="0"/>
                </a:rPr>
                <a:t>لَوْ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লাউ):</a:t>
              </a:r>
              <a:r>
                <a:rPr lang="bn-IN" sz="1200" dirty="0">
                  <a:latin typeface="NikoshBAN" pitchFamily="2" charset="0"/>
                  <a:cs typeface="NikoshBAN" pitchFamily="2" charset="0"/>
                </a:rPr>
                <a:t> যদি</a:t>
              </a:r>
              <a:endParaRPr lang="en-US" sz="1200" dirty="0">
                <a:latin typeface="NikoshBAN" pitchFamily="2" charset="0"/>
                <a:cs typeface="NikoshBAN" pitchFamily="2" charset="0"/>
              </a:endParaRPr>
            </a:p>
            <a:p>
              <a:pPr lvl="0"/>
              <a:r>
                <a:rPr lang="ar-SA" sz="1200" b="1" dirty="0">
                  <a:latin typeface="NikoshBAN" pitchFamily="2" charset="0"/>
                </a:rPr>
                <a:t>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কানা):</a:t>
              </a:r>
              <a:r>
                <a:rPr lang="bn-IN" sz="1200" dirty="0">
                  <a:latin typeface="NikoshBAN" pitchFamily="2" charset="0"/>
                  <a:cs typeface="NikoshBAN" pitchFamily="2" charset="0"/>
                </a:rPr>
                <a:t> হতো</a:t>
              </a:r>
              <a:endParaRPr lang="en-US" sz="1200" dirty="0">
                <a:latin typeface="NikoshBAN" pitchFamily="2" charset="0"/>
                <a:cs typeface="NikoshBAN" pitchFamily="2" charset="0"/>
              </a:endParaRPr>
            </a:p>
            <a:p>
              <a:pPr lvl="0"/>
              <a:r>
                <a:rPr lang="ar-SA" sz="1200" b="1" dirty="0">
                  <a:latin typeface="NikoshBAN" pitchFamily="2" charset="0"/>
                </a:rPr>
                <a:t>نَبِيٌّ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নাবিয়্যুন):</a:t>
              </a:r>
              <a:r>
                <a:rPr lang="bn-IN" sz="1200" dirty="0">
                  <a:latin typeface="NikoshBAN" pitchFamily="2" charset="0"/>
                  <a:cs typeface="NikoshBAN" pitchFamily="2" charset="0"/>
                </a:rPr>
                <a:t> কোনো নবী</a:t>
              </a:r>
              <a:endParaRPr lang="en-US" sz="1200" dirty="0">
                <a:latin typeface="NikoshBAN" pitchFamily="2" charset="0"/>
                <a:cs typeface="NikoshBAN" pitchFamily="2" charset="0"/>
              </a:endParaRPr>
            </a:p>
            <a:p>
              <a:pPr lvl="0"/>
              <a:r>
                <a:rPr lang="ar-SA" sz="1200" b="1" dirty="0">
                  <a:latin typeface="NikoshBAN" pitchFamily="2" charset="0"/>
                </a:rPr>
                <a:t>بَعْدِي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a:t>
              </a:r>
              <a:r>
                <a:rPr lang="en-US" sz="1200" b="1" dirty="0">
                  <a:latin typeface="NikoshBAN" pitchFamily="2" charset="0"/>
                  <a:cs typeface="NikoshBAN" pitchFamily="2" charset="0"/>
                </a:rPr>
                <a:t>’</a:t>
              </a:r>
              <a:r>
                <a:rPr lang="bn-IN" sz="1200" b="1" dirty="0">
                  <a:latin typeface="NikoshBAN" pitchFamily="2" charset="0"/>
                  <a:cs typeface="NikoshBAN" pitchFamily="2" charset="0"/>
                </a:rPr>
                <a:t>দী):</a:t>
              </a:r>
              <a:r>
                <a:rPr lang="bn-IN" sz="1200" dirty="0">
                  <a:latin typeface="NikoshBAN" pitchFamily="2" charset="0"/>
                  <a:cs typeface="NikoshBAN" pitchFamily="2" charset="0"/>
                </a:rPr>
                <a:t> আমার পরে</a:t>
              </a:r>
              <a:endParaRPr lang="en-US" sz="1200" dirty="0">
                <a:latin typeface="NikoshBAN" pitchFamily="2" charset="0"/>
                <a:cs typeface="NikoshBAN" pitchFamily="2" charset="0"/>
              </a:endParaRPr>
            </a:p>
            <a:p>
              <a:pPr lvl="0"/>
              <a:r>
                <a:rPr lang="ar-SA" sz="1200" b="1" dirty="0">
                  <a:latin typeface="NikoshBAN" pitchFamily="2" charset="0"/>
                </a:rPr>
                <a:t>لَكَانَ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লাকানা):</a:t>
              </a:r>
              <a:r>
                <a:rPr lang="bn-IN" sz="1200" dirty="0">
                  <a:latin typeface="NikoshBAN" pitchFamily="2" charset="0"/>
                  <a:cs typeface="NikoshBAN" pitchFamily="2" charset="0"/>
                </a:rPr>
                <a:t> তবে হতেন</a:t>
              </a:r>
              <a:endParaRPr lang="en-US" sz="1200" dirty="0">
                <a:latin typeface="NikoshBAN" pitchFamily="2" charset="0"/>
                <a:cs typeface="NikoshBAN" pitchFamily="2" charset="0"/>
              </a:endParaRPr>
            </a:p>
            <a:p>
              <a:pPr lvl="0"/>
              <a:r>
                <a:rPr lang="ar-SA" sz="1200" b="1" dirty="0">
                  <a:latin typeface="NikoshBAN" pitchFamily="2" charset="0"/>
                </a:rPr>
                <a:t>عُمَرُ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উমারু):</a:t>
              </a:r>
              <a:r>
                <a:rPr lang="bn-IN" sz="1200" dirty="0">
                  <a:latin typeface="NikoshBAN" pitchFamily="2" charset="0"/>
                  <a:cs typeface="NikoshBAN" pitchFamily="2" charset="0"/>
                </a:rPr>
                <a:t> উমর</a:t>
              </a:r>
              <a:endParaRPr lang="en-US" sz="1200" dirty="0">
                <a:latin typeface="NikoshBAN" pitchFamily="2" charset="0"/>
                <a:cs typeface="NikoshBAN" pitchFamily="2" charset="0"/>
              </a:endParaRPr>
            </a:p>
            <a:p>
              <a:pPr lvl="0"/>
              <a:r>
                <a:rPr lang="ar-SA" sz="1200" b="1" dirty="0">
                  <a:latin typeface="NikoshBAN" pitchFamily="2" charset="0"/>
                </a:rPr>
                <a:t>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الْخَطَّابِ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আল-খাত্তাবি):</a:t>
              </a:r>
              <a:r>
                <a:rPr lang="bn-IN" sz="1200" dirty="0">
                  <a:latin typeface="NikoshBAN" pitchFamily="2" charset="0"/>
                  <a:cs typeface="NikoshBAN" pitchFamily="2" charset="0"/>
                </a:rPr>
                <a:t> খাত্তাব</a:t>
              </a:r>
              <a:endParaRPr lang="en-US" sz="1200" dirty="0">
                <a:latin typeface="NikoshBAN" pitchFamily="2" charset="0"/>
                <a:cs typeface="NikoshBAN" pitchFamily="2" charset="0"/>
              </a:endParaRPr>
            </a:p>
            <a:p>
              <a:r>
                <a:rPr lang="bn-IN" sz="1200" b="1" dirty="0">
                  <a:latin typeface="NikoshBAN" pitchFamily="2" charset="0"/>
                  <a:cs typeface="NikoshBAN" pitchFamily="2" charset="0"/>
                </a:rPr>
                <a:t>৩য় অংশ</a:t>
              </a:r>
              <a:endParaRPr lang="en-US" sz="1200" dirty="0">
                <a:latin typeface="NikoshBAN" pitchFamily="2" charset="0"/>
                <a:cs typeface="NikoshBAN" pitchFamily="2" charset="0"/>
              </a:endParaRPr>
            </a:p>
            <a:p>
              <a:pPr lvl="0"/>
              <a:r>
                <a:rPr lang="ar-SA" sz="1200" b="1" dirty="0">
                  <a:latin typeface="NikoshBAN" pitchFamily="2" charset="0"/>
                </a:rPr>
                <a:t>وَفِي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ফি):</a:t>
              </a:r>
              <a:r>
                <a:rPr lang="bn-IN" sz="1200" dirty="0">
                  <a:latin typeface="NikoshBAN" pitchFamily="2" charset="0"/>
                  <a:cs typeface="NikoshBAN" pitchFamily="2" charset="0"/>
                </a:rPr>
                <a:t> এবং মধ্যে</a:t>
              </a:r>
              <a:endParaRPr lang="en-US" sz="1200" dirty="0">
                <a:latin typeface="NikoshBAN" pitchFamily="2" charset="0"/>
                <a:cs typeface="NikoshBAN" pitchFamily="2" charset="0"/>
              </a:endParaRPr>
            </a:p>
            <a:p>
              <a:pPr lvl="0"/>
              <a:r>
                <a:rPr lang="ar-SA" sz="1200" b="1" dirty="0">
                  <a:latin typeface="NikoshBAN" pitchFamily="2" charset="0"/>
                </a:rPr>
                <a:t>يَوْمٍ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ইয়াওমিন):</a:t>
              </a:r>
              <a:r>
                <a:rPr lang="bn-IN" sz="1200" dirty="0">
                  <a:latin typeface="NikoshBAN" pitchFamily="2" charset="0"/>
                  <a:cs typeface="NikoshBAN" pitchFamily="2" charset="0"/>
                </a:rPr>
                <a:t> একদিন</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a:t>
              </a:r>
              <a:endParaRPr lang="en-US" sz="1200" dirty="0">
                <a:latin typeface="NikoshBAN" pitchFamily="2" charset="0"/>
                <a:cs typeface="NikoshBAN" pitchFamily="2" charset="0"/>
              </a:endParaRPr>
            </a:p>
            <a:p>
              <a:pPr lvl="0"/>
              <a:r>
                <a:rPr lang="ar-SA" sz="1200" b="1" dirty="0">
                  <a:latin typeface="NikoshBAN" pitchFamily="2" charset="0"/>
                </a:rPr>
                <a:t>الْأَيَّامِ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আল-আইয়ামি):</a:t>
              </a:r>
              <a:r>
                <a:rPr lang="bn-IN" sz="1200" dirty="0">
                  <a:latin typeface="NikoshBAN" pitchFamily="2" charset="0"/>
                  <a:cs typeface="NikoshBAN" pitchFamily="2" charset="0"/>
                </a:rPr>
                <a:t> দিনগুলো</a:t>
              </a:r>
              <a:endParaRPr lang="en-US" sz="1200" dirty="0">
                <a:latin typeface="NikoshBAN" pitchFamily="2" charset="0"/>
                <a:cs typeface="NikoshBAN" pitchFamily="2" charset="0"/>
              </a:endParaRPr>
            </a:p>
            <a:p>
              <a:pPr lvl="0"/>
              <a:r>
                <a:rPr lang="ar-SA" sz="1200" b="1" dirty="0">
                  <a:latin typeface="NikoshBAN" pitchFamily="2" charset="0"/>
                </a:rPr>
                <a:t>قَبْلَ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কাবলা):</a:t>
              </a:r>
              <a:r>
                <a:rPr lang="bn-IN" sz="1200" dirty="0">
                  <a:latin typeface="NikoshBAN" pitchFamily="2" charset="0"/>
                  <a:cs typeface="NikoshBAN" pitchFamily="2" charset="0"/>
                </a:rPr>
                <a:t> পূর্বে</a:t>
              </a:r>
              <a:endParaRPr lang="en-US" sz="1200" dirty="0">
                <a:latin typeface="NikoshBAN" pitchFamily="2" charset="0"/>
                <a:cs typeface="NikoshBAN" pitchFamily="2" charset="0"/>
              </a:endParaRPr>
            </a:p>
            <a:p>
              <a:pPr lvl="0"/>
              <a:r>
                <a:rPr lang="ar-SA" sz="1200" b="1" dirty="0">
                  <a:latin typeface="NikoshBAN" pitchFamily="2" charset="0"/>
                </a:rPr>
                <a:t>قَبُولِهِ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কাবুলিহি):</a:t>
              </a:r>
              <a:r>
                <a:rPr lang="bn-IN" sz="1200" dirty="0">
                  <a:latin typeface="NikoshBAN" pitchFamily="2" charset="0"/>
                  <a:cs typeface="NikoshBAN" pitchFamily="2" charset="0"/>
                </a:rPr>
                <a:t> তাঁর গ্রহণের</a:t>
              </a:r>
              <a:endParaRPr lang="en-US" sz="1200" dirty="0">
                <a:latin typeface="NikoshBAN" pitchFamily="2" charset="0"/>
                <a:cs typeface="NikoshBAN" pitchFamily="2" charset="0"/>
              </a:endParaRPr>
            </a:p>
            <a:p>
              <a:pPr lvl="0"/>
              <a:r>
                <a:rPr lang="ar-SA" sz="1200" b="1" dirty="0">
                  <a:latin typeface="NikoshBAN" pitchFamily="2" charset="0"/>
                </a:rPr>
                <a:t>الإِسْلَامِ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আল-ইসলামি):</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ইসলাম</a:t>
              </a:r>
              <a:endParaRPr lang="bn-BD" sz="1200" dirty="0" smtClean="0">
                <a:latin typeface="NikoshBAN" pitchFamily="2" charset="0"/>
                <a:cs typeface="NikoshBAN" pitchFamily="2" charset="0"/>
              </a:endParaRPr>
            </a:p>
            <a:p>
              <a:r>
                <a:rPr lang="ar-SA" sz="1200" b="1" dirty="0"/>
                <a:t>َرَّرَ</a:t>
              </a:r>
              <a:r>
                <a:rPr lang="en-US" sz="1200" b="1" dirty="0"/>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কারকারা/কারারাকা):</a:t>
              </a:r>
              <a:r>
                <a:rPr lang="bn-IN" sz="1200" dirty="0">
                  <a:latin typeface="NikoshBAN" pitchFamily="2" charset="0"/>
                  <a:cs typeface="NikoshBAN" pitchFamily="2" charset="0"/>
                </a:rPr>
                <a:t> সিদ্ধান্ত নিলেন</a:t>
              </a:r>
              <a:endParaRPr lang="en-US" sz="1200" dirty="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4" name="Rectangle 3"/>
            <p:cNvSpPr/>
            <p:nvPr/>
          </p:nvSpPr>
          <p:spPr>
            <a:xfrm>
              <a:off x="2367887" y="890476"/>
              <a:ext cx="2133600" cy="6001643"/>
            </a:xfrm>
            <a:prstGeom prst="rect">
              <a:avLst/>
            </a:prstGeom>
          </p:spPr>
          <p:txBody>
            <a:bodyPr wrap="square">
              <a:spAutoFit/>
            </a:bodyPr>
            <a:lstStyle/>
            <a:p>
              <a:pPr lvl="0"/>
              <a:r>
                <a:rPr lang="ar-SA" sz="1200" b="1" dirty="0" smtClean="0">
                  <a:latin typeface="NikoshBAN" pitchFamily="2" charset="0"/>
                </a:rPr>
                <a:t>قَتْلَ</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কাতলা):</a:t>
              </a:r>
              <a:r>
                <a:rPr lang="bn-IN" sz="1200" dirty="0">
                  <a:latin typeface="NikoshBAN" pitchFamily="2" charset="0"/>
                  <a:cs typeface="NikoshBAN" pitchFamily="2" charset="0"/>
                </a:rPr>
                <a:t> হত্যা করা</a:t>
              </a:r>
              <a:endParaRPr lang="en-US" sz="1200" dirty="0">
                <a:latin typeface="NikoshBAN" pitchFamily="2" charset="0"/>
                <a:cs typeface="NikoshBAN" pitchFamily="2" charset="0"/>
              </a:endParaRPr>
            </a:p>
            <a:p>
              <a:pPr lvl="0"/>
              <a:r>
                <a:rPr lang="ar-SA" sz="1200" b="1" dirty="0">
                  <a:latin typeface="NikoshBAN" pitchFamily="2" charset="0"/>
                </a:rPr>
                <a:t>سَيِّدِنَا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সাইয়্যিদানা):</a:t>
              </a:r>
              <a:r>
                <a:rPr lang="bn-IN" sz="1200" dirty="0">
                  <a:latin typeface="NikoshBAN" pitchFamily="2" charset="0"/>
                  <a:cs typeface="NikoshBAN" pitchFamily="2" charset="0"/>
                </a:rPr>
                <a:t> আমাদের নেতা</a:t>
              </a:r>
              <a:endParaRPr lang="en-US" sz="1200" dirty="0">
                <a:latin typeface="NikoshBAN" pitchFamily="2" charset="0"/>
                <a:cs typeface="NikoshBAN" pitchFamily="2" charset="0"/>
              </a:endParaRPr>
            </a:p>
            <a:p>
              <a:pPr lvl="0"/>
              <a:r>
                <a:rPr lang="ar-SA" sz="1200" b="1" dirty="0">
                  <a:latin typeface="NikoshBAN" pitchFamily="2" charset="0"/>
                </a:rPr>
                <a:t>مُحَمَّدٍ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মুহাম্মাদিন):</a:t>
              </a:r>
              <a:r>
                <a:rPr lang="bn-IN" sz="1200" dirty="0">
                  <a:latin typeface="NikoshBAN" pitchFamily="2" charset="0"/>
                  <a:cs typeface="NikoshBAN" pitchFamily="2" charset="0"/>
                </a:rPr>
                <a:t> মুহাম্মদ (সা.)</a:t>
              </a:r>
              <a:endParaRPr lang="en-US" sz="1200" dirty="0">
                <a:latin typeface="NikoshBAN" pitchFamily="2" charset="0"/>
                <a:cs typeface="NikoshBAN" pitchFamily="2" charset="0"/>
              </a:endParaRPr>
            </a:p>
            <a:p>
              <a:pPr lvl="0"/>
              <a:r>
                <a:rPr lang="ar-SA" sz="1200" b="1" dirty="0">
                  <a:latin typeface="NikoshBAN" pitchFamily="2" charset="0"/>
                </a:rPr>
                <a:t>فَسَنَّ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ফা-সান্না):</a:t>
              </a:r>
              <a:r>
                <a:rPr lang="bn-IN" sz="1200" dirty="0">
                  <a:latin typeface="NikoshBAN" pitchFamily="2" charset="0"/>
                  <a:cs typeface="NikoshBAN" pitchFamily="2" charset="0"/>
                </a:rPr>
                <a:t> অতঃপর শাণিত করলেন</a:t>
              </a:r>
              <a:endParaRPr lang="en-US" sz="1200" dirty="0">
                <a:latin typeface="NikoshBAN" pitchFamily="2" charset="0"/>
                <a:cs typeface="NikoshBAN" pitchFamily="2" charset="0"/>
              </a:endParaRPr>
            </a:p>
            <a:p>
              <a:pPr lvl="0"/>
              <a:r>
                <a:rPr lang="ar-SA" sz="1200" b="1" dirty="0">
                  <a:latin typeface="NikoshBAN" pitchFamily="2" charset="0"/>
                </a:rPr>
                <a:t>سَيْفَهُ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সাইফাহু):</a:t>
              </a:r>
              <a:r>
                <a:rPr lang="bn-IN" sz="1200" dirty="0">
                  <a:latin typeface="NikoshBAN" pitchFamily="2" charset="0"/>
                  <a:cs typeface="NikoshBAN" pitchFamily="2" charset="0"/>
                </a:rPr>
                <a:t> তাঁর তলোয়ার</a:t>
              </a:r>
              <a:endParaRPr lang="en-US" sz="1200" dirty="0">
                <a:latin typeface="NikoshBAN" pitchFamily="2" charset="0"/>
                <a:cs typeface="NikoshBAN" pitchFamily="2" charset="0"/>
              </a:endParaRPr>
            </a:p>
            <a:p>
              <a:pPr lvl="0"/>
              <a:r>
                <a:rPr lang="ar-SA" sz="1200" b="1" dirty="0">
                  <a:latin typeface="NikoshBAN" pitchFamily="2" charset="0"/>
                </a:rPr>
                <a:t>وَذَهَبَ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যাহাবা):</a:t>
              </a:r>
              <a:r>
                <a:rPr lang="bn-IN" sz="1200" dirty="0">
                  <a:latin typeface="NikoshBAN" pitchFamily="2" charset="0"/>
                  <a:cs typeface="NikoshBAN" pitchFamily="2" charset="0"/>
                </a:rPr>
                <a:t> এবং গেলেন</a:t>
              </a:r>
              <a:endParaRPr lang="en-US" sz="1200" dirty="0">
                <a:latin typeface="NikoshBAN" pitchFamily="2" charset="0"/>
                <a:cs typeface="NikoshBAN" pitchFamily="2" charset="0"/>
              </a:endParaRPr>
            </a:p>
            <a:p>
              <a:pPr lvl="0"/>
              <a:r>
                <a:rPr lang="ar-SA" sz="1200" b="1" dirty="0">
                  <a:latin typeface="NikoshBAN" pitchFamily="2" charset="0"/>
                </a:rPr>
                <a:t>لِقَتْلِ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লিকাতলি):</a:t>
              </a:r>
              <a:r>
                <a:rPr lang="bn-IN" sz="1200" dirty="0">
                  <a:latin typeface="NikoshBAN" pitchFamily="2" charset="0"/>
                  <a:cs typeface="NikoshBAN" pitchFamily="2" charset="0"/>
                </a:rPr>
                <a:t> হত্যার উদ্দেশ্যে</a:t>
              </a:r>
              <a:endParaRPr lang="en-US" sz="1200" dirty="0">
                <a:latin typeface="NikoshBAN" pitchFamily="2" charset="0"/>
                <a:cs typeface="NikoshBAN" pitchFamily="2" charset="0"/>
              </a:endParaRPr>
            </a:p>
            <a:p>
              <a:pPr lvl="0"/>
              <a:r>
                <a:rPr lang="ar-SA" sz="1200" b="1" dirty="0">
                  <a:latin typeface="NikoshBAN" pitchFamily="2" charset="0"/>
                </a:rPr>
                <a:t>وَفِي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ফি):</a:t>
              </a:r>
              <a:r>
                <a:rPr lang="bn-IN" sz="1200" dirty="0">
                  <a:latin typeface="NikoshBAN" pitchFamily="2" charset="0"/>
                  <a:cs typeface="NikoshBAN" pitchFamily="2" charset="0"/>
                </a:rPr>
                <a:t> এবং মধ্যে</a:t>
              </a:r>
              <a:endParaRPr lang="en-US" sz="1200" dirty="0">
                <a:latin typeface="NikoshBAN" pitchFamily="2" charset="0"/>
                <a:cs typeface="NikoshBAN" pitchFamily="2" charset="0"/>
              </a:endParaRPr>
            </a:p>
            <a:p>
              <a:pPr lvl="0"/>
              <a:r>
                <a:rPr lang="ar-SA" sz="1200" b="1" dirty="0">
                  <a:latin typeface="NikoshBAN" pitchFamily="2" charset="0"/>
                </a:rPr>
                <a:t>الطَّرِيقِ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আট-তারিকি):</a:t>
              </a:r>
              <a:r>
                <a:rPr lang="bn-IN" sz="1200" dirty="0">
                  <a:latin typeface="NikoshBAN" pitchFamily="2" charset="0"/>
                  <a:cs typeface="NikoshBAN" pitchFamily="2" charset="0"/>
                </a:rPr>
                <a:t> রাস্তা / পথ</a:t>
              </a:r>
              <a:endParaRPr lang="en-US" sz="1200" dirty="0">
                <a:latin typeface="NikoshBAN" pitchFamily="2" charset="0"/>
                <a:cs typeface="NikoshBAN" pitchFamily="2" charset="0"/>
              </a:endParaRPr>
            </a:p>
            <a:p>
              <a:pPr lvl="0"/>
              <a:r>
                <a:rPr lang="ar-SA" sz="1200" b="1" dirty="0">
                  <a:latin typeface="NikoshBAN" pitchFamily="2" charset="0"/>
                </a:rPr>
                <a:t>وَجَدَ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ওয়াজাদা):</a:t>
              </a:r>
              <a:r>
                <a:rPr lang="bn-IN" sz="1200" dirty="0">
                  <a:latin typeface="NikoshBAN" pitchFamily="2" charset="0"/>
                  <a:cs typeface="NikoshBAN" pitchFamily="2" charset="0"/>
                </a:rPr>
                <a:t> পেলেন / দেখা পেলেন</a:t>
              </a:r>
              <a:endParaRPr lang="en-US" sz="1200" dirty="0">
                <a:latin typeface="NikoshBAN" pitchFamily="2" charset="0"/>
                <a:cs typeface="NikoshBAN" pitchFamily="2" charset="0"/>
              </a:endParaRPr>
            </a:p>
            <a:p>
              <a:pPr lvl="0"/>
              <a:r>
                <a:rPr lang="ar-SA" sz="1200" b="1" dirty="0">
                  <a:latin typeface="NikoshBAN" pitchFamily="2" charset="0"/>
                </a:rPr>
                <a:t>رَجُلاً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রাজুলান):</a:t>
              </a:r>
              <a:r>
                <a:rPr lang="bn-IN" sz="1200" dirty="0">
                  <a:latin typeface="NikoshBAN" pitchFamily="2" charset="0"/>
                  <a:cs typeface="NikoshBAN" pitchFamily="2" charset="0"/>
                </a:rPr>
                <a:t> একজন পুরুষ</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a:t>
              </a:r>
              <a:endParaRPr lang="en-US" sz="1200" dirty="0">
                <a:latin typeface="NikoshBAN" pitchFamily="2" charset="0"/>
                <a:cs typeface="NikoshBAN" pitchFamily="2" charset="0"/>
              </a:endParaRPr>
            </a:p>
            <a:p>
              <a:pPr lvl="0"/>
              <a:r>
                <a:rPr lang="ar-SA" sz="1200" b="1" dirty="0">
                  <a:latin typeface="NikoshBAN" pitchFamily="2" charset="0"/>
                </a:rPr>
                <a:t>صَحَابَةِ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সাহাবাতি):</a:t>
              </a:r>
              <a:r>
                <a:rPr lang="bn-IN" sz="1200" dirty="0">
                  <a:latin typeface="NikoshBAN" pitchFamily="2" charset="0"/>
                  <a:cs typeface="NikoshBAN" pitchFamily="2" charset="0"/>
                </a:rPr>
                <a:t> সাহাবিদের</a:t>
              </a:r>
              <a:endParaRPr lang="en-US" sz="1200" dirty="0">
                <a:latin typeface="NikoshBAN" pitchFamily="2" charset="0"/>
                <a:cs typeface="NikoshBAN" pitchFamily="2" charset="0"/>
              </a:endParaRPr>
            </a:p>
            <a:p>
              <a:pPr lvl="0"/>
              <a:r>
                <a:rPr lang="ar-SA" sz="1200" b="1" dirty="0">
                  <a:latin typeface="NikoshBAN" pitchFamily="2" charset="0"/>
                </a:rPr>
                <a:t>رَسُولِ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রাসুলি):</a:t>
              </a:r>
              <a:r>
                <a:rPr lang="bn-IN" sz="1200" dirty="0">
                  <a:latin typeface="NikoshBAN" pitchFamily="2" charset="0"/>
                  <a:cs typeface="NikoshBAN" pitchFamily="2" charset="0"/>
                </a:rPr>
                <a:t> রাসুলের</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আল্লাহর</a:t>
              </a:r>
              <a:endParaRPr lang="en-US" sz="1200" dirty="0">
                <a:latin typeface="NikoshBAN" pitchFamily="2" charset="0"/>
                <a:cs typeface="NikoshBAN" pitchFamily="2" charset="0"/>
              </a:endParaRPr>
            </a:p>
            <a:p>
              <a:pPr lvl="0"/>
              <a:r>
                <a:rPr lang="ar-SA" sz="1200" b="1" dirty="0">
                  <a:latin typeface="NikoshBAN" pitchFamily="2" charset="0"/>
                </a:rPr>
                <a:t>وَكَانَ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ওয়াকানা):</a:t>
              </a:r>
              <a:r>
                <a:rPr lang="bn-IN" sz="1200" dirty="0">
                  <a:latin typeface="NikoshBAN" pitchFamily="2" charset="0"/>
                  <a:cs typeface="NikoshBAN" pitchFamily="2" charset="0"/>
                </a:rPr>
                <a:t> এবং তিনি ছিলেন</a:t>
              </a:r>
              <a:endParaRPr lang="en-US" sz="1200" dirty="0">
                <a:latin typeface="NikoshBAN" pitchFamily="2" charset="0"/>
                <a:cs typeface="NikoshBAN" pitchFamily="2" charset="0"/>
              </a:endParaRPr>
            </a:p>
            <a:p>
              <a:pPr lvl="0"/>
              <a:r>
                <a:rPr lang="ar-SA" sz="1200" b="1" dirty="0">
                  <a:latin typeface="NikoshBAN" pitchFamily="2" charset="0"/>
                </a:rPr>
                <a:t>خَافِياً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খাফিয়ান):</a:t>
              </a:r>
              <a:r>
                <a:rPr lang="bn-IN" sz="1200" dirty="0">
                  <a:latin typeface="NikoshBAN" pitchFamily="2" charset="0"/>
                  <a:cs typeface="NikoshBAN" pitchFamily="2" charset="0"/>
                </a:rPr>
                <a:t> গোপনকারী</a:t>
              </a:r>
              <a:endParaRPr lang="en-US" sz="1200" dirty="0">
                <a:latin typeface="NikoshBAN" pitchFamily="2" charset="0"/>
                <a:cs typeface="NikoshBAN" pitchFamily="2" charset="0"/>
              </a:endParaRPr>
            </a:p>
            <a:p>
              <a:pPr lvl="0"/>
              <a:r>
                <a:rPr lang="ar-SA" sz="1200" b="1" dirty="0">
                  <a:latin typeface="NikoshBAN" pitchFamily="2" charset="0"/>
                </a:rPr>
                <a:t>لِإِسْلَامِهِ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লিজলামিহি/লি-ইসলামিহি):</a:t>
              </a:r>
              <a:r>
                <a:rPr lang="bn-IN" sz="1200" dirty="0">
                  <a:latin typeface="NikoshBAN" pitchFamily="2" charset="0"/>
                  <a:cs typeface="NikoshBAN" pitchFamily="2" charset="0"/>
                </a:rPr>
                <a:t> তাঁর ইসলাম</a:t>
              </a:r>
              <a:endParaRPr lang="en-US" sz="1200" dirty="0">
                <a:latin typeface="NikoshBAN" pitchFamily="2" charset="0"/>
                <a:cs typeface="NikoshBAN" pitchFamily="2" charset="0"/>
              </a:endParaRPr>
            </a:p>
            <a:p>
              <a:pPr lvl="0"/>
              <a:r>
                <a:rPr lang="ar-SA" sz="1200" b="1" dirty="0">
                  <a:latin typeface="NikoshBAN" pitchFamily="2" charset="0"/>
                </a:rPr>
                <a:t>فَقَالَ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ফাকালা):</a:t>
              </a:r>
              <a:r>
                <a:rPr lang="bn-IN" sz="1200" dirty="0">
                  <a:latin typeface="NikoshBAN" pitchFamily="2" charset="0"/>
                  <a:cs typeface="NikoshBAN" pitchFamily="2" charset="0"/>
                </a:rPr>
                <a:t> অতঃপর বললেন</a:t>
              </a:r>
              <a:endParaRPr lang="en-US" sz="1200" dirty="0">
                <a:latin typeface="NikoshBAN" pitchFamily="2" charset="0"/>
                <a:cs typeface="NikoshBAN" pitchFamily="2" charset="0"/>
              </a:endParaRPr>
            </a:p>
            <a:p>
              <a:pPr lvl="0"/>
              <a:r>
                <a:rPr lang="ar-SA" sz="1200" b="1" dirty="0">
                  <a:latin typeface="NikoshBAN" pitchFamily="2" charset="0"/>
                </a:rPr>
                <a:t>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লাহু):</a:t>
              </a:r>
              <a:r>
                <a:rPr lang="bn-IN" sz="1200" dirty="0">
                  <a:latin typeface="NikoshBAN" pitchFamily="2" charset="0"/>
                  <a:cs typeface="NikoshBAN" pitchFamily="2" charset="0"/>
                </a:rPr>
                <a:t> তাঁকে</a:t>
              </a:r>
              <a:endParaRPr lang="en-US" sz="1200" dirty="0">
                <a:latin typeface="NikoshBAN" pitchFamily="2" charset="0"/>
                <a:cs typeface="NikoshBAN" pitchFamily="2" charset="0"/>
              </a:endParaRPr>
            </a:p>
            <a:p>
              <a:pPr lvl="0"/>
              <a:r>
                <a:rPr lang="ar-SA" sz="1200" b="1" dirty="0">
                  <a:latin typeface="NikoshBAN" pitchFamily="2" charset="0"/>
                </a:rPr>
                <a:t>الصَّحَابِيُّ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আস-সাহাবিয়্যু):</a:t>
              </a:r>
              <a:r>
                <a:rPr lang="bn-IN" sz="1200" dirty="0">
                  <a:latin typeface="NikoshBAN" pitchFamily="2" charset="0"/>
                  <a:cs typeface="NikoshBAN" pitchFamily="2" charset="0"/>
                </a:rPr>
                <a:t> সাহাবি</a:t>
              </a:r>
              <a:endParaRPr lang="en-US" sz="1200" dirty="0">
                <a:latin typeface="NikoshBAN" pitchFamily="2" charset="0"/>
                <a:cs typeface="NikoshBAN" pitchFamily="2" charset="0"/>
              </a:endParaRPr>
            </a:p>
            <a:p>
              <a:pPr lvl="0"/>
              <a:r>
                <a:rPr lang="ar-SA" sz="1200" b="1" dirty="0">
                  <a:latin typeface="NikoshBAN" pitchFamily="2" charset="0"/>
                </a:rPr>
                <a:t>إِلَى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a:t>
              </a:r>
              <a:r>
                <a:rPr lang="bn-IN" sz="1200" dirty="0">
                  <a:latin typeface="NikoshBAN" pitchFamily="2" charset="0"/>
                  <a:cs typeface="NikoshBAN" pitchFamily="2" charset="0"/>
                </a:rPr>
                <a:t> দিকে / কোথায়</a:t>
              </a:r>
              <a:endParaRPr lang="en-US" sz="1200" dirty="0">
                <a:latin typeface="NikoshBAN" pitchFamily="2" charset="0"/>
                <a:cs typeface="NikoshBAN" pitchFamily="2" charset="0"/>
              </a:endParaRPr>
            </a:p>
            <a:p>
              <a:pPr lvl="0"/>
              <a:r>
                <a:rPr lang="ar-SA" sz="1200" b="1" dirty="0">
                  <a:latin typeface="NikoshBAN" pitchFamily="2" charset="0"/>
                </a:rPr>
                <a:t>أَيْنَ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আইনা):</a:t>
              </a:r>
              <a:r>
                <a:rPr lang="bn-IN" sz="1200" dirty="0">
                  <a:latin typeface="NikoshBAN" pitchFamily="2" charset="0"/>
                  <a:cs typeface="NikoshBAN" pitchFamily="2" charset="0"/>
                </a:rPr>
                <a:t> কোথায়</a:t>
              </a:r>
              <a:endParaRPr lang="en-US" sz="1200" dirty="0">
                <a:latin typeface="NikoshBAN" pitchFamily="2" charset="0"/>
                <a:cs typeface="NikoshBAN" pitchFamily="2" charset="0"/>
              </a:endParaRPr>
            </a:p>
            <a:p>
              <a:pPr lvl="0"/>
              <a:r>
                <a:rPr lang="ar-SA" sz="1200" b="1" dirty="0">
                  <a:latin typeface="NikoshBAN" pitchFamily="2" charset="0"/>
                </a:rPr>
                <a:t>يَا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ইয়া):</a:t>
              </a:r>
              <a:r>
                <a:rPr lang="bn-IN" sz="1200" dirty="0">
                  <a:latin typeface="NikoshBAN" pitchFamily="2" charset="0"/>
                  <a:cs typeface="NikoshBAN" pitchFamily="2" charset="0"/>
                </a:rPr>
                <a:t> হে</a:t>
              </a:r>
              <a:endParaRPr lang="en-US" sz="1200" dirty="0">
                <a:latin typeface="NikoshBAN" pitchFamily="2" charset="0"/>
                <a:cs typeface="NikoshBAN" pitchFamily="2" charset="0"/>
              </a:endParaRPr>
            </a:p>
            <a:p>
              <a:pPr lvl="0"/>
              <a:r>
                <a:rPr lang="ar-SA" sz="1200" b="1" dirty="0">
                  <a:latin typeface="NikoshBAN" pitchFamily="2" charset="0"/>
                </a:rPr>
                <a:t>عُمَرُ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উমারু):</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উমর</a:t>
              </a:r>
              <a:endParaRPr lang="bn-BD" sz="1200" dirty="0" smtClean="0">
                <a:latin typeface="NikoshBAN" pitchFamily="2" charset="0"/>
                <a:cs typeface="NikoshBAN" pitchFamily="2" charset="0"/>
              </a:endParaRPr>
            </a:p>
            <a:p>
              <a:pPr lvl="0"/>
              <a:r>
                <a:rPr lang="ar-SA" sz="1200" b="1" dirty="0">
                  <a:latin typeface="NikoshBAN" pitchFamily="2" charset="0"/>
                </a:rPr>
                <a:t>قَالَ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কালা):</a:t>
              </a:r>
              <a:r>
                <a:rPr lang="bn-IN" sz="1200" dirty="0">
                  <a:latin typeface="NikoshBAN" pitchFamily="2" charset="0"/>
                  <a:cs typeface="NikoshBAN" pitchFamily="2" charset="0"/>
                </a:rPr>
                <a:t> বললেন</a:t>
              </a:r>
              <a:endParaRPr lang="en-US" sz="1200" dirty="0">
                <a:latin typeface="NikoshBAN" pitchFamily="2" charset="0"/>
                <a:cs typeface="NikoshBAN" pitchFamily="2" charset="0"/>
              </a:endParaRPr>
            </a:p>
            <a:p>
              <a:pPr lvl="0"/>
              <a:r>
                <a:rPr lang="ar-SA" sz="1200" b="1" dirty="0">
                  <a:latin typeface="NikoshBAN" pitchFamily="2" charset="0"/>
                </a:rPr>
                <a:t>عُمَرُ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উমারু):</a:t>
              </a:r>
              <a:r>
                <a:rPr lang="bn-IN" sz="1200" dirty="0">
                  <a:latin typeface="NikoshBAN" pitchFamily="2" charset="0"/>
                  <a:cs typeface="NikoshBAN" pitchFamily="2" charset="0"/>
                </a:rPr>
                <a:t> উমর</a:t>
              </a:r>
              <a:endParaRPr lang="en-US" sz="1200" dirty="0">
                <a:latin typeface="NikoshBAN" pitchFamily="2" charset="0"/>
                <a:cs typeface="NikoshBAN" pitchFamily="2" charset="0"/>
              </a:endParaRPr>
            </a:p>
            <a:p>
              <a:pPr lvl="0"/>
              <a:r>
                <a:rPr lang="ar-SA" sz="1200" b="1" dirty="0">
                  <a:latin typeface="NikoshBAN" pitchFamily="2" charset="0"/>
                </a:rPr>
                <a:t>ذَاهِبٌ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জাহিবুন):</a:t>
              </a:r>
              <a:r>
                <a:rPr lang="bn-IN" sz="1200" dirty="0">
                  <a:latin typeface="NikoshBAN" pitchFamily="2" charset="0"/>
                  <a:cs typeface="NikoshBAN" pitchFamily="2" charset="0"/>
                </a:rPr>
                <a:t> গমনকারী / যাচ্ছি</a:t>
              </a:r>
              <a:endParaRPr lang="en-US" sz="1200" dirty="0">
                <a:latin typeface="NikoshBAN" pitchFamily="2" charset="0"/>
                <a:cs typeface="NikoshBAN" pitchFamily="2" charset="0"/>
              </a:endParaRPr>
            </a:p>
            <a:p>
              <a:pPr lvl="0"/>
              <a:r>
                <a:rPr lang="ar-SA" sz="1200" b="1" dirty="0">
                  <a:latin typeface="NikoshBAN" pitchFamily="2" charset="0"/>
                </a:rPr>
                <a:t>لِأَقْتُلَ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লি-আকতুলা):</a:t>
              </a:r>
              <a:r>
                <a:rPr lang="bn-IN" sz="1200" dirty="0">
                  <a:latin typeface="NikoshBAN" pitchFamily="2" charset="0"/>
                  <a:cs typeface="NikoshBAN" pitchFamily="2" charset="0"/>
                </a:rPr>
                <a:t> হত্যার জন্য</a:t>
              </a:r>
              <a:endParaRPr lang="en-US" sz="1200" dirty="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5" name="Rectangle 4"/>
            <p:cNvSpPr/>
            <p:nvPr/>
          </p:nvSpPr>
          <p:spPr>
            <a:xfrm>
              <a:off x="4519684" y="872490"/>
              <a:ext cx="2372435" cy="5909310"/>
            </a:xfrm>
            <a:prstGeom prst="rect">
              <a:avLst/>
            </a:prstGeom>
          </p:spPr>
          <p:txBody>
            <a:bodyPr wrap="square">
              <a:spAutoFit/>
            </a:bodyPr>
            <a:lstStyle/>
            <a:p>
              <a:pPr lvl="0"/>
              <a:r>
                <a:rPr lang="ar-SA" sz="1200" b="1" dirty="0" smtClean="0">
                  <a:latin typeface="NikoshBAN" pitchFamily="2" charset="0"/>
                </a:rPr>
                <a:t>مُحَمَّدًا</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মুহাম্মাদান):</a:t>
              </a:r>
              <a:r>
                <a:rPr lang="bn-IN" sz="1200" dirty="0">
                  <a:latin typeface="NikoshBAN" pitchFamily="2" charset="0"/>
                  <a:cs typeface="NikoshBAN" pitchFamily="2" charset="0"/>
                </a:rPr>
                <a:t> মুহাম্মদকে</a:t>
              </a:r>
              <a:endParaRPr lang="en-US" sz="1200" dirty="0">
                <a:latin typeface="NikoshBAN" pitchFamily="2" charset="0"/>
                <a:cs typeface="NikoshBAN" pitchFamily="2" charset="0"/>
              </a:endParaRPr>
            </a:p>
            <a:p>
              <a:pPr lvl="0"/>
              <a:r>
                <a:rPr lang="ar-SA" sz="1200" b="1" dirty="0">
                  <a:latin typeface="NikoshBAN" pitchFamily="2" charset="0"/>
                </a:rPr>
                <a:t>فَقَالَ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ফাকালা):</a:t>
              </a:r>
              <a:r>
                <a:rPr lang="bn-IN" sz="1200" dirty="0">
                  <a:latin typeface="NikoshBAN" pitchFamily="2" charset="0"/>
                  <a:cs typeface="NikoshBAN" pitchFamily="2" charset="0"/>
                </a:rPr>
                <a:t> অতঃপর বললেন</a:t>
              </a:r>
              <a:endParaRPr lang="en-US" sz="1200" dirty="0">
                <a:latin typeface="NikoshBAN" pitchFamily="2" charset="0"/>
                <a:cs typeface="NikoshBAN" pitchFamily="2" charset="0"/>
              </a:endParaRPr>
            </a:p>
            <a:p>
              <a:pPr lvl="0"/>
              <a:r>
                <a:rPr lang="ar-SA" sz="1200" b="1" dirty="0">
                  <a:latin typeface="NikoshBAN" pitchFamily="2" charset="0"/>
                </a:rPr>
                <a:t>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লাহু):</a:t>
              </a:r>
              <a:r>
                <a:rPr lang="bn-IN" sz="1200" dirty="0">
                  <a:latin typeface="NikoshBAN" pitchFamily="2" charset="0"/>
                  <a:cs typeface="NikoshBAN" pitchFamily="2" charset="0"/>
                </a:rPr>
                <a:t> তাঁকে</a:t>
              </a:r>
              <a:endParaRPr lang="en-US" sz="1200" dirty="0">
                <a:latin typeface="NikoshBAN" pitchFamily="2" charset="0"/>
                <a:cs typeface="NikoshBAN" pitchFamily="2" charset="0"/>
              </a:endParaRPr>
            </a:p>
            <a:p>
              <a:pPr lvl="0"/>
              <a:r>
                <a:rPr lang="ar-SA" sz="1200" b="1" dirty="0">
                  <a:latin typeface="NikoshBAN" pitchFamily="2" charset="0"/>
                </a:rPr>
                <a:t>الصَّحَابِيُّ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আস-সাহাবিয়্যু):</a:t>
              </a:r>
              <a:r>
                <a:rPr lang="bn-IN" sz="1200" dirty="0">
                  <a:latin typeface="NikoshBAN" pitchFamily="2" charset="0"/>
                  <a:cs typeface="NikoshBAN" pitchFamily="2" charset="0"/>
                </a:rPr>
                <a:t> সাহাবি</a:t>
              </a:r>
              <a:endParaRPr lang="en-US" sz="1200" dirty="0">
                <a:latin typeface="NikoshBAN" pitchFamily="2" charset="0"/>
                <a:cs typeface="NikoshBAN" pitchFamily="2" charset="0"/>
              </a:endParaRPr>
            </a:p>
            <a:p>
              <a:pPr lvl="0"/>
              <a:r>
                <a:rPr lang="ar-SA" sz="1200" b="1" dirty="0">
                  <a:latin typeface="NikoshBAN" pitchFamily="2" charset="0"/>
                </a:rPr>
                <a:t>وَهَلْ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ওয়াহাল):</a:t>
              </a:r>
              <a:r>
                <a:rPr lang="bn-IN" sz="1200" dirty="0">
                  <a:latin typeface="NikoshBAN" pitchFamily="2" charset="0"/>
                  <a:cs typeface="NikoshBAN" pitchFamily="2" charset="0"/>
                </a:rPr>
                <a:t> এবং কি / নাকি</a:t>
              </a:r>
              <a:endParaRPr lang="en-US" sz="1200" dirty="0">
                <a:latin typeface="NikoshBAN" pitchFamily="2" charset="0"/>
                <a:cs typeface="NikoshBAN" pitchFamily="2" charset="0"/>
              </a:endParaRPr>
            </a:p>
            <a:p>
              <a:pPr lvl="0"/>
              <a:r>
                <a:rPr lang="ar-SA" sz="1200" b="1" dirty="0">
                  <a:latin typeface="NikoshBAN" pitchFamily="2" charset="0"/>
                </a:rPr>
                <a:t>تَتْرُكُكَ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তারুকুকা):</a:t>
              </a:r>
              <a:r>
                <a:rPr lang="bn-IN" sz="1200" dirty="0">
                  <a:latin typeface="NikoshBAN" pitchFamily="2" charset="0"/>
                  <a:cs typeface="NikoshBAN" pitchFamily="2" charset="0"/>
                </a:rPr>
                <a:t> তোমাকে ছেড়ে দেবে</a:t>
              </a:r>
              <a:endParaRPr lang="en-US" sz="1200" dirty="0">
                <a:latin typeface="NikoshBAN" pitchFamily="2" charset="0"/>
                <a:cs typeface="NikoshBAN" pitchFamily="2" charset="0"/>
              </a:endParaRPr>
            </a:p>
            <a:p>
              <a:pPr lvl="0"/>
              <a:r>
                <a:rPr lang="ar-SA" sz="1200" b="1" dirty="0">
                  <a:latin typeface="NikoshBAN" pitchFamily="2" charset="0"/>
                </a:rPr>
                <a:t>بَنُو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বানু):</a:t>
              </a:r>
              <a:r>
                <a:rPr lang="bn-IN" sz="1200" dirty="0">
                  <a:latin typeface="NikoshBAN" pitchFamily="2" charset="0"/>
                  <a:cs typeface="NikoshBAN" pitchFamily="2" charset="0"/>
                </a:rPr>
                <a:t> বংশ / সন্তানগণ</a:t>
              </a:r>
              <a:endParaRPr lang="en-US" sz="1200" dirty="0">
                <a:latin typeface="NikoshBAN" pitchFamily="2" charset="0"/>
                <a:cs typeface="NikoshBAN" pitchFamily="2" charset="0"/>
              </a:endParaRPr>
            </a:p>
            <a:p>
              <a:pPr lvl="0"/>
              <a:r>
                <a:rPr lang="ar-SA" sz="1200" b="1" dirty="0">
                  <a:latin typeface="NikoshBAN" pitchFamily="2" charset="0"/>
                </a:rPr>
                <a:t>عَبْدِ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আবদি):</a:t>
              </a:r>
              <a:r>
                <a:rPr lang="bn-IN" sz="1200" dirty="0">
                  <a:latin typeface="NikoshBAN" pitchFamily="2" charset="0"/>
                  <a:cs typeface="NikoshBAN" pitchFamily="2" charset="0"/>
                </a:rPr>
                <a:t> আবদ</a:t>
              </a:r>
              <a:endParaRPr lang="en-US" sz="1200" dirty="0">
                <a:latin typeface="NikoshBAN" pitchFamily="2" charset="0"/>
                <a:cs typeface="NikoshBAN" pitchFamily="2" charset="0"/>
              </a:endParaRPr>
            </a:p>
            <a:p>
              <a:pPr lvl="0"/>
              <a:r>
                <a:rPr lang="ar-SA" sz="1200" b="1" dirty="0">
                  <a:latin typeface="NikoshBAN" pitchFamily="2" charset="0"/>
                </a:rPr>
                <a:t>الْمُطَّلِبِ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আল-মুত্তালিবির):</a:t>
              </a:r>
              <a:r>
                <a:rPr lang="bn-IN" sz="1200" dirty="0">
                  <a:latin typeface="NikoshBAN" pitchFamily="2" charset="0"/>
                  <a:cs typeface="NikoshBAN" pitchFamily="2" charset="0"/>
                </a:rPr>
                <a:t> মুত্তালিব</a:t>
              </a:r>
              <a:endParaRPr lang="en-US" sz="1200" dirty="0">
                <a:latin typeface="NikoshBAN" pitchFamily="2" charset="0"/>
                <a:cs typeface="NikoshBAN" pitchFamily="2" charset="0"/>
              </a:endParaRPr>
            </a:p>
            <a:p>
              <a:pPr lvl="0"/>
              <a:r>
                <a:rPr lang="ar-SA" sz="1200" b="1" dirty="0">
                  <a:latin typeface="NikoshBAN" pitchFamily="2" charset="0"/>
                </a:rPr>
                <a:t>الْجَلِيلِ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আল-জালি লি):</a:t>
              </a:r>
              <a:r>
                <a:rPr lang="bn-IN" sz="1200" dirty="0">
                  <a:latin typeface="NikoshBAN" pitchFamily="2" charset="0"/>
                  <a:cs typeface="NikoshBAN" pitchFamily="2" charset="0"/>
                </a:rPr>
                <a:t> মহান / মর্যাদাবান</a:t>
              </a:r>
              <a:endParaRPr lang="en-US" sz="1200" dirty="0">
                <a:latin typeface="NikoshBAN" pitchFamily="2" charset="0"/>
                <a:cs typeface="NikoshBAN" pitchFamily="2" charset="0"/>
              </a:endParaRPr>
            </a:p>
            <a:p>
              <a:pPr lvl="0"/>
              <a:r>
                <a:rPr lang="ar-SA" sz="1200" b="1" dirty="0">
                  <a:latin typeface="NikoshBAN" pitchFamily="2" charset="0"/>
                </a:rPr>
                <a:t>أَرَاكَ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আরাকা):</a:t>
              </a:r>
              <a:r>
                <a:rPr lang="bn-IN" sz="1200" dirty="0">
                  <a:latin typeface="NikoshBAN" pitchFamily="2" charset="0"/>
                  <a:cs typeface="NikoshBAN" pitchFamily="2" charset="0"/>
                </a:rPr>
                <a:t> আমি দেখছি তোমাকে</a:t>
              </a:r>
              <a:endParaRPr lang="en-US" sz="1200" dirty="0">
                <a:latin typeface="NikoshBAN" pitchFamily="2" charset="0"/>
                <a:cs typeface="NikoshBAN" pitchFamily="2" charset="0"/>
              </a:endParaRPr>
            </a:p>
            <a:p>
              <a:pPr lvl="0"/>
              <a:r>
                <a:rPr lang="ar-SA" sz="1200" b="1" dirty="0">
                  <a:latin typeface="NikoshBAN" pitchFamily="2" charset="0"/>
                </a:rPr>
                <a:t>إِتَّبَعْتَ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ইত্তাবাআতা):</a:t>
              </a:r>
              <a:r>
                <a:rPr lang="bn-IN" sz="1200" dirty="0">
                  <a:latin typeface="NikoshBAN" pitchFamily="2" charset="0"/>
                  <a:cs typeface="NikoshBAN" pitchFamily="2" charset="0"/>
                </a:rPr>
                <a:t> তুমি অনুসরণ করেছ</a:t>
              </a:r>
              <a:endParaRPr lang="en-US" sz="1200" dirty="0">
                <a:latin typeface="NikoshBAN" pitchFamily="2" charset="0"/>
                <a:cs typeface="NikoshBAN" pitchFamily="2" charset="0"/>
              </a:endParaRPr>
            </a:p>
            <a:p>
              <a:pPr lvl="0"/>
              <a:r>
                <a:rPr lang="ar-SA" sz="1200" b="1" dirty="0">
                  <a:latin typeface="NikoshBAN" pitchFamily="2" charset="0"/>
                </a:rPr>
                <a:t>مُحَمَّدَاً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মুহাম্মাদান):</a:t>
              </a:r>
              <a:r>
                <a:rPr lang="bn-IN" sz="1200" dirty="0">
                  <a:latin typeface="NikoshBAN" pitchFamily="2" charset="0"/>
                  <a:cs typeface="NikoshBAN" pitchFamily="2" charset="0"/>
                </a:rPr>
                <a:t> মুহাম্মদকে</a:t>
              </a:r>
              <a:endParaRPr lang="en-US" sz="1200" dirty="0">
                <a:latin typeface="NikoshBAN" pitchFamily="2" charset="0"/>
                <a:cs typeface="NikoshBAN" pitchFamily="2" charset="0"/>
              </a:endParaRPr>
            </a:p>
            <a:p>
              <a:pPr lvl="0"/>
              <a:r>
                <a:rPr lang="ar-SA" sz="1200" b="1" dirty="0">
                  <a:latin typeface="NikoshBAN" pitchFamily="2" charset="0"/>
                </a:rPr>
                <a:t>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a:t>
              </a:r>
              <a:r>
                <a:rPr lang="bn-IN" sz="1200" dirty="0">
                  <a:latin typeface="NikoshBAN" pitchFamily="2" charset="0"/>
                  <a:cs typeface="NikoshBAN" pitchFamily="2" charset="0"/>
                </a:rPr>
                <a:t> না</a:t>
              </a:r>
              <a:endParaRPr lang="en-US" sz="1200" dirty="0">
                <a:latin typeface="NikoshBAN" pitchFamily="2" charset="0"/>
                <a:cs typeface="NikoshBAN" pitchFamily="2" charset="0"/>
              </a:endParaRPr>
            </a:p>
            <a:p>
              <a:pPr lvl="0"/>
              <a:r>
                <a:rPr lang="ar-SA" sz="1200" b="1" dirty="0">
                  <a:latin typeface="NikoshBAN" pitchFamily="2" charset="0"/>
                </a:rPr>
                <a:t>وَلَكِنْ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ওয়ালাকিন):</a:t>
              </a:r>
              <a:r>
                <a:rPr lang="bn-IN" sz="1200" dirty="0">
                  <a:latin typeface="NikoshBAN" pitchFamily="2" charset="0"/>
                  <a:cs typeface="NikoshBAN" pitchFamily="2" charset="0"/>
                </a:rPr>
                <a:t> কিন্তু</a:t>
              </a:r>
              <a:endParaRPr lang="en-US" sz="1200" dirty="0">
                <a:latin typeface="NikoshBAN" pitchFamily="2" charset="0"/>
                <a:cs typeface="NikoshBAN" pitchFamily="2" charset="0"/>
              </a:endParaRPr>
            </a:p>
            <a:p>
              <a:pPr lvl="0"/>
              <a:r>
                <a:rPr lang="ar-SA" sz="1200" b="1" dirty="0">
                  <a:latin typeface="NikoshBAN" pitchFamily="2" charset="0"/>
                </a:rPr>
                <a:t>إِعْلَمْ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a:t>
              </a:r>
              <a:r>
                <a:rPr lang="en-US" sz="1200" b="1" dirty="0">
                  <a:latin typeface="NikoshBAN" pitchFamily="2" charset="0"/>
                  <a:cs typeface="NikoshBAN" pitchFamily="2" charset="0"/>
                </a:rPr>
                <a:t>'</a:t>
              </a:r>
              <a:r>
                <a:rPr lang="bn-IN" sz="1200" b="1" dirty="0">
                  <a:latin typeface="NikoshBAN" pitchFamily="2" charset="0"/>
                  <a:cs typeface="NikoshBAN" pitchFamily="2" charset="0"/>
                </a:rPr>
                <a:t>লাম):</a:t>
              </a:r>
              <a:r>
                <a:rPr lang="bn-IN" sz="1200" dirty="0">
                  <a:latin typeface="NikoshBAN" pitchFamily="2" charset="0"/>
                  <a:cs typeface="NikoshBAN" pitchFamily="2" charset="0"/>
                </a:rPr>
                <a:t> জেনে রাখো</a:t>
              </a:r>
              <a:endParaRPr lang="en-US" sz="1200" dirty="0">
                <a:latin typeface="NikoshBAN" pitchFamily="2" charset="0"/>
                <a:cs typeface="NikoshBAN" pitchFamily="2" charset="0"/>
              </a:endParaRPr>
            </a:p>
            <a:p>
              <a:pPr lvl="0"/>
              <a:r>
                <a:rPr lang="ar-SA" sz="1200" b="1" dirty="0">
                  <a:latin typeface="NikoshBAN" pitchFamily="2" charset="0"/>
                </a:rPr>
                <a:t>قَبْلَ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কাবলা):</a:t>
              </a:r>
              <a:r>
                <a:rPr lang="bn-IN" sz="1200" dirty="0">
                  <a:latin typeface="NikoshBAN" pitchFamily="2" charset="0"/>
                  <a:cs typeface="NikoshBAN" pitchFamily="2" charset="0"/>
                </a:rPr>
                <a:t> পূর্বে</a:t>
              </a:r>
              <a:endParaRPr lang="en-US" sz="1200" dirty="0">
                <a:latin typeface="NikoshBAN" pitchFamily="2" charset="0"/>
                <a:cs typeface="NikoshBAN" pitchFamily="2" charset="0"/>
              </a:endParaRPr>
            </a:p>
            <a:p>
              <a:pPr lvl="0"/>
              <a:r>
                <a:rPr lang="ar-SA" sz="1200" b="1" dirty="0">
                  <a:latin typeface="NikoshBAN" pitchFamily="2" charset="0"/>
                </a:rPr>
                <a:t>أَنْ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a:t>
              </a:r>
              <a:r>
                <a:rPr lang="bn-IN" sz="1200" dirty="0">
                  <a:latin typeface="NikoshBAN" pitchFamily="2" charset="0"/>
                  <a:cs typeface="NikoshBAN" pitchFamily="2" charset="0"/>
                </a:rPr>
                <a:t> যে</a:t>
              </a:r>
              <a:endParaRPr lang="en-US" sz="1200" dirty="0">
                <a:latin typeface="NikoshBAN" pitchFamily="2" charset="0"/>
                <a:cs typeface="NikoshBAN" pitchFamily="2" charset="0"/>
              </a:endParaRPr>
            </a:p>
            <a:p>
              <a:pPr lvl="0"/>
              <a:r>
                <a:rPr lang="ar-SA" sz="1200" b="1" dirty="0">
                  <a:latin typeface="NikoshBAN" pitchFamily="2" charset="0"/>
                </a:rPr>
                <a:t>تَذْهَبَ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তাজহাবা):</a:t>
              </a:r>
              <a:r>
                <a:rPr lang="bn-IN" sz="1200" dirty="0">
                  <a:latin typeface="NikoshBAN" pitchFamily="2" charset="0"/>
                  <a:cs typeface="NikoshBAN" pitchFamily="2" charset="0"/>
                </a:rPr>
                <a:t> তুমি যাও</a:t>
              </a:r>
              <a:endParaRPr lang="en-US" sz="1200" dirty="0">
                <a:latin typeface="NikoshBAN" pitchFamily="2" charset="0"/>
                <a:cs typeface="NikoshBAN" pitchFamily="2" charset="0"/>
              </a:endParaRPr>
            </a:p>
            <a:p>
              <a:pPr lvl="0"/>
              <a:r>
                <a:rPr lang="ar-SA" sz="1200" b="1" dirty="0">
                  <a:latin typeface="NikoshBAN" pitchFamily="2" charset="0"/>
                </a:rPr>
                <a:t>إِلَى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a:t>
              </a:r>
              <a:r>
                <a:rPr lang="bn-IN" sz="1200" dirty="0">
                  <a:latin typeface="NikoshBAN" pitchFamily="2" charset="0"/>
                  <a:cs typeface="NikoshBAN" pitchFamily="2" charset="0"/>
                </a:rPr>
                <a:t> কাছে</a:t>
              </a:r>
              <a:endParaRPr lang="en-US" sz="1200" dirty="0">
                <a:latin typeface="NikoshBAN" pitchFamily="2" charset="0"/>
                <a:cs typeface="NikoshBAN" pitchFamily="2" charset="0"/>
              </a:endParaRPr>
            </a:p>
            <a:p>
              <a:pPr lvl="0"/>
              <a:r>
                <a:rPr lang="ar-SA" sz="1200" b="1" dirty="0">
                  <a:latin typeface="NikoshBAN" pitchFamily="2" charset="0"/>
                </a:rPr>
                <a:t>لِتَقْتُلَهُ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লিতাকতুলাহু):</a:t>
              </a:r>
              <a:r>
                <a:rPr lang="bn-IN" sz="1200" dirty="0">
                  <a:latin typeface="NikoshBAN" pitchFamily="2" charset="0"/>
                  <a:cs typeface="NikoshBAN" pitchFamily="2" charset="0"/>
                </a:rPr>
                <a:t> তাঁকে হত্যা করার জন্য</a:t>
              </a:r>
              <a:endParaRPr lang="en-US" sz="1200" dirty="0">
                <a:latin typeface="NikoshBAN" pitchFamily="2" charset="0"/>
                <a:cs typeface="NikoshBAN" pitchFamily="2" charset="0"/>
              </a:endParaRPr>
            </a:p>
            <a:p>
              <a:pPr lvl="0"/>
              <a:r>
                <a:rPr lang="ar-SA" sz="1200" b="1" dirty="0">
                  <a:latin typeface="NikoshBAN" pitchFamily="2" charset="0"/>
                </a:rPr>
                <a:t>فَابْدَأْ</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ফা-ইবদা</a:t>
              </a:r>
              <a:r>
                <a:rPr lang="en-US" sz="1200" b="1" dirty="0">
                  <a:latin typeface="NikoshBAN" pitchFamily="2" charset="0"/>
                  <a:cs typeface="NikoshBAN" pitchFamily="2" charset="0"/>
                </a:rPr>
                <a:t>'):</a:t>
              </a:r>
              <a:r>
                <a:rPr lang="en-US" sz="1200" dirty="0">
                  <a:latin typeface="NikoshBAN" pitchFamily="2" charset="0"/>
                  <a:cs typeface="NikoshBAN" pitchFamily="2" charset="0"/>
                </a:rPr>
                <a:t> </a:t>
              </a:r>
              <a:r>
                <a:rPr lang="bn-IN" sz="1200" dirty="0">
                  <a:latin typeface="NikoshBAN" pitchFamily="2" charset="0"/>
                  <a:cs typeface="NikoshBAN" pitchFamily="2" charset="0"/>
                </a:rPr>
                <a:t>তবে শুরু করো</a:t>
              </a:r>
              <a:endParaRPr lang="en-US" sz="1200" dirty="0">
                <a:latin typeface="NikoshBAN" pitchFamily="2" charset="0"/>
                <a:cs typeface="NikoshBAN" pitchFamily="2" charset="0"/>
              </a:endParaRPr>
            </a:p>
            <a:p>
              <a:pPr lvl="0"/>
              <a:r>
                <a:rPr lang="ar-SA" sz="1200" b="1" dirty="0">
                  <a:latin typeface="NikoshBAN" pitchFamily="2" charset="0"/>
                </a:rPr>
                <a:t>بِبَيْتِكَ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বি-বাইতিকা):</a:t>
              </a:r>
              <a:r>
                <a:rPr lang="bn-IN" sz="1200" dirty="0">
                  <a:latin typeface="NikoshBAN" pitchFamily="2" charset="0"/>
                  <a:cs typeface="NikoshBAN" pitchFamily="2" charset="0"/>
                </a:rPr>
                <a:t> তোমার ঘর দিয়ে</a:t>
              </a:r>
              <a:endParaRPr lang="en-US" sz="1200" dirty="0">
                <a:latin typeface="NikoshBAN" pitchFamily="2" charset="0"/>
                <a:cs typeface="NikoshBAN" pitchFamily="2" charset="0"/>
              </a:endParaRPr>
            </a:p>
            <a:p>
              <a:pPr lvl="0"/>
              <a:r>
                <a:rPr lang="ar-SA" sz="1200" b="1" dirty="0">
                  <a:latin typeface="NikoshBAN" pitchFamily="2" charset="0"/>
                </a:rPr>
                <a:t>أَوَّلَا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আউওয়ালান):</a:t>
              </a:r>
              <a:r>
                <a:rPr lang="bn-IN" sz="1200" dirty="0">
                  <a:latin typeface="NikoshBAN" pitchFamily="2" charset="0"/>
                  <a:cs typeface="NikoshBAN" pitchFamily="2" charset="0"/>
                </a:rPr>
                <a:t> প্রথমে</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 কে</a:t>
              </a:r>
              <a:r>
                <a:rPr lang="en-US" sz="1200" b="1" dirty="0">
                  <a:latin typeface="NikoshBAN" pitchFamily="2" charset="0"/>
                  <a:cs typeface="NikoshBAN" pitchFamily="2" charset="0"/>
                </a:rPr>
                <a:t>?</a:t>
              </a:r>
              <a:r>
                <a:rPr lang="en-US" sz="1200" dirty="0">
                  <a:latin typeface="NikoshBAN" pitchFamily="2" charset="0"/>
                  <a:cs typeface="NikoshBAN" pitchFamily="2" charset="0"/>
                </a:rPr>
                <a:t> (</a:t>
              </a:r>
              <a:r>
                <a:rPr lang="bn-IN" sz="1200" dirty="0">
                  <a:latin typeface="NikoshBAN" pitchFamily="2" charset="0"/>
                  <a:cs typeface="NikoshBAN" pitchFamily="2" charset="0"/>
                </a:rPr>
                <a:t>কার ঘর</a:t>
              </a:r>
              <a:r>
                <a:rPr lang="en-US" sz="1200" dirty="0">
                  <a:latin typeface="NikoshBAN" pitchFamily="2" charset="0"/>
                  <a:cs typeface="NikoshBAN" pitchFamily="2" charset="0"/>
                </a:rPr>
                <a:t>?)</a:t>
              </a:r>
            </a:p>
            <a:p>
              <a:pPr lvl="0"/>
              <a:r>
                <a:rPr lang="ar-SA" sz="1200" b="1" dirty="0">
                  <a:latin typeface="NikoshBAN" pitchFamily="2" charset="0"/>
                </a:rPr>
                <a:t>أُخْتُكَ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উখতূকা/উখতুকা):</a:t>
              </a:r>
              <a:r>
                <a:rPr lang="bn-IN" sz="1200" dirty="0">
                  <a:latin typeface="NikoshBAN" pitchFamily="2" charset="0"/>
                  <a:cs typeface="NikoshBAN" pitchFamily="2" charset="0"/>
                </a:rPr>
                <a:t> তোমার বোন</a:t>
              </a:r>
              <a:endParaRPr lang="en-US" sz="1200" dirty="0">
                <a:latin typeface="NikoshBAN" pitchFamily="2" charset="0"/>
                <a:cs typeface="NikoshBAN" pitchFamily="2" charset="0"/>
              </a:endParaRPr>
            </a:p>
            <a:p>
              <a:pPr lvl="0"/>
              <a:r>
                <a:rPr lang="ar-SA" sz="1200" b="1" dirty="0">
                  <a:latin typeface="NikoshBAN" pitchFamily="2" charset="0"/>
                </a:rPr>
                <a:t>فَاطِمَةُ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ফাতিমাতু):</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ফাতিমা</a:t>
              </a:r>
              <a:endParaRPr lang="bn-BD" sz="1200" dirty="0" smtClean="0">
                <a:latin typeface="NikoshBAN" pitchFamily="2" charset="0"/>
                <a:cs typeface="NikoshBAN" pitchFamily="2" charset="0"/>
              </a:endParaRPr>
            </a:p>
            <a:p>
              <a:pPr lvl="0"/>
              <a:r>
                <a:rPr lang="ar-SA" sz="1200" b="1" dirty="0">
                  <a:latin typeface="NikoshBAN" pitchFamily="2" charset="0"/>
                </a:rPr>
                <a:t>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a:t>
              </a:r>
              <a:r>
                <a:rPr lang="bn-IN" sz="1200" dirty="0">
                  <a:latin typeface="NikoshBAN" pitchFamily="2" charset="0"/>
                  <a:cs typeface="NikoshBAN" pitchFamily="2" charset="0"/>
                </a:rPr>
                <a:t> এবং</a:t>
              </a:r>
              <a:endParaRPr lang="en-US" sz="1200" dirty="0">
                <a:latin typeface="NikoshBAN" pitchFamily="2" charset="0"/>
                <a:cs typeface="NikoshBAN" pitchFamily="2" charset="0"/>
              </a:endParaRPr>
            </a:p>
            <a:p>
              <a:pPr lvl="0"/>
              <a:r>
                <a:rPr lang="ar-SA" sz="1200" b="1" dirty="0">
                  <a:latin typeface="NikoshBAN" pitchFamily="2" charset="0"/>
                </a:rPr>
                <a:t>زَوْجُهَا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যাউজুহা):</a:t>
              </a:r>
              <a:r>
                <a:rPr lang="bn-IN" sz="1200" dirty="0">
                  <a:latin typeface="NikoshBAN" pitchFamily="2" charset="0"/>
                  <a:cs typeface="NikoshBAN" pitchFamily="2" charset="0"/>
                </a:rPr>
                <a:t> তাঁর স্বামী</a:t>
              </a:r>
              <a:endParaRPr lang="en-US" sz="1200" dirty="0">
                <a:latin typeface="NikoshBAN" pitchFamily="2" charset="0"/>
                <a:cs typeface="NikoshBAN" pitchFamily="2" charset="0"/>
              </a:endParaRPr>
            </a:p>
            <a:p>
              <a:pPr lvl="0"/>
              <a:r>
                <a:rPr lang="ar-SA" sz="1200" b="1" dirty="0">
                  <a:latin typeface="NikoshBAN" pitchFamily="2" charset="0"/>
                </a:rPr>
                <a:t>إِتَّبَعَا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ইত্তাবাআ):</a:t>
              </a:r>
              <a:r>
                <a:rPr lang="bn-IN" sz="1200" dirty="0">
                  <a:latin typeface="NikoshBAN" pitchFamily="2" charset="0"/>
                  <a:cs typeface="NikoshBAN" pitchFamily="2" charset="0"/>
                </a:rPr>
                <a:t> অনুসরণ করেছে</a:t>
              </a:r>
              <a:endParaRPr lang="en-US" sz="1200" dirty="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8" name="Rectangle 7"/>
            <p:cNvSpPr/>
            <p:nvPr/>
          </p:nvSpPr>
          <p:spPr>
            <a:xfrm>
              <a:off x="6553200" y="315545"/>
              <a:ext cx="2590800" cy="6186309"/>
            </a:xfrm>
            <a:prstGeom prst="rect">
              <a:avLst/>
            </a:prstGeom>
          </p:spPr>
          <p:txBody>
            <a:bodyPr wrap="square">
              <a:spAutoFit/>
            </a:bodyPr>
            <a:lstStyle/>
            <a:p>
              <a:pPr lvl="0"/>
              <a:r>
                <a:rPr lang="ar-SA" sz="1200" b="1" dirty="0" smtClean="0">
                  <a:latin typeface="NikoshBAN" pitchFamily="2" charset="0"/>
                </a:rPr>
                <a:t>إِلَى</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ইলা):</a:t>
              </a:r>
              <a:r>
                <a:rPr lang="bn-IN" sz="1200" dirty="0">
                  <a:latin typeface="NikoshBAN" pitchFamily="2" charset="0"/>
                  <a:cs typeface="NikoshBAN" pitchFamily="2" charset="0"/>
                </a:rPr>
                <a:t> দিকে</a:t>
              </a:r>
              <a:endParaRPr lang="en-US" sz="1200" dirty="0">
                <a:latin typeface="NikoshBAN" pitchFamily="2" charset="0"/>
                <a:cs typeface="NikoshBAN" pitchFamily="2" charset="0"/>
              </a:endParaRPr>
            </a:p>
            <a:p>
              <a:pPr lvl="0"/>
              <a:r>
                <a:rPr lang="ar-SA" sz="1200" b="1" dirty="0">
                  <a:latin typeface="NikoshBAN" pitchFamily="2" charset="0"/>
                </a:rPr>
                <a:t>دَارِ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দারি):</a:t>
              </a:r>
              <a:r>
                <a:rPr lang="bn-IN" sz="1200" dirty="0">
                  <a:latin typeface="NikoshBAN" pitchFamily="2" charset="0"/>
                  <a:cs typeface="NikoshBAN" pitchFamily="2" charset="0"/>
                </a:rPr>
                <a:t> বাড়ি / ঘর</a:t>
              </a:r>
              <a:endParaRPr lang="en-US" sz="1200" dirty="0">
                <a:latin typeface="NikoshBAN" pitchFamily="2" charset="0"/>
                <a:cs typeface="NikoshBAN" pitchFamily="2" charset="0"/>
              </a:endParaRPr>
            </a:p>
            <a:p>
              <a:pPr lvl="0"/>
              <a:r>
                <a:rPr lang="ar-SA" sz="1200" b="1" dirty="0">
                  <a:latin typeface="NikoshBAN" pitchFamily="2" charset="0"/>
                </a:rPr>
                <a:t>سَعِيدِ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সাঈদি):</a:t>
              </a:r>
              <a:r>
                <a:rPr lang="bn-IN" sz="1200" dirty="0">
                  <a:latin typeface="NikoshBAN" pitchFamily="2" charset="0"/>
                  <a:cs typeface="NikoshBAN" pitchFamily="2" charset="0"/>
                </a:rPr>
                <a:t> সাঈদ</a:t>
              </a:r>
              <a:endParaRPr lang="en-US" sz="1200" dirty="0">
                <a:latin typeface="NikoshBAN" pitchFamily="2" charset="0"/>
                <a:cs typeface="NikoshBAN" pitchFamily="2" charset="0"/>
              </a:endParaRPr>
            </a:p>
            <a:p>
              <a:pPr lvl="0"/>
              <a:r>
                <a:rPr lang="ar-SA" sz="1200" b="1" dirty="0">
                  <a:latin typeface="NikoshBAN" pitchFamily="2" charset="0"/>
                </a:rPr>
                <a:t>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زَيْدٍ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যাইদিন):</a:t>
              </a:r>
              <a:r>
                <a:rPr lang="bn-IN" sz="1200" dirty="0">
                  <a:latin typeface="NikoshBAN" pitchFamily="2" charset="0"/>
                  <a:cs typeface="NikoshBAN" pitchFamily="2" charset="0"/>
                </a:rPr>
                <a:t> যায়দ</a:t>
              </a:r>
              <a:endParaRPr lang="en-US" sz="1200" dirty="0">
                <a:latin typeface="NikoshBAN" pitchFamily="2" charset="0"/>
                <a:cs typeface="NikoshBAN" pitchFamily="2" charset="0"/>
              </a:endParaRPr>
            </a:p>
            <a:p>
              <a:pPr lvl="0"/>
              <a:r>
                <a:rPr lang="ar-SA" sz="1200" b="1" dirty="0">
                  <a:latin typeface="NikoshBAN" pitchFamily="2" charset="0"/>
                </a:rPr>
                <a:t>زَوْجِ</a:t>
              </a:r>
              <a:r>
                <a:rPr lang="en-US" sz="1200" b="1" dirty="0">
                  <a:latin typeface="NikoshBAN" pitchFamily="2" charset="0"/>
                  <a:cs typeface="NikoshBAN" pitchFamily="2" charset="0"/>
                </a:rPr>
                <a:t> (</a:t>
              </a:r>
              <a:r>
                <a:rPr lang="bn-IN" sz="1200" b="1" dirty="0">
                  <a:latin typeface="NikoshBAN" pitchFamily="2" charset="0"/>
                  <a:cs typeface="NikoshBAN" pitchFamily="2" charset="0"/>
                </a:rPr>
                <a:t>যাউজি):</a:t>
              </a:r>
              <a:r>
                <a:rPr lang="bn-IN" sz="1200" dirty="0">
                  <a:latin typeface="NikoshBAN" pitchFamily="2" charset="0"/>
                  <a:cs typeface="NikoshBAN" pitchFamily="2" charset="0"/>
                </a:rPr>
                <a:t> স্বামী</a:t>
              </a:r>
              <a:endParaRPr lang="en-US" sz="1200" dirty="0">
                <a:latin typeface="NikoshBAN" pitchFamily="2" charset="0"/>
                <a:cs typeface="NikoshBAN" pitchFamily="2" charset="0"/>
              </a:endParaRPr>
            </a:p>
            <a:p>
              <a:pPr lvl="0"/>
              <a:r>
                <a:rPr lang="ar-SA" sz="1200" b="1" dirty="0">
                  <a:latin typeface="NikoshBAN" pitchFamily="2" charset="0"/>
                </a:rPr>
                <a:t>أُخْتِهِ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উখতিহি):</a:t>
              </a:r>
              <a:r>
                <a:rPr lang="bn-IN" sz="1200" dirty="0">
                  <a:latin typeface="NikoshBAN" pitchFamily="2" charset="0"/>
                  <a:cs typeface="NikoshBAN" pitchFamily="2" charset="0"/>
                </a:rPr>
                <a:t> তাঁর বোন</a:t>
              </a:r>
              <a:endParaRPr lang="en-US" sz="1200" dirty="0">
                <a:latin typeface="NikoshBAN" pitchFamily="2" charset="0"/>
                <a:cs typeface="NikoshBAN" pitchFamily="2" charset="0"/>
              </a:endParaRPr>
            </a:p>
            <a:p>
              <a:pPr lvl="0"/>
              <a:r>
                <a:rPr lang="ar-SA" sz="1200" b="1" dirty="0">
                  <a:latin typeface="NikoshBAN" pitchFamily="2" charset="0"/>
                </a:rPr>
                <a:t>فَاطِمَةَ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ফাতিমাতা):</a:t>
              </a:r>
              <a:r>
                <a:rPr lang="bn-IN" sz="1200" dirty="0">
                  <a:latin typeface="NikoshBAN" pitchFamily="2" charset="0"/>
                  <a:cs typeface="NikoshBAN" pitchFamily="2" charset="0"/>
                </a:rPr>
                <a:t> ফাতিমা</a:t>
              </a:r>
              <a:endParaRPr lang="en-US" sz="1200" dirty="0">
                <a:latin typeface="NikoshBAN" pitchFamily="2" charset="0"/>
                <a:cs typeface="NikoshBAN" pitchFamily="2" charset="0"/>
              </a:endParaRPr>
            </a:p>
            <a:p>
              <a:pPr lvl="0"/>
              <a:r>
                <a:rPr lang="ar-SA" sz="1200" b="1" dirty="0">
                  <a:latin typeface="NikoshBAN" pitchFamily="2" charset="0"/>
                </a:rPr>
                <a:t>فَطَرَقَ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ফা-তারাকা):</a:t>
              </a:r>
              <a:r>
                <a:rPr lang="bn-IN" sz="1200" dirty="0">
                  <a:latin typeface="NikoshBAN" pitchFamily="2" charset="0"/>
                  <a:cs typeface="NikoshBAN" pitchFamily="2" charset="0"/>
                </a:rPr>
                <a:t> অতঃপর করাঘাত করলেন / আঘাত করলেন</a:t>
              </a:r>
              <a:endParaRPr lang="en-US" sz="1200" dirty="0">
                <a:latin typeface="NikoshBAN" pitchFamily="2" charset="0"/>
                <a:cs typeface="NikoshBAN" pitchFamily="2" charset="0"/>
              </a:endParaRPr>
            </a:p>
            <a:p>
              <a:pPr lvl="0"/>
              <a:r>
                <a:rPr lang="ar-SA" sz="1200" b="1" dirty="0">
                  <a:latin typeface="NikoshBAN" pitchFamily="2" charset="0"/>
                </a:rPr>
                <a:t>الْبَابَ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আল-বাবা):</a:t>
              </a:r>
              <a:r>
                <a:rPr lang="bn-IN" sz="1200" dirty="0">
                  <a:latin typeface="NikoshBAN" pitchFamily="2" charset="0"/>
                  <a:cs typeface="NikoshBAN" pitchFamily="2" charset="0"/>
                </a:rPr>
                <a:t> দরজায়</a:t>
              </a:r>
              <a:endParaRPr lang="en-US" sz="1200" dirty="0">
                <a:latin typeface="NikoshBAN" pitchFamily="2" charset="0"/>
                <a:cs typeface="NikoshBAN" pitchFamily="2" charset="0"/>
              </a:endParaRPr>
            </a:p>
            <a:p>
              <a:pPr lvl="0"/>
              <a:r>
                <a:rPr lang="ar-SA" sz="1200" b="1" dirty="0">
                  <a:latin typeface="NikoshBAN" pitchFamily="2" charset="0"/>
                </a:rPr>
                <a:t>وَكَانَ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ওয়াকানা):</a:t>
              </a:r>
              <a:r>
                <a:rPr lang="bn-IN" sz="1200" dirty="0">
                  <a:latin typeface="NikoshBAN" pitchFamily="2" charset="0"/>
                  <a:cs typeface="NikoshBAN" pitchFamily="2" charset="0"/>
                </a:rPr>
                <a:t> এবং ছিলেন</a:t>
              </a:r>
              <a:endParaRPr lang="en-US" sz="1200" dirty="0">
                <a:latin typeface="NikoshBAN" pitchFamily="2" charset="0"/>
                <a:cs typeface="NikoshBAN" pitchFamily="2" charset="0"/>
              </a:endParaRPr>
            </a:p>
            <a:p>
              <a:pPr lvl="0"/>
              <a:r>
                <a:rPr lang="ar-SA" sz="1200" b="1" dirty="0">
                  <a:latin typeface="NikoshBAN" pitchFamily="2" charset="0"/>
                </a:rPr>
                <a:t>خَبَّابُ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খাব্বাবু):</a:t>
              </a:r>
              <a:r>
                <a:rPr lang="bn-IN" sz="1200" dirty="0">
                  <a:latin typeface="NikoshBAN" pitchFamily="2" charset="0"/>
                  <a:cs typeface="NikoshBAN" pitchFamily="2" charset="0"/>
                </a:rPr>
                <a:t> খাব্বাব</a:t>
              </a:r>
              <a:endParaRPr lang="en-US" sz="1200" dirty="0">
                <a:latin typeface="NikoshBAN" pitchFamily="2" charset="0"/>
                <a:cs typeface="NikoshBAN" pitchFamily="2" charset="0"/>
              </a:endParaRPr>
            </a:p>
            <a:p>
              <a:pPr lvl="0"/>
              <a:r>
                <a:rPr lang="ar-SA" sz="1200" b="1" dirty="0">
                  <a:latin typeface="NikoshBAN" pitchFamily="2" charset="0"/>
                </a:rPr>
                <a:t>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الْأَرَتِّ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আল-আরাত্তি):</a:t>
              </a:r>
              <a:r>
                <a:rPr lang="bn-IN" sz="1200" dirty="0">
                  <a:latin typeface="NikoshBAN" pitchFamily="2" charset="0"/>
                  <a:cs typeface="NikoshBAN" pitchFamily="2" charset="0"/>
                </a:rPr>
                <a:t> আরত</a:t>
              </a:r>
              <a:endParaRPr lang="en-US" sz="1200" dirty="0">
                <a:latin typeface="NikoshBAN" pitchFamily="2" charset="0"/>
                <a:cs typeface="NikoshBAN" pitchFamily="2" charset="0"/>
              </a:endParaRPr>
            </a:p>
            <a:p>
              <a:pPr lvl="0"/>
              <a:r>
                <a:rPr lang="ar-SA" sz="1200" b="1" dirty="0">
                  <a:latin typeface="NikoshBAN" pitchFamily="2" charset="0"/>
                </a:rPr>
                <a:t>يُعَلِّمُ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ইউআল্লিমু):</a:t>
              </a:r>
              <a:r>
                <a:rPr lang="bn-IN" sz="1200" dirty="0">
                  <a:latin typeface="NikoshBAN" pitchFamily="2" charset="0"/>
                  <a:cs typeface="NikoshBAN" pitchFamily="2" charset="0"/>
                </a:rPr>
                <a:t> শিক্ষা দিচ্ছিলেন</a:t>
              </a:r>
              <a:endParaRPr lang="en-US" sz="1200" dirty="0">
                <a:latin typeface="NikoshBAN" pitchFamily="2" charset="0"/>
                <a:cs typeface="NikoshBAN" pitchFamily="2" charset="0"/>
              </a:endParaRPr>
            </a:p>
            <a:p>
              <a:pPr lvl="0"/>
              <a:r>
                <a:rPr lang="ar-SA" sz="1200" b="1" dirty="0">
                  <a:latin typeface="NikoshBAN" pitchFamily="2" charset="0"/>
                </a:rPr>
                <a:t>الْقُرْآنَ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আল-কুরআন):</a:t>
              </a:r>
              <a:r>
                <a:rPr lang="bn-IN" sz="1200" dirty="0">
                  <a:latin typeface="NikoshBAN" pitchFamily="2" charset="0"/>
                  <a:cs typeface="NikoshBAN" pitchFamily="2" charset="0"/>
                </a:rPr>
                <a:t> কোরআন</a:t>
              </a:r>
              <a:endParaRPr lang="en-US" sz="1200" dirty="0">
                <a:latin typeface="NikoshBAN" pitchFamily="2" charset="0"/>
                <a:cs typeface="NikoshBAN" pitchFamily="2" charset="0"/>
              </a:endParaRPr>
            </a:p>
            <a:p>
              <a:pPr lvl="0"/>
              <a:r>
                <a:rPr lang="ar-SA" sz="1200" b="1" dirty="0">
                  <a:latin typeface="NikoshBAN" pitchFamily="2" charset="0"/>
                </a:rPr>
                <a:t>فَعِنْدَمَا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ফা-ইন্দামা):</a:t>
              </a:r>
              <a:r>
                <a:rPr lang="bn-IN" sz="1200" dirty="0">
                  <a:latin typeface="NikoshBAN" pitchFamily="2" charset="0"/>
                  <a:cs typeface="NikoshBAN" pitchFamily="2" charset="0"/>
                </a:rPr>
                <a:t> অতঃপর যখন</a:t>
              </a:r>
              <a:endParaRPr lang="en-US" sz="1200" dirty="0">
                <a:latin typeface="NikoshBAN" pitchFamily="2" charset="0"/>
                <a:cs typeface="NikoshBAN" pitchFamily="2" charset="0"/>
              </a:endParaRPr>
            </a:p>
            <a:p>
              <a:pPr lvl="0"/>
              <a:r>
                <a:rPr lang="ar-SA" sz="1200" b="1" dirty="0">
                  <a:latin typeface="NikoshBAN" pitchFamily="2" charset="0"/>
                </a:rPr>
                <a:t>فَتَحَ</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ফাতাহা):</a:t>
              </a:r>
              <a:r>
                <a:rPr lang="bn-IN" sz="1200" dirty="0">
                  <a:latin typeface="NikoshBAN" pitchFamily="2" charset="0"/>
                  <a:cs typeface="NikoshBAN" pitchFamily="2" charset="0"/>
                </a:rPr>
                <a:t> খুললেন</a:t>
              </a:r>
              <a:endParaRPr lang="en-US" sz="1200" dirty="0">
                <a:latin typeface="NikoshBAN" pitchFamily="2" charset="0"/>
                <a:cs typeface="NikoshBAN" pitchFamily="2" charset="0"/>
              </a:endParaRPr>
            </a:p>
            <a:p>
              <a:pPr lvl="0"/>
              <a:r>
                <a:rPr lang="ar-SA" sz="1200" b="1" dirty="0">
                  <a:latin typeface="NikoshBAN" pitchFamily="2" charset="0"/>
                </a:rPr>
                <a:t>فَأَمْسَكَهُ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ফা-আমসাকাধু):</a:t>
              </a:r>
              <a:r>
                <a:rPr lang="bn-IN" sz="1200" dirty="0">
                  <a:latin typeface="NikoshBAN" pitchFamily="2" charset="0"/>
                  <a:cs typeface="NikoshBAN" pitchFamily="2" charset="0"/>
                </a:rPr>
                <a:t> অতঃপর তাঁকে ধরে ফেললেন</a:t>
              </a:r>
              <a:endParaRPr lang="en-US" sz="1200" dirty="0">
                <a:latin typeface="NikoshBAN" pitchFamily="2" charset="0"/>
                <a:cs typeface="NikoshBAN" pitchFamily="2" charset="0"/>
              </a:endParaRPr>
            </a:p>
            <a:p>
              <a:pPr lvl="0"/>
              <a:r>
                <a:rPr lang="ar-SA" sz="1200" b="1" dirty="0">
                  <a:latin typeface="NikoshBAN" pitchFamily="2" charset="0"/>
                </a:rPr>
                <a:t>أَرَاكَ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আরাকা):</a:t>
              </a:r>
              <a:r>
                <a:rPr lang="bn-IN" sz="1200" dirty="0">
                  <a:latin typeface="NikoshBAN" pitchFamily="2" charset="0"/>
                  <a:cs typeface="NikoshBAN" pitchFamily="2" charset="0"/>
                </a:rPr>
                <a:t> আমি দেখছি তোমাকে</a:t>
              </a:r>
              <a:endParaRPr lang="en-US" sz="1200" dirty="0">
                <a:latin typeface="NikoshBAN" pitchFamily="2" charset="0"/>
                <a:cs typeface="NikoshBAN" pitchFamily="2" charset="0"/>
              </a:endParaRPr>
            </a:p>
            <a:p>
              <a:pPr lvl="0"/>
              <a:r>
                <a:rPr lang="ar-SA" sz="1200" b="1" dirty="0">
                  <a:latin typeface="NikoshBAN" pitchFamily="2" charset="0"/>
                </a:rPr>
                <a:t>صَبَأْتَ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সোবাআতা):</a:t>
              </a:r>
              <a:r>
                <a:rPr lang="bn-IN" sz="1200" dirty="0">
                  <a:latin typeface="NikoshBAN" pitchFamily="2" charset="0"/>
                  <a:cs typeface="NikoshBAN" pitchFamily="2" charset="0"/>
                </a:rPr>
                <a:t> ধর্মচ্যুত হয়েছ / নতুন ধর্ম গ্রহণ করেছ</a:t>
              </a:r>
              <a:endParaRPr lang="en-US" sz="1200" dirty="0">
                <a:latin typeface="NikoshBAN" pitchFamily="2" charset="0"/>
                <a:cs typeface="NikoshBAN" pitchFamily="2" charset="0"/>
              </a:endParaRPr>
            </a:p>
            <a:p>
              <a:pPr lvl="0"/>
              <a:r>
                <a:rPr lang="ar-SA" sz="1200" b="1" dirty="0">
                  <a:latin typeface="NikoshBAN" pitchFamily="2" charset="0"/>
                </a:rPr>
                <a:t>أَرَأَيْتَ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আরায়তা):</a:t>
              </a:r>
              <a:r>
                <a:rPr lang="bn-IN" sz="1200" dirty="0">
                  <a:latin typeface="NikoshBAN" pitchFamily="2" charset="0"/>
                  <a:cs typeface="NikoshBAN" pitchFamily="2" charset="0"/>
                </a:rPr>
                <a:t> ভেবে দেখ তো / বল তো</a:t>
              </a:r>
              <a:endParaRPr lang="en-US" sz="1200" dirty="0">
                <a:latin typeface="NikoshBAN" pitchFamily="2" charset="0"/>
                <a:cs typeface="NikoshBAN" pitchFamily="2" charset="0"/>
              </a:endParaRPr>
            </a:p>
            <a:p>
              <a:pPr lvl="0"/>
              <a:r>
                <a:rPr lang="ar-SA" sz="1200" b="1" dirty="0">
                  <a:latin typeface="NikoshBAN" pitchFamily="2" charset="0"/>
                </a:rPr>
                <a:t>إِنْ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ইন):</a:t>
              </a:r>
              <a:r>
                <a:rPr lang="bn-IN" sz="1200" dirty="0">
                  <a:latin typeface="NikoshBAN" pitchFamily="2" charset="0"/>
                  <a:cs typeface="NikoshBAN" pitchFamily="2" charset="0"/>
                </a:rPr>
                <a:t> যদি</a:t>
              </a:r>
              <a:endParaRPr lang="en-US" sz="1200" dirty="0">
                <a:latin typeface="NikoshBAN" pitchFamily="2" charset="0"/>
                <a:cs typeface="NikoshBAN" pitchFamily="2" charset="0"/>
              </a:endParaRPr>
            </a:p>
            <a:p>
              <a:pPr lvl="0"/>
              <a:r>
                <a:rPr lang="ar-SA" sz="1200" b="1" dirty="0">
                  <a:latin typeface="NikoshBAN" pitchFamily="2" charset="0"/>
                </a:rPr>
                <a:t>كَانَ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কানা):</a:t>
              </a:r>
              <a:r>
                <a:rPr lang="bn-IN" sz="1200" dirty="0">
                  <a:latin typeface="NikoshBAN" pitchFamily="2" charset="0"/>
                  <a:cs typeface="NikoshBAN" pitchFamily="2" charset="0"/>
                </a:rPr>
                <a:t> হয়</a:t>
              </a:r>
              <a:endParaRPr lang="en-US" sz="1200" dirty="0">
                <a:latin typeface="NikoshBAN" pitchFamily="2" charset="0"/>
                <a:cs typeface="NikoshBAN" pitchFamily="2" charset="0"/>
              </a:endParaRPr>
            </a:p>
            <a:p>
              <a:pPr lvl="0"/>
              <a:r>
                <a:rPr lang="ar-SA" sz="1200" b="1" dirty="0">
                  <a:latin typeface="NikoshBAN" pitchFamily="2" charset="0"/>
                </a:rPr>
                <a:t>الْحَقُّ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আল-হাক্কু):</a:t>
              </a:r>
              <a:r>
                <a:rPr lang="bn-IN" sz="1200" dirty="0">
                  <a:latin typeface="NikoshBAN" pitchFamily="2" charset="0"/>
                  <a:cs typeface="NikoshBAN" pitchFamily="2" charset="0"/>
                </a:rPr>
                <a:t> সত্য</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غَيْرِ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গাইরি):</a:t>
              </a:r>
              <a:r>
                <a:rPr lang="bn-IN" sz="1200" dirty="0">
                  <a:latin typeface="NikoshBAN" pitchFamily="2" charset="0"/>
                  <a:cs typeface="NikoshBAN" pitchFamily="2" charset="0"/>
                </a:rPr>
                <a:t> ছাড়া / অন্য</a:t>
              </a:r>
              <a:endParaRPr lang="en-US" sz="1200" dirty="0">
                <a:latin typeface="NikoshBAN" pitchFamily="2" charset="0"/>
                <a:cs typeface="NikoshBAN" pitchFamily="2" charset="0"/>
              </a:endParaRPr>
            </a:p>
            <a:p>
              <a:pPr lvl="0"/>
              <a:r>
                <a:rPr lang="ar-SA" sz="1200" b="1" dirty="0">
                  <a:latin typeface="NikoshBAN" pitchFamily="2" charset="0"/>
                </a:rPr>
                <a:t>دِينِكَ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দিনিকা):</a:t>
              </a:r>
              <a:r>
                <a:rPr lang="bn-IN" sz="1200" dirty="0">
                  <a:latin typeface="NikoshBAN" pitchFamily="2" charset="0"/>
                  <a:cs typeface="NikoshBAN" pitchFamily="2" charset="0"/>
                </a:rPr>
                <a:t> তোমার ধর্ম</a:t>
              </a:r>
              <a:endParaRPr lang="en-US" sz="1200" dirty="0">
                <a:latin typeface="NikoshBAN" pitchFamily="2" charset="0"/>
                <a:cs typeface="NikoshBAN" pitchFamily="2" charset="0"/>
              </a:endParaRPr>
            </a:p>
            <a:p>
              <a:pPr lvl="0"/>
              <a:r>
                <a:rPr lang="ar-SA" sz="1200" b="1" dirty="0">
                  <a:latin typeface="NikoshBAN" pitchFamily="2" charset="0"/>
                </a:rPr>
                <a:t>فَضَرَبَهُ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ফা-দারাবাহু):</a:t>
              </a:r>
              <a:r>
                <a:rPr lang="bn-IN" sz="1200" dirty="0">
                  <a:latin typeface="NikoshBAN" pitchFamily="2" charset="0"/>
                  <a:cs typeface="NikoshBAN" pitchFamily="2" charset="0"/>
                </a:rPr>
                <a:t> অতঃপর তাঁকে প্রহার করলেন</a:t>
              </a:r>
              <a:endParaRPr lang="en-US" sz="1200" dirty="0">
                <a:latin typeface="NikoshBAN" pitchFamily="2" charset="0"/>
                <a:cs typeface="NikoshBAN" pitchFamily="2" charset="0"/>
              </a:endParaRPr>
            </a:p>
          </p:txBody>
        </p:sp>
      </p:grpSp>
    </p:spTree>
    <p:extLst>
      <p:ext uri="{BB962C8B-B14F-4D97-AF65-F5344CB8AC3E}">
        <p14:creationId xmlns:p14="http://schemas.microsoft.com/office/powerpoint/2010/main" val="391712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 y="900082"/>
            <a:ext cx="9144001" cy="6001643"/>
            <a:chOff x="-1" y="900082"/>
            <a:chExt cx="9144001" cy="6001643"/>
          </a:xfrm>
        </p:grpSpPr>
        <p:sp>
          <p:nvSpPr>
            <p:cNvPr id="2" name="Rectangle 1"/>
            <p:cNvSpPr/>
            <p:nvPr/>
          </p:nvSpPr>
          <p:spPr>
            <a:xfrm>
              <a:off x="-1" y="920889"/>
              <a:ext cx="2938815" cy="5632311"/>
            </a:xfrm>
            <a:prstGeom prst="rect">
              <a:avLst/>
            </a:prstGeom>
          </p:spPr>
          <p:txBody>
            <a:bodyPr wrap="square">
              <a:spAutoFit/>
            </a:bodyPr>
            <a:lstStyle/>
            <a:p>
              <a:pPr lvl="0"/>
              <a:r>
                <a:rPr lang="ar-SA" sz="1200" b="1" dirty="0">
                  <a:latin typeface="NikoshBAN" pitchFamily="2" charset="0"/>
                </a:rPr>
                <a:t>فَضَرَبَهَا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ফা-দারাবাহা):</a:t>
              </a:r>
              <a:r>
                <a:rPr lang="bn-IN" sz="1200" dirty="0">
                  <a:latin typeface="NikoshBAN" pitchFamily="2" charset="0"/>
                  <a:cs typeface="NikoshBAN" pitchFamily="2" charset="0"/>
                </a:rPr>
                <a:t> অতঃপর তাঁকে (স্ত্রী/বোনকে) প্রহার করলেন</a:t>
              </a:r>
              <a:endParaRPr lang="en-US" sz="1200" dirty="0">
                <a:latin typeface="NikoshBAN" pitchFamily="2" charset="0"/>
                <a:cs typeface="NikoshBAN" pitchFamily="2" charset="0"/>
              </a:endParaRPr>
            </a:p>
            <a:p>
              <a:pPr lvl="0"/>
              <a:r>
                <a:rPr lang="ar-SA" sz="1200" b="1" dirty="0">
                  <a:latin typeface="NikoshBAN" pitchFamily="2" charset="0"/>
                </a:rPr>
                <a:t>ضَرْبَةً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দরবাতান):</a:t>
              </a:r>
              <a:r>
                <a:rPr lang="bn-IN" sz="1200" dirty="0">
                  <a:latin typeface="NikoshBAN" pitchFamily="2" charset="0"/>
                  <a:cs typeface="NikoshBAN" pitchFamily="2" charset="0"/>
                </a:rPr>
                <a:t> একটি প্রহার / আঘাত</a:t>
              </a:r>
              <a:endParaRPr lang="en-US" sz="1200" dirty="0">
                <a:latin typeface="NikoshBAN" pitchFamily="2" charset="0"/>
                <a:cs typeface="NikoshBAN" pitchFamily="2" charset="0"/>
              </a:endParaRPr>
            </a:p>
            <a:p>
              <a:pPr lvl="0"/>
              <a:r>
                <a:rPr lang="ar-SA" sz="1200" b="1" dirty="0">
                  <a:latin typeface="NikoshBAN" pitchFamily="2" charset="0"/>
                </a:rPr>
                <a:t>شَقَّتْ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শাক্কাত):</a:t>
              </a:r>
              <a:r>
                <a:rPr lang="bn-IN" sz="1200" dirty="0">
                  <a:latin typeface="NikoshBAN" pitchFamily="2" charset="0"/>
                  <a:cs typeface="NikoshBAN" pitchFamily="2" charset="0"/>
                </a:rPr>
                <a:t> কেটে ফেলেছে / চিরে ফেলেছে</a:t>
              </a:r>
              <a:endParaRPr lang="en-US" sz="1200" dirty="0">
                <a:latin typeface="NikoshBAN" pitchFamily="2" charset="0"/>
                <a:cs typeface="NikoshBAN" pitchFamily="2" charset="0"/>
              </a:endParaRPr>
            </a:p>
            <a:p>
              <a:pPr lvl="0"/>
              <a:r>
                <a:rPr lang="ar-SA" sz="1200" b="1" dirty="0">
                  <a:latin typeface="NikoshBAN" pitchFamily="2" charset="0"/>
                </a:rPr>
                <a:t>وَجْهَهَا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ওয়াজহাহা):</a:t>
              </a:r>
              <a:r>
                <a:rPr lang="bn-IN" sz="1200" dirty="0">
                  <a:latin typeface="NikoshBAN" pitchFamily="2" charset="0"/>
                  <a:cs typeface="NikoshBAN" pitchFamily="2" charset="0"/>
                </a:rPr>
                <a:t> তাঁর মুখমণ্ডল</a:t>
              </a:r>
              <a:endParaRPr lang="en-US" sz="1200" dirty="0">
                <a:latin typeface="NikoshBAN" pitchFamily="2" charset="0"/>
                <a:cs typeface="NikoshBAN" pitchFamily="2" charset="0"/>
              </a:endParaRPr>
            </a:p>
            <a:p>
              <a:pPr lvl="0"/>
              <a:r>
                <a:rPr lang="ar-SA" sz="1200" b="1" dirty="0">
                  <a:latin typeface="NikoshBAN" pitchFamily="2" charset="0"/>
                </a:rPr>
                <a:t>فَسَقَطَتْ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ফা-সাকাতাত):</a:t>
              </a:r>
              <a:r>
                <a:rPr lang="bn-IN" sz="1200" dirty="0">
                  <a:latin typeface="NikoshBAN" pitchFamily="2" charset="0"/>
                  <a:cs typeface="NikoshBAN" pitchFamily="2" charset="0"/>
                </a:rPr>
                <a:t> অতঃপর পড়ে গেল</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a:t>
              </a:r>
              <a:endParaRPr lang="en-US" sz="1200" dirty="0">
                <a:latin typeface="NikoshBAN" pitchFamily="2" charset="0"/>
                <a:cs typeface="NikoshBAN" pitchFamily="2" charset="0"/>
              </a:endParaRPr>
            </a:p>
            <a:p>
              <a:pPr lvl="0"/>
              <a:r>
                <a:rPr lang="ar-SA" sz="1200" b="1" dirty="0">
                  <a:latin typeface="NikoshBAN" pitchFamily="2" charset="0"/>
                </a:rPr>
                <a:t>يَدَهَا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ইয়াদাছা/ইয়াদাহা):</a:t>
              </a:r>
              <a:r>
                <a:rPr lang="bn-IN" sz="1200" dirty="0">
                  <a:latin typeface="NikoshBAN" pitchFamily="2" charset="0"/>
                  <a:cs typeface="NikoshBAN" pitchFamily="2" charset="0"/>
                </a:rPr>
                <a:t> তাঁর হাত</a:t>
              </a:r>
              <a:endParaRPr lang="en-US" sz="1200" dirty="0">
                <a:latin typeface="NikoshBAN" pitchFamily="2" charset="0"/>
                <a:cs typeface="NikoshBAN" pitchFamily="2" charset="0"/>
              </a:endParaRPr>
            </a:p>
            <a:p>
              <a:pPr lvl="0"/>
              <a:r>
                <a:rPr lang="ar-SA" sz="1200" b="1" dirty="0">
                  <a:latin typeface="NikoshBAN" pitchFamily="2" charset="0"/>
                </a:rPr>
                <a:t>صَحِيفَةٌ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সহিফাতুন):</a:t>
              </a:r>
              <a:r>
                <a:rPr lang="bn-IN" sz="1200" dirty="0">
                  <a:latin typeface="NikoshBAN" pitchFamily="2" charset="0"/>
                  <a:cs typeface="NikoshBAN" pitchFamily="2" charset="0"/>
                </a:rPr>
                <a:t> একটি লিপি / পাতা</a:t>
              </a:r>
              <a:endParaRPr lang="en-US" sz="1200" dirty="0">
                <a:latin typeface="NikoshBAN" pitchFamily="2" charset="0"/>
                <a:cs typeface="NikoshBAN" pitchFamily="2" charset="0"/>
              </a:endParaRPr>
            </a:p>
            <a:p>
              <a:pPr lvl="0"/>
              <a:r>
                <a:rPr lang="ar-SA" sz="1200" b="1" dirty="0">
                  <a:latin typeface="NikoshBAN" pitchFamily="2" charset="0"/>
                </a:rPr>
                <a:t>نَاوِلِينِي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নাউিলিনি):</a:t>
              </a:r>
              <a:r>
                <a:rPr lang="bn-IN" sz="1200" dirty="0">
                  <a:latin typeface="NikoshBAN" pitchFamily="2" charset="0"/>
                  <a:cs typeface="NikoshBAN" pitchFamily="2" charset="0"/>
                </a:rPr>
                <a:t> আমাকে দাও</a:t>
              </a:r>
              <a:endParaRPr lang="en-US" sz="1200" dirty="0">
                <a:latin typeface="NikoshBAN" pitchFamily="2" charset="0"/>
                <a:cs typeface="NikoshBAN" pitchFamily="2" charset="0"/>
              </a:endParaRPr>
            </a:p>
            <a:p>
              <a:pPr lvl="0"/>
              <a:r>
                <a:rPr lang="ar-SA" sz="1200" b="1" dirty="0">
                  <a:latin typeface="NikoshBAN" pitchFamily="2" charset="0"/>
                </a:rPr>
                <a:t>هَذِهِ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হাযিহি):</a:t>
              </a:r>
              <a:r>
                <a:rPr lang="bn-IN" sz="1200" dirty="0">
                  <a:latin typeface="NikoshBAN" pitchFamily="2" charset="0"/>
                  <a:cs typeface="NikoshBAN" pitchFamily="2" charset="0"/>
                </a:rPr>
                <a:t> এই</a:t>
              </a:r>
              <a:endParaRPr lang="en-US" sz="1200" dirty="0">
                <a:latin typeface="NikoshBAN" pitchFamily="2" charset="0"/>
                <a:cs typeface="NikoshBAN" pitchFamily="2" charset="0"/>
              </a:endParaRPr>
            </a:p>
            <a:p>
              <a:pPr lvl="0"/>
              <a:r>
                <a:rPr lang="ar-SA" sz="1200" b="1" dirty="0">
                  <a:latin typeface="NikoshBAN" pitchFamily="2" charset="0"/>
                </a:rPr>
                <a:t>الصَّحِيفَةَ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আস-সহিফাতা):</a:t>
              </a:r>
              <a:r>
                <a:rPr lang="bn-IN" sz="1200" dirty="0">
                  <a:latin typeface="NikoshBAN" pitchFamily="2" charset="0"/>
                  <a:cs typeface="NikoshBAN" pitchFamily="2" charset="0"/>
                </a:rPr>
                <a:t> সহিফা / লিপিটিকে</a:t>
              </a:r>
              <a:endParaRPr lang="en-US" sz="1200" dirty="0">
                <a:latin typeface="NikoshBAN" pitchFamily="2" charset="0"/>
                <a:cs typeface="NikoshBAN" pitchFamily="2" charset="0"/>
              </a:endParaRPr>
            </a:p>
            <a:p>
              <a:pPr lvl="0"/>
              <a:r>
                <a:rPr lang="ar-SA" sz="1200" b="1" dirty="0">
                  <a:latin typeface="NikoshBAN" pitchFamily="2" charset="0"/>
                </a:rPr>
                <a:t>أَنْتَ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আনতা):</a:t>
              </a:r>
              <a:r>
                <a:rPr lang="bn-IN" sz="1200" dirty="0">
                  <a:latin typeface="NikoshBAN" pitchFamily="2" charset="0"/>
                  <a:cs typeface="NikoshBAN" pitchFamily="2" charset="0"/>
                </a:rPr>
                <a:t> তুমি</a:t>
              </a:r>
              <a:endParaRPr lang="en-US" sz="1200" dirty="0">
                <a:latin typeface="NikoshBAN" pitchFamily="2" charset="0"/>
                <a:cs typeface="NikoshBAN" pitchFamily="2" charset="0"/>
              </a:endParaRPr>
            </a:p>
            <a:p>
              <a:pPr lvl="0"/>
              <a:r>
                <a:rPr lang="ar-SA" sz="1200" b="1" dirty="0">
                  <a:latin typeface="NikoshBAN" pitchFamily="2" charset="0"/>
                </a:rPr>
                <a:t>مُشْرِكٌ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মুশরিকুন):</a:t>
              </a:r>
              <a:r>
                <a:rPr lang="bn-IN" sz="1200" dirty="0">
                  <a:latin typeface="NikoshBAN" pitchFamily="2" charset="0"/>
                  <a:cs typeface="NikoshBAN" pitchFamily="2" charset="0"/>
                </a:rPr>
                <a:t> মুশরিক / অংশীবাদী</a:t>
              </a:r>
              <a:endParaRPr lang="en-US" sz="1200" dirty="0">
                <a:latin typeface="NikoshBAN" pitchFamily="2" charset="0"/>
                <a:cs typeface="NikoshBAN" pitchFamily="2" charset="0"/>
              </a:endParaRPr>
            </a:p>
            <a:p>
              <a:pPr lvl="0"/>
              <a:r>
                <a:rPr lang="ar-SA" sz="1200" b="1" dirty="0">
                  <a:latin typeface="NikoshBAN" pitchFamily="2" charset="0"/>
                </a:rPr>
                <a:t>نَجِسٌ</a:t>
              </a:r>
              <a:r>
                <a:rPr lang="en-US" sz="1200" b="1" dirty="0">
                  <a:latin typeface="NikoshBAN" pitchFamily="2" charset="0"/>
                  <a:cs typeface="NikoshBAN" pitchFamily="2" charset="0"/>
                </a:rPr>
                <a:t> (</a:t>
              </a:r>
              <a:r>
                <a:rPr lang="bn-IN" sz="1200" b="1" dirty="0">
                  <a:latin typeface="NikoshBAN" pitchFamily="2" charset="0"/>
                  <a:cs typeface="NikoshBAN" pitchFamily="2" charset="0"/>
                </a:rPr>
                <a:t>নাজিসুন):</a:t>
              </a:r>
              <a:r>
                <a:rPr lang="bn-IN" sz="1200" dirty="0">
                  <a:latin typeface="NikoshBAN" pitchFamily="2" charset="0"/>
                  <a:cs typeface="NikoshBAN" pitchFamily="2" charset="0"/>
                </a:rPr>
                <a:t> নাপাক / অপবিত্র</a:t>
              </a:r>
              <a:endParaRPr lang="en-US" sz="1200" dirty="0">
                <a:latin typeface="NikoshBAN" pitchFamily="2" charset="0"/>
                <a:cs typeface="NikoshBAN" pitchFamily="2" charset="0"/>
              </a:endParaRPr>
            </a:p>
            <a:p>
              <a:pPr lvl="0"/>
              <a:r>
                <a:rPr lang="ar-SA" sz="1200" b="1" dirty="0">
                  <a:latin typeface="NikoshBAN" pitchFamily="2" charset="0"/>
                </a:rPr>
                <a:t>اِذْهَبْ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ইযহাব):</a:t>
              </a:r>
              <a:r>
                <a:rPr lang="bn-IN" sz="1200" dirty="0">
                  <a:latin typeface="NikoshBAN" pitchFamily="2" charset="0"/>
                  <a:cs typeface="NikoshBAN" pitchFamily="2" charset="0"/>
                </a:rPr>
                <a:t> যাও</a:t>
              </a:r>
              <a:endParaRPr lang="en-US" sz="1200" dirty="0">
                <a:latin typeface="NikoshBAN" pitchFamily="2" charset="0"/>
                <a:cs typeface="NikoshBAN" pitchFamily="2" charset="0"/>
              </a:endParaRPr>
            </a:p>
            <a:p>
              <a:pPr lvl="0"/>
              <a:r>
                <a:rPr lang="ar-SA" sz="1200" b="1" dirty="0">
                  <a:latin typeface="NikoshBAN" pitchFamily="2" charset="0"/>
                </a:rPr>
                <a:t>فَتَوَضَّأْ</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ফা-তওয়াদ্দা</a:t>
              </a:r>
              <a:r>
                <a:rPr lang="en-US" sz="1200" b="1" dirty="0">
                  <a:latin typeface="NikoshBAN" pitchFamily="2" charset="0"/>
                  <a:cs typeface="NikoshBAN" pitchFamily="2" charset="0"/>
                </a:rPr>
                <a:t>'):</a:t>
              </a:r>
              <a:r>
                <a:rPr lang="en-US" sz="1200" dirty="0">
                  <a:latin typeface="NikoshBAN" pitchFamily="2" charset="0"/>
                  <a:cs typeface="NikoshBAN" pitchFamily="2" charset="0"/>
                </a:rPr>
                <a:t> </a:t>
              </a:r>
              <a:r>
                <a:rPr lang="bn-IN" sz="1200" dirty="0">
                  <a:latin typeface="NikoshBAN" pitchFamily="2" charset="0"/>
                  <a:cs typeface="NikoshBAN" pitchFamily="2" charset="0"/>
                </a:rPr>
                <a:t>অতঃপর অজু কর</a:t>
              </a:r>
              <a:endParaRPr lang="en-US" sz="1200" dirty="0">
                <a:latin typeface="NikoshBAN" pitchFamily="2" charset="0"/>
                <a:cs typeface="NikoshBAN" pitchFamily="2" charset="0"/>
              </a:endParaRPr>
            </a:p>
            <a:p>
              <a:pPr lvl="0"/>
              <a:r>
                <a:rPr lang="ar-SA" sz="1200" b="1" dirty="0">
                  <a:latin typeface="NikoshBAN" pitchFamily="2" charset="0"/>
                </a:rPr>
                <a:t>ثُمَّ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ছুম্মা):</a:t>
              </a:r>
              <a:r>
                <a:rPr lang="bn-IN" sz="1200" dirty="0">
                  <a:latin typeface="NikoshBAN" pitchFamily="2" charset="0"/>
                  <a:cs typeface="NikoshBAN" pitchFamily="2" charset="0"/>
                </a:rPr>
                <a:t> অতঃপর</a:t>
              </a:r>
              <a:endParaRPr lang="en-US" sz="1200" dirty="0">
                <a:latin typeface="NikoshBAN" pitchFamily="2" charset="0"/>
                <a:cs typeface="NikoshBAN" pitchFamily="2" charset="0"/>
              </a:endParaRPr>
            </a:p>
            <a:p>
              <a:pPr lvl="0"/>
              <a:r>
                <a:rPr lang="ar-SA" sz="1200" b="1" dirty="0">
                  <a:latin typeface="NikoshBAN" pitchFamily="2" charset="0"/>
                </a:rPr>
                <a:t>اقْرَأْهَا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ইকরাহা):</a:t>
              </a:r>
              <a:r>
                <a:rPr lang="bn-IN" sz="1200" dirty="0">
                  <a:latin typeface="NikoshBAN" pitchFamily="2" charset="0"/>
                  <a:cs typeface="NikoshBAN" pitchFamily="2" charset="0"/>
                </a:rPr>
                <a:t> এটি পড়ো</a:t>
              </a:r>
              <a:endParaRPr lang="en-US" sz="1200" dirty="0">
                <a:latin typeface="NikoshBAN" pitchFamily="2" charset="0"/>
                <a:cs typeface="NikoshBAN" pitchFamily="2" charset="0"/>
              </a:endParaRPr>
            </a:p>
            <a:p>
              <a:pPr lvl="0"/>
              <a:r>
                <a:rPr lang="ar-SA" sz="1200" b="1" dirty="0">
                  <a:latin typeface="NikoshBAN" pitchFamily="2" charset="0"/>
                </a:rPr>
                <a:t>طَه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ত্বহা):</a:t>
              </a:r>
              <a:r>
                <a:rPr lang="bn-IN" sz="1200" dirty="0">
                  <a:latin typeface="NikoshBAN" pitchFamily="2" charset="0"/>
                  <a:cs typeface="NikoshBAN" pitchFamily="2" charset="0"/>
                </a:rPr>
                <a:t> ত্বহা (সূরা ত্বহা)</a:t>
              </a:r>
              <a:endParaRPr lang="en-US" sz="1200" dirty="0">
                <a:latin typeface="NikoshBAN" pitchFamily="2" charset="0"/>
                <a:cs typeface="NikoshBAN" pitchFamily="2" charset="0"/>
              </a:endParaRPr>
            </a:p>
            <a:p>
              <a:r>
                <a:rPr lang="bn-IN" sz="1200" b="1" dirty="0">
                  <a:latin typeface="NikoshBAN" pitchFamily="2" charset="0"/>
                  <a:cs typeface="NikoshBAN" pitchFamily="2" charset="0"/>
                </a:rPr>
                <a:t>৫ম অংশ</a:t>
              </a:r>
              <a:endParaRPr lang="en-US" sz="1200" dirty="0">
                <a:latin typeface="NikoshBAN" pitchFamily="2" charset="0"/>
                <a:cs typeface="NikoshBAN" pitchFamily="2" charset="0"/>
              </a:endParaRPr>
            </a:p>
            <a:p>
              <a:pPr lvl="0"/>
              <a:r>
                <a:rPr lang="ar-SA" sz="1200" b="1" dirty="0">
                  <a:latin typeface="NikoshBAN" pitchFamily="2" charset="0"/>
                </a:rPr>
                <a:t>فَاهْتَزَّ</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ফা-ইহতাজ্জা):</a:t>
              </a:r>
              <a:r>
                <a:rPr lang="bn-IN" sz="1200" dirty="0">
                  <a:latin typeface="NikoshBAN" pitchFamily="2" charset="0"/>
                  <a:cs typeface="NikoshBAN" pitchFamily="2" charset="0"/>
                </a:rPr>
                <a:t> অতঃপর কেঁপে উঠল / শিহরিত হলো</a:t>
              </a:r>
              <a:endParaRPr lang="en-US" sz="1200" dirty="0">
                <a:latin typeface="NikoshBAN" pitchFamily="2" charset="0"/>
                <a:cs typeface="NikoshBAN" pitchFamily="2" charset="0"/>
              </a:endParaRPr>
            </a:p>
            <a:p>
              <a:pPr lvl="0"/>
              <a:r>
                <a:rPr lang="ar-SA" sz="1200" b="1" dirty="0">
                  <a:latin typeface="NikoshBAN" pitchFamily="2" charset="0"/>
                </a:rPr>
                <a:t>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a:t>
              </a:r>
              <a:r>
                <a:rPr lang="bn-IN" sz="1200" dirty="0">
                  <a:latin typeface="NikoshBAN" pitchFamily="2" charset="0"/>
                  <a:cs typeface="NikoshBAN" pitchFamily="2" charset="0"/>
                </a:rPr>
                <a:t> না / কি</a:t>
              </a:r>
              <a:endParaRPr lang="en-US" sz="1200" dirty="0">
                <a:latin typeface="NikoshBAN" pitchFamily="2" charset="0"/>
                <a:cs typeface="NikoshBAN" pitchFamily="2" charset="0"/>
              </a:endParaRPr>
            </a:p>
            <a:p>
              <a:pPr lvl="0"/>
              <a:r>
                <a:rPr lang="ar-SA" sz="1200" b="1" dirty="0">
                  <a:latin typeface="NikoshBAN" pitchFamily="2" charset="0"/>
                </a:rPr>
                <a:t>هَذَا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হাযা):</a:t>
              </a:r>
              <a:r>
                <a:rPr lang="bn-IN" sz="1200" dirty="0">
                  <a:latin typeface="NikoshBAN" pitchFamily="2" charset="0"/>
                  <a:cs typeface="NikoshBAN" pitchFamily="2" charset="0"/>
                </a:rPr>
                <a:t> এটি</a:t>
              </a:r>
              <a:endParaRPr lang="en-US" sz="1200" dirty="0">
                <a:latin typeface="NikoshBAN" pitchFamily="2" charset="0"/>
                <a:cs typeface="NikoshBAN" pitchFamily="2" charset="0"/>
              </a:endParaRPr>
            </a:p>
            <a:p>
              <a:pPr lvl="0"/>
              <a:r>
                <a:rPr lang="ar-SA" sz="1200" b="1" dirty="0">
                  <a:latin typeface="NikoshBAN" pitchFamily="2" charset="0"/>
                </a:rPr>
                <a:t>بِكَلَامِ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বি-কালামি):</a:t>
              </a:r>
              <a:r>
                <a:rPr lang="bn-IN" sz="1200" dirty="0">
                  <a:latin typeface="NikoshBAN" pitchFamily="2" charset="0"/>
                  <a:cs typeface="NikoshBAN" pitchFamily="2" charset="0"/>
                </a:rPr>
                <a:t> কথা</a:t>
              </a:r>
              <a:endParaRPr lang="en-US" sz="1200" dirty="0">
                <a:latin typeface="NikoshBAN" pitchFamily="2" charset="0"/>
                <a:cs typeface="NikoshBAN" pitchFamily="2" charset="0"/>
              </a:endParaRPr>
            </a:p>
            <a:p>
              <a:pPr lvl="0"/>
              <a:r>
                <a:rPr lang="ar-SA" sz="1200" b="1" dirty="0">
                  <a:latin typeface="NikoshBAN" pitchFamily="2" charset="0"/>
                </a:rPr>
                <a:t>الْبَشَرِ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আল-বাশারি):</a:t>
              </a:r>
              <a:r>
                <a:rPr lang="bn-IN" sz="1200" dirty="0">
                  <a:latin typeface="NikoshBAN" pitchFamily="2" charset="0"/>
                  <a:cs typeface="NikoshBAN" pitchFamily="2" charset="0"/>
                </a:rPr>
                <a:t> মানুষের</a:t>
              </a:r>
              <a:endParaRPr lang="en-US" sz="1200" dirty="0">
                <a:latin typeface="NikoshBAN" pitchFamily="2" charset="0"/>
                <a:cs typeface="NikoshBAN" pitchFamily="2" charset="0"/>
              </a:endParaRPr>
            </a:p>
            <a:p>
              <a:pPr lvl="0"/>
              <a:r>
                <a:rPr lang="ar-SA" sz="1200" b="1" dirty="0">
                  <a:latin typeface="NikoshBAN" pitchFamily="2" charset="0"/>
                </a:rPr>
                <a:t>أَشْهَدُ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আশহাদু):</a:t>
              </a:r>
              <a:r>
                <a:rPr lang="bn-IN" sz="1200" dirty="0">
                  <a:latin typeface="NikoshBAN" pitchFamily="2" charset="0"/>
                  <a:cs typeface="NikoshBAN" pitchFamily="2" charset="0"/>
                </a:rPr>
                <a:t> আমি সাক্ষ্য দিই</a:t>
              </a:r>
              <a:endParaRPr lang="en-US" sz="1200" dirty="0">
                <a:latin typeface="NikoshBAN" pitchFamily="2" charset="0"/>
                <a:cs typeface="NikoshBAN" pitchFamily="2" charset="0"/>
              </a:endParaRPr>
            </a:p>
            <a:p>
              <a:pPr lvl="0"/>
              <a:r>
                <a:rPr lang="ar-SA" sz="1200" b="1" dirty="0">
                  <a:latin typeface="NikoshBAN" pitchFamily="2" charset="0"/>
                </a:rPr>
                <a:t>أَنْ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a:t>
              </a:r>
              <a:r>
                <a:rPr lang="bn-IN" sz="1200" dirty="0">
                  <a:latin typeface="NikoshBAN" pitchFamily="2" charset="0"/>
                  <a:cs typeface="NikoshBAN" pitchFamily="2" charset="0"/>
                </a:rPr>
                <a:t> যে</a:t>
              </a:r>
              <a:endParaRPr lang="en-US" sz="1200" dirty="0">
                <a:latin typeface="NikoshBAN" pitchFamily="2" charset="0"/>
                <a:cs typeface="NikoshBAN" pitchFamily="2" charset="0"/>
              </a:endParaRPr>
            </a:p>
            <a:p>
              <a:pPr lvl="0"/>
              <a:r>
                <a:rPr lang="ar-SA" sz="1200" b="1" dirty="0">
                  <a:latin typeface="NikoshBAN" pitchFamily="2" charset="0"/>
                </a:rPr>
                <a:t>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না</a:t>
              </a:r>
              <a:endParaRPr lang="en-US" sz="1200" dirty="0">
                <a:latin typeface="NikoshBAN" pitchFamily="2" charset="0"/>
                <a:cs typeface="NikoshBAN" pitchFamily="2" charset="0"/>
              </a:endParaRPr>
            </a:p>
          </p:txBody>
        </p:sp>
        <p:sp>
          <p:nvSpPr>
            <p:cNvPr id="3" name="Rectangle 2"/>
            <p:cNvSpPr/>
            <p:nvPr/>
          </p:nvSpPr>
          <p:spPr>
            <a:xfrm>
              <a:off x="2938815" y="900082"/>
              <a:ext cx="2928585" cy="6001643"/>
            </a:xfrm>
            <a:prstGeom prst="rect">
              <a:avLst/>
            </a:prstGeom>
          </p:spPr>
          <p:txBody>
            <a:bodyPr wrap="square">
              <a:spAutoFit/>
            </a:bodyPr>
            <a:lstStyle/>
            <a:p>
              <a:pPr lvl="0"/>
              <a:r>
                <a:rPr lang="ar-SA" sz="1200" b="1" dirty="0">
                  <a:latin typeface="NikoshBAN" pitchFamily="2" charset="0"/>
                </a:rPr>
                <a:t>إِلَهَ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ইলাহা):</a:t>
              </a:r>
              <a:r>
                <a:rPr lang="bn-IN" sz="1200" dirty="0">
                  <a:latin typeface="NikoshBAN" pitchFamily="2" charset="0"/>
                  <a:cs typeface="NikoshBAN" pitchFamily="2" charset="0"/>
                </a:rPr>
                <a:t> কোনো উপাস্য</a:t>
              </a:r>
              <a:endParaRPr lang="en-US" sz="1200" dirty="0">
                <a:latin typeface="NikoshBAN" pitchFamily="2" charset="0"/>
                <a:cs typeface="NikoshBAN" pitchFamily="2" charset="0"/>
              </a:endParaRPr>
            </a:p>
            <a:p>
              <a:pPr lvl="0"/>
              <a:r>
                <a:rPr lang="ar-SA" sz="1200" b="1" dirty="0">
                  <a:latin typeface="NikoshBAN" pitchFamily="2" charset="0"/>
                </a:rPr>
                <a:t>إِلَّا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ইল্লা):</a:t>
              </a:r>
              <a:r>
                <a:rPr lang="bn-IN" sz="1200" dirty="0">
                  <a:latin typeface="NikoshBAN" pitchFamily="2" charset="0"/>
                  <a:cs typeface="NikoshBAN" pitchFamily="2" charset="0"/>
                </a:rPr>
                <a:t> ছাড়া</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a:t>
              </a:r>
              <a:endParaRPr lang="en-US" sz="1200" dirty="0">
                <a:latin typeface="NikoshBAN" pitchFamily="2" charset="0"/>
                <a:cs typeface="NikoshBAN" pitchFamily="2" charset="0"/>
              </a:endParaRPr>
            </a:p>
            <a:p>
              <a:pPr lvl="0"/>
              <a:r>
                <a:rPr lang="ar-SA" sz="1200" b="1" dirty="0">
                  <a:latin typeface="NikoshBAN" pitchFamily="2" charset="0"/>
                </a:rPr>
                <a:t>وَأَنَّ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a:t>
              </a:r>
              <a:r>
                <a:rPr lang="te-IN" sz="1200" b="1" dirty="0">
                  <a:latin typeface="NikoshBAN" pitchFamily="2" charset="0"/>
                </a:rPr>
                <a:t>అన్న):</a:t>
              </a:r>
              <a:r>
                <a:rPr lang="te-IN" sz="1200" dirty="0">
                  <a:latin typeface="NikoshBAN" pitchFamily="2" charset="0"/>
                </a:rPr>
                <a:t> </a:t>
              </a:r>
              <a:r>
                <a:rPr lang="bn-IN" sz="1200" dirty="0">
                  <a:latin typeface="NikoshBAN" pitchFamily="2" charset="0"/>
                  <a:cs typeface="NikoshBAN" pitchFamily="2" charset="0"/>
                </a:rPr>
                <a:t>এবং যে</a:t>
              </a:r>
              <a:endParaRPr lang="en-US" sz="1200" dirty="0">
                <a:latin typeface="NikoshBAN" pitchFamily="2" charset="0"/>
                <a:cs typeface="NikoshBAN" pitchFamily="2" charset="0"/>
              </a:endParaRPr>
            </a:p>
            <a:p>
              <a:pPr lvl="0"/>
              <a:r>
                <a:rPr lang="ar-SA" sz="1200" b="1" dirty="0">
                  <a:latin typeface="NikoshBAN" pitchFamily="2" charset="0"/>
                </a:rPr>
                <a:t>مُحَمَّدًا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মুহাম্মাদান):</a:t>
              </a:r>
              <a:r>
                <a:rPr lang="bn-IN" sz="1200" dirty="0">
                  <a:latin typeface="NikoshBAN" pitchFamily="2" charset="0"/>
                  <a:cs typeface="NikoshBAN" pitchFamily="2" charset="0"/>
                </a:rPr>
                <a:t> মুহাম্মদ (সা.)</a:t>
              </a:r>
              <a:endParaRPr lang="en-US" sz="1200" dirty="0">
                <a:latin typeface="NikoshBAN" pitchFamily="2" charset="0"/>
                <a:cs typeface="NikoshBAN" pitchFamily="2" charset="0"/>
              </a:endParaRPr>
            </a:p>
            <a:p>
              <a:pPr lvl="0"/>
              <a:r>
                <a:rPr lang="ar-SA" sz="1200" b="1" dirty="0">
                  <a:latin typeface="NikoshBAN" pitchFamily="2" charset="0"/>
                </a:rPr>
                <a:t>رَسُولُ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রাসুলু):</a:t>
              </a:r>
              <a:r>
                <a:rPr lang="bn-IN" sz="1200" dirty="0">
                  <a:latin typeface="NikoshBAN" pitchFamily="2" charset="0"/>
                  <a:cs typeface="NikoshBAN" pitchFamily="2" charset="0"/>
                </a:rPr>
                <a:t> রাসুল</a:t>
              </a:r>
              <a:endParaRPr lang="en-US" sz="1200" dirty="0">
                <a:latin typeface="NikoshBAN" pitchFamily="2" charset="0"/>
                <a:cs typeface="NikoshBAN" pitchFamily="2" charset="0"/>
              </a:endParaRPr>
            </a:p>
            <a:p>
              <a:pPr lvl="0"/>
              <a:r>
                <a:rPr lang="ar-SA" sz="1200" b="1" dirty="0">
                  <a:latin typeface="NikoshBAN" pitchFamily="2" charset="0"/>
                </a:rPr>
                <a:t>دُلُّونِي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দিল্লুনি/দুল্লুনি):</a:t>
              </a:r>
              <a:r>
                <a:rPr lang="bn-IN" sz="1200" dirty="0">
                  <a:latin typeface="NikoshBAN" pitchFamily="2" charset="0"/>
                  <a:cs typeface="NikoshBAN" pitchFamily="2" charset="0"/>
                </a:rPr>
                <a:t> আমাকে দেখিয়ে দাও / নিয়ে চলো</a:t>
              </a:r>
              <a:endParaRPr lang="en-US" sz="1200" dirty="0">
                <a:latin typeface="NikoshBAN" pitchFamily="2" charset="0"/>
                <a:cs typeface="NikoshBAN" pitchFamily="2" charset="0"/>
              </a:endParaRPr>
            </a:p>
            <a:p>
              <a:pPr lvl="0"/>
              <a:r>
                <a:rPr lang="ar-SA" sz="1200" b="1" dirty="0">
                  <a:latin typeface="NikoshBAN" pitchFamily="2" charset="0"/>
                </a:rPr>
                <a:t>عَلَى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a:t>
              </a:r>
              <a:r>
                <a:rPr lang="bn-IN" sz="1200" dirty="0">
                  <a:latin typeface="NikoshBAN" pitchFamily="2" charset="0"/>
                  <a:cs typeface="NikoshBAN" pitchFamily="2" charset="0"/>
                </a:rPr>
                <a:t> ওপর / নিকট</a:t>
              </a:r>
              <a:endParaRPr lang="en-US" sz="1200" dirty="0">
                <a:latin typeface="NikoshBAN" pitchFamily="2" charset="0"/>
                <a:cs typeface="NikoshBAN" pitchFamily="2" charset="0"/>
              </a:endParaRPr>
            </a:p>
            <a:p>
              <a:pPr lvl="0"/>
              <a:r>
                <a:rPr lang="ar-SA" sz="1200" b="1" dirty="0">
                  <a:latin typeface="NikoshBAN" pitchFamily="2" charset="0"/>
                </a:rPr>
                <a:t>فَقَامَ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ফাকামা):</a:t>
              </a:r>
              <a:r>
                <a:rPr lang="bn-IN" sz="1200" dirty="0">
                  <a:latin typeface="NikoshBAN" pitchFamily="2" charset="0"/>
                  <a:cs typeface="NikoshBAN" pitchFamily="2" charset="0"/>
                </a:rPr>
                <a:t> অতঃপর দাঁড়ালেন</a:t>
              </a:r>
              <a:endParaRPr lang="en-US" sz="1200" dirty="0">
                <a:latin typeface="NikoshBAN" pitchFamily="2" charset="0"/>
                <a:cs typeface="NikoshBAN" pitchFamily="2" charset="0"/>
              </a:endParaRPr>
            </a:p>
            <a:p>
              <a:pPr lvl="0"/>
              <a:r>
                <a:rPr lang="ar-SA" sz="1200" b="1" dirty="0">
                  <a:latin typeface="NikoshBAN" pitchFamily="2" charset="0"/>
                </a:rPr>
                <a:t>أَنَا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আমি</a:t>
              </a:r>
              <a:endParaRPr lang="bn-BD" sz="1200" dirty="0" smtClean="0">
                <a:latin typeface="NikoshBAN" pitchFamily="2" charset="0"/>
                <a:cs typeface="NikoshBAN" pitchFamily="2" charset="0"/>
              </a:endParaRPr>
            </a:p>
            <a:p>
              <a:pPr lvl="0"/>
              <a:r>
                <a:rPr lang="ar-SA" sz="1200" b="1" dirty="0">
                  <a:latin typeface="NikoshBAN" pitchFamily="2" charset="0"/>
                </a:rPr>
                <a:t>دُلُّكَ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আদুল্লুকা):</a:t>
              </a:r>
              <a:r>
                <a:rPr lang="bn-IN" sz="1200" dirty="0">
                  <a:latin typeface="NikoshBAN" pitchFamily="2" charset="0"/>
                  <a:cs typeface="NikoshBAN" pitchFamily="2" charset="0"/>
                </a:rPr>
                <a:t> তোমাকে দেখিয়ে দেব / পথ দেখাব</a:t>
              </a:r>
              <a:endParaRPr lang="en-US" sz="1200" dirty="0">
                <a:latin typeface="NikoshBAN" pitchFamily="2" charset="0"/>
                <a:cs typeface="NikoshBAN" pitchFamily="2" charset="0"/>
              </a:endParaRPr>
            </a:p>
            <a:p>
              <a:pPr lvl="0"/>
              <a:r>
                <a:rPr lang="ar-SA" sz="1200" b="1" dirty="0">
                  <a:latin typeface="NikoshBAN" pitchFamily="2" charset="0"/>
                </a:rPr>
                <a:t>عَلَيْهِ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আলাইহি):</a:t>
              </a:r>
              <a:r>
                <a:rPr lang="bn-IN" sz="1200" dirty="0">
                  <a:latin typeface="NikoshBAN" pitchFamily="2" charset="0"/>
                  <a:cs typeface="NikoshBAN" pitchFamily="2" charset="0"/>
                </a:rPr>
                <a:t> তাঁর </a:t>
              </a:r>
              <a:r>
                <a:rPr lang="bn-IN" sz="1200" dirty="0" smtClean="0">
                  <a:latin typeface="NikoshBAN" pitchFamily="2" charset="0"/>
                  <a:cs typeface="NikoshBAN" pitchFamily="2" charset="0"/>
                </a:rPr>
                <a:t>দিকে</a:t>
              </a:r>
              <a:endParaRPr lang="en-US" sz="1200" dirty="0" smtClean="0">
                <a:latin typeface="NikoshBAN" pitchFamily="2" charset="0"/>
                <a:cs typeface="NikoshBAN" pitchFamily="2" charset="0"/>
              </a:endParaRPr>
            </a:p>
            <a:p>
              <a:pPr lvl="0"/>
              <a:r>
                <a:rPr lang="ar-SA" sz="1200" b="1" dirty="0" smtClean="0">
                  <a:latin typeface="NikoshBAN" pitchFamily="2" charset="0"/>
                </a:rPr>
                <a:t>إِلَى</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ইলা):</a:t>
              </a:r>
              <a:r>
                <a:rPr lang="bn-IN" sz="1200" dirty="0">
                  <a:latin typeface="NikoshBAN" pitchFamily="2" charset="0"/>
                  <a:cs typeface="NikoshBAN" pitchFamily="2" charset="0"/>
                </a:rPr>
                <a:t> </a:t>
              </a:r>
              <a:r>
                <a:rPr lang="bn-IN" sz="1200" dirty="0" smtClean="0">
                  <a:latin typeface="NikoshBAN" pitchFamily="2" charset="0"/>
                  <a:cs typeface="NikoshBAN" pitchFamily="2" charset="0"/>
                </a:rPr>
                <a:t>দিকে</a:t>
              </a:r>
              <a:endParaRPr lang="bn-BD" sz="1200" dirty="0" smtClean="0">
                <a:latin typeface="NikoshBAN" pitchFamily="2" charset="0"/>
                <a:cs typeface="NikoshBAN" pitchFamily="2" charset="0"/>
              </a:endParaRPr>
            </a:p>
            <a:p>
              <a:pPr lvl="0"/>
              <a:r>
                <a:rPr lang="ar-SA" sz="1200" b="1" dirty="0">
                  <a:latin typeface="NikoshBAN" pitchFamily="2" charset="0"/>
                </a:rPr>
                <a:t>دَارِ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দারি):</a:t>
              </a:r>
              <a:r>
                <a:rPr lang="bn-IN" sz="1200" dirty="0">
                  <a:latin typeface="NikoshBAN" pitchFamily="2" charset="0"/>
                  <a:cs typeface="NikoshBAN" pitchFamily="2" charset="0"/>
                </a:rPr>
                <a:t> বাড়ি / ঘর</a:t>
              </a:r>
              <a:endParaRPr lang="en-US" sz="1200" dirty="0">
                <a:latin typeface="NikoshBAN" pitchFamily="2" charset="0"/>
                <a:cs typeface="NikoshBAN" pitchFamily="2" charset="0"/>
              </a:endParaRPr>
            </a:p>
            <a:p>
              <a:pPr lvl="0"/>
              <a:r>
                <a:rPr lang="ar-SA" sz="1200" b="1" dirty="0">
                  <a:latin typeface="NikoshBAN" pitchFamily="2" charset="0"/>
                </a:rPr>
                <a:t>الْأَرْقَمِ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আল-আরকামি):</a:t>
              </a:r>
              <a:r>
                <a:rPr lang="bn-IN" sz="1200" dirty="0">
                  <a:latin typeface="NikoshBAN" pitchFamily="2" charset="0"/>
                  <a:cs typeface="NikoshBAN" pitchFamily="2" charset="0"/>
                </a:rPr>
                <a:t> আরকাম</a:t>
              </a:r>
              <a:endParaRPr lang="en-US" sz="1200" dirty="0">
                <a:latin typeface="NikoshBAN" pitchFamily="2" charset="0"/>
                <a:cs typeface="NikoshBAN" pitchFamily="2" charset="0"/>
              </a:endParaRPr>
            </a:p>
            <a:p>
              <a:pPr lvl="0"/>
              <a:r>
                <a:rPr lang="ar-SA" sz="1200" b="1" dirty="0">
                  <a:latin typeface="NikoshBAN" pitchFamily="2" charset="0"/>
                </a:rPr>
                <a:t>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أَبِي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আবি):</a:t>
              </a:r>
              <a:r>
                <a:rPr lang="bn-IN" sz="1200" dirty="0">
                  <a:latin typeface="NikoshBAN" pitchFamily="2" charset="0"/>
                  <a:cs typeface="NikoshBAN" pitchFamily="2" charset="0"/>
                </a:rPr>
                <a:t> আবি</a:t>
              </a:r>
              <a:endParaRPr lang="en-US" sz="1200" dirty="0">
                <a:latin typeface="NikoshBAN" pitchFamily="2" charset="0"/>
                <a:cs typeface="NikoshBAN" pitchFamily="2" charset="0"/>
              </a:endParaRPr>
            </a:p>
            <a:p>
              <a:pPr lvl="0"/>
              <a:r>
                <a:rPr lang="ar-SA" sz="1200" b="1" dirty="0">
                  <a:latin typeface="NikoshBAN" pitchFamily="2" charset="0"/>
                </a:rPr>
                <a:t>فَطَرَقَ</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ফা-তারাকা):</a:t>
              </a:r>
              <a:r>
                <a:rPr lang="bn-IN" sz="1200" dirty="0">
                  <a:latin typeface="NikoshBAN" pitchFamily="2" charset="0"/>
                  <a:cs typeface="NikoshBAN" pitchFamily="2" charset="0"/>
                </a:rPr>
                <a:t> অতঃপর করাঘাত করলেন</a:t>
              </a:r>
              <a:endParaRPr lang="en-US" sz="1200" dirty="0">
                <a:latin typeface="NikoshBAN" pitchFamily="2" charset="0"/>
                <a:cs typeface="NikoshBAN" pitchFamily="2" charset="0"/>
              </a:endParaRPr>
            </a:p>
            <a:p>
              <a:pPr lvl="0"/>
              <a:r>
                <a:rPr lang="ar-SA" sz="1200" b="1" dirty="0">
                  <a:latin typeface="NikoshBAN" pitchFamily="2" charset="0"/>
                </a:rPr>
                <a:t>الصَّحَابَةُ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আস-সাহাবাতু):</a:t>
              </a:r>
              <a:r>
                <a:rPr lang="bn-IN" sz="1200" dirty="0">
                  <a:latin typeface="NikoshBAN" pitchFamily="2" charset="0"/>
                  <a:cs typeface="NikoshBAN" pitchFamily="2" charset="0"/>
                </a:rPr>
                <a:t> সাহাবিগণ</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কে</a:t>
              </a:r>
              <a:r>
                <a:rPr lang="en-US" sz="1200" dirty="0">
                  <a:latin typeface="NikoshBAN" pitchFamily="2" charset="0"/>
                  <a:cs typeface="NikoshBAN" pitchFamily="2" charset="0"/>
                </a:rPr>
                <a:t>?</a:t>
              </a:r>
            </a:p>
            <a:p>
              <a:pPr lvl="0"/>
              <a:r>
                <a:rPr lang="ar-SA" sz="1200" b="1" dirty="0">
                  <a:latin typeface="NikoshBAN" pitchFamily="2" charset="0"/>
                </a:rPr>
                <a:t>فَخَافَ</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ফা-খাফা):</a:t>
              </a:r>
              <a:r>
                <a:rPr lang="bn-IN" sz="1200" dirty="0">
                  <a:latin typeface="NikoshBAN" pitchFamily="2" charset="0"/>
                  <a:cs typeface="NikoshBAN" pitchFamily="2" charset="0"/>
                </a:rPr>
                <a:t> অতঃপর ভয় পেলেন</a:t>
              </a:r>
              <a:endParaRPr lang="en-US" sz="1200" dirty="0">
                <a:latin typeface="NikoshBAN" pitchFamily="2" charset="0"/>
                <a:cs typeface="NikoshBAN" pitchFamily="2" charset="0"/>
              </a:endParaRPr>
            </a:p>
            <a:p>
              <a:pPr lvl="0"/>
              <a:r>
                <a:rPr lang="ar-SA" sz="1200" b="1" dirty="0">
                  <a:latin typeface="NikoshBAN" pitchFamily="2" charset="0"/>
                </a:rPr>
                <a:t>وَاخْتَبَؤُوا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ওয়াক্তাবাউ):</a:t>
              </a:r>
              <a:r>
                <a:rPr lang="bn-IN" sz="1200" dirty="0">
                  <a:latin typeface="NikoshBAN" pitchFamily="2" charset="0"/>
                  <a:cs typeface="NikoshBAN" pitchFamily="2" charset="0"/>
                </a:rPr>
                <a:t> এবং আত্মগোপন করলেন / লুকিয়ে পড়লেন</a:t>
              </a:r>
              <a:endParaRPr lang="en-US" sz="1200" dirty="0">
                <a:latin typeface="NikoshBAN" pitchFamily="2" charset="0"/>
                <a:cs typeface="NikoshBAN" pitchFamily="2" charset="0"/>
              </a:endParaRPr>
            </a:p>
            <a:p>
              <a:pPr lvl="0"/>
              <a:r>
                <a:rPr lang="ar-SA" sz="1200" b="1" dirty="0">
                  <a:latin typeface="NikoshBAN" pitchFamily="2" charset="0"/>
                </a:rPr>
                <a:t>فَقَامَ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ফাকামা):</a:t>
              </a:r>
              <a:r>
                <a:rPr lang="bn-IN" sz="1200" dirty="0">
                  <a:latin typeface="NikoshBAN" pitchFamily="2" charset="0"/>
                  <a:cs typeface="NikoshBAN" pitchFamily="2" charset="0"/>
                </a:rPr>
                <a:t> অতঃপর দাঁড়ালেন</a:t>
              </a:r>
              <a:endParaRPr lang="en-US" sz="1200" dirty="0">
                <a:latin typeface="NikoshBAN" pitchFamily="2" charset="0"/>
                <a:cs typeface="NikoshBAN" pitchFamily="2" charset="0"/>
              </a:endParaRPr>
            </a:p>
            <a:p>
              <a:pPr lvl="0"/>
              <a:r>
                <a:rPr lang="ar-SA" sz="1200" b="1" dirty="0">
                  <a:latin typeface="NikoshBAN" pitchFamily="2" charset="0"/>
                </a:rPr>
                <a:t>حَمْزَةُ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হামজাতু):</a:t>
              </a:r>
              <a:r>
                <a:rPr lang="bn-IN" sz="1200" dirty="0">
                  <a:latin typeface="NikoshBAN" pitchFamily="2" charset="0"/>
                  <a:cs typeface="NikoshBAN" pitchFamily="2" charset="0"/>
                </a:rPr>
                <a:t> হামজা</a:t>
              </a:r>
              <a:endParaRPr lang="en-US" sz="1200" dirty="0">
                <a:latin typeface="NikoshBAN" pitchFamily="2" charset="0"/>
                <a:cs typeface="NikoshBAN" pitchFamily="2" charset="0"/>
              </a:endParaRPr>
            </a:p>
            <a:p>
              <a:pPr lvl="0"/>
              <a:r>
                <a:rPr lang="ar-SA" sz="1200" b="1" dirty="0">
                  <a:latin typeface="NikoshBAN" pitchFamily="2" charset="0"/>
                </a:rPr>
                <a:t>دَعْهُ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দাউহু):</a:t>
              </a:r>
              <a:r>
                <a:rPr lang="bn-IN" sz="1200" dirty="0">
                  <a:latin typeface="NikoshBAN" pitchFamily="2" charset="0"/>
                  <a:cs typeface="NikoshBAN" pitchFamily="2" charset="0"/>
                </a:rPr>
                <a:t> তাঁকে ছেড়ে দিন</a:t>
              </a:r>
              <a:endParaRPr lang="en-US" sz="1200" dirty="0">
                <a:latin typeface="NikoshBAN" pitchFamily="2" charset="0"/>
                <a:cs typeface="NikoshBAN" pitchFamily="2" charset="0"/>
              </a:endParaRPr>
            </a:p>
            <a:p>
              <a:pPr lvl="0"/>
              <a:r>
                <a:rPr lang="ar-SA" sz="1200" b="1" dirty="0">
                  <a:latin typeface="NikoshBAN" pitchFamily="2" charset="0"/>
                </a:rPr>
                <a:t>لِي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a:t>
              </a:r>
              <a:r>
                <a:rPr lang="bn-IN" sz="1200" dirty="0">
                  <a:latin typeface="NikoshBAN" pitchFamily="2" charset="0"/>
                  <a:cs typeface="NikoshBAN" pitchFamily="2" charset="0"/>
                </a:rPr>
                <a:t> আমার জন্য</a:t>
              </a:r>
              <a:endParaRPr lang="en-US" sz="1200" dirty="0">
                <a:latin typeface="NikoshBAN" pitchFamily="2" charset="0"/>
                <a:cs typeface="NikoshBAN" pitchFamily="2" charset="0"/>
              </a:endParaRPr>
            </a:p>
            <a:p>
              <a:pPr lvl="0"/>
              <a:r>
                <a:rPr lang="ar-SA" sz="1200" b="1" dirty="0">
                  <a:latin typeface="NikoshBAN" pitchFamily="2" charset="0"/>
                </a:rPr>
                <a:t>أَتْرُكْهُ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আতুরুকহু):</a:t>
              </a:r>
              <a:r>
                <a:rPr lang="bn-IN" sz="1200" dirty="0">
                  <a:latin typeface="NikoshBAN" pitchFamily="2" charset="0"/>
                  <a:cs typeface="NikoshBAN" pitchFamily="2" charset="0"/>
                </a:rPr>
                <a:t> ছেড়ে দাও তাঁকে</a:t>
              </a:r>
              <a:endParaRPr lang="en-US" sz="1200" dirty="0">
                <a:latin typeface="NikoshBAN" pitchFamily="2" charset="0"/>
                <a:cs typeface="NikoshBAN" pitchFamily="2" charset="0"/>
              </a:endParaRPr>
            </a:p>
            <a:p>
              <a:pPr lvl="0"/>
              <a:r>
                <a:rPr lang="ar-SA" sz="1200" b="1" dirty="0">
                  <a:latin typeface="NikoshBAN" pitchFamily="2" charset="0"/>
                </a:rPr>
                <a:t>فَدَخَلَ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ফাদাখালা):</a:t>
              </a:r>
              <a:r>
                <a:rPr lang="bn-IN" sz="1200" dirty="0">
                  <a:latin typeface="NikoshBAN" pitchFamily="2" charset="0"/>
                  <a:cs typeface="NikoshBAN" pitchFamily="2" charset="0"/>
                </a:rPr>
                <a:t> অতঃপর প্রবেশ করলেন</a:t>
              </a:r>
              <a:endParaRPr lang="en-US" sz="1200" dirty="0">
                <a:latin typeface="NikoshBAN" pitchFamily="2" charset="0"/>
                <a:cs typeface="NikoshBAN" pitchFamily="2" charset="0"/>
              </a:endParaRPr>
            </a:p>
            <a:p>
              <a:pPr lvl="0"/>
              <a:endParaRPr lang="en-US" sz="1200" dirty="0" smtClean="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4" name="Rectangle 3"/>
            <p:cNvSpPr/>
            <p:nvPr/>
          </p:nvSpPr>
          <p:spPr>
            <a:xfrm>
              <a:off x="5867400" y="900082"/>
              <a:ext cx="3276600" cy="5632311"/>
            </a:xfrm>
            <a:prstGeom prst="rect">
              <a:avLst/>
            </a:prstGeom>
          </p:spPr>
          <p:txBody>
            <a:bodyPr wrap="square">
              <a:spAutoFit/>
            </a:bodyPr>
            <a:lstStyle/>
            <a:p>
              <a:pPr lvl="0"/>
              <a:r>
                <a:rPr lang="ar-SA" sz="1200" b="1" dirty="0" smtClean="0">
                  <a:latin typeface="NikoshBAN" pitchFamily="2" charset="0"/>
                </a:rPr>
                <a:t>فَأَمْسَكَ</a:t>
              </a:r>
              <a:r>
                <a:rPr lang="en-US" sz="1200" b="1" dirty="0" smtClean="0">
                  <a:latin typeface="NikoshBAN" pitchFamily="2" charset="0"/>
                  <a:cs typeface="NikoshBAN" pitchFamily="2" charset="0"/>
                </a:rPr>
                <a:t> (</a:t>
              </a:r>
              <a:r>
                <a:rPr lang="bn-IN" sz="1200" b="1" dirty="0" smtClean="0">
                  <a:latin typeface="NikoshBAN" pitchFamily="2" charset="0"/>
                  <a:cs typeface="NikoshBAN" pitchFamily="2" charset="0"/>
                </a:rPr>
                <a:t>ফা-আমসাকা):</a:t>
              </a:r>
              <a:r>
                <a:rPr lang="bn-IN" sz="1200" dirty="0" smtClean="0">
                  <a:latin typeface="NikoshBAN" pitchFamily="2" charset="0"/>
                  <a:cs typeface="NikoshBAN" pitchFamily="2" charset="0"/>
                </a:rPr>
                <a:t> অতঃপর ধরে ফেললেন</a:t>
              </a:r>
              <a:endParaRPr lang="en-US" sz="1200" dirty="0" smtClean="0">
                <a:latin typeface="NikoshBAN" pitchFamily="2" charset="0"/>
                <a:cs typeface="NikoshBAN" pitchFamily="2" charset="0"/>
              </a:endParaRPr>
            </a:p>
            <a:p>
              <a:pPr lvl="0"/>
              <a:r>
                <a:rPr lang="ar-SA" sz="1200" b="1" dirty="0" smtClean="0">
                  <a:latin typeface="NikoshBAN" pitchFamily="2" charset="0"/>
                </a:rPr>
                <a:t>بِهِ</a:t>
              </a:r>
              <a:r>
                <a:rPr lang="en-US" sz="1200" b="1" dirty="0" smtClean="0">
                  <a:latin typeface="NikoshBAN" pitchFamily="2" charset="0"/>
                  <a:cs typeface="NikoshBAN" pitchFamily="2" charset="0"/>
                </a:rPr>
                <a:t> (</a:t>
              </a:r>
              <a:r>
                <a:rPr lang="bn-IN" sz="1200" b="1" dirty="0" smtClean="0">
                  <a:latin typeface="NikoshBAN" pitchFamily="2" charset="0"/>
                  <a:cs typeface="NikoshBAN" pitchFamily="2" charset="0"/>
                </a:rPr>
                <a:t>বিহি):</a:t>
              </a:r>
              <a:r>
                <a:rPr lang="bn-IN" sz="1200" dirty="0" smtClean="0">
                  <a:latin typeface="NikoshBAN" pitchFamily="2" charset="0"/>
                  <a:cs typeface="NikoshBAN" pitchFamily="2" charset="0"/>
                </a:rPr>
                <a:t> তাঁকে</a:t>
              </a:r>
              <a:endParaRPr lang="en-US" sz="1200" dirty="0" smtClean="0">
                <a:latin typeface="NikoshBAN" pitchFamily="2" charset="0"/>
                <a:cs typeface="NikoshBAN" pitchFamily="2" charset="0"/>
              </a:endParaRPr>
            </a:p>
            <a:p>
              <a:pPr lvl="0"/>
              <a:r>
                <a:rPr lang="ar-SA" sz="1200" b="1" dirty="0" smtClean="0">
                  <a:latin typeface="NikoshBAN" pitchFamily="2" charset="0"/>
                </a:rPr>
                <a:t>أَمَا</a:t>
              </a:r>
              <a:r>
                <a:rPr lang="en-US" sz="1200" b="1" dirty="0" smtClean="0">
                  <a:latin typeface="NikoshBAN" pitchFamily="2" charset="0"/>
                  <a:cs typeface="NikoshBAN" pitchFamily="2" charset="0"/>
                </a:rPr>
                <a:t> (</a:t>
              </a:r>
              <a:r>
                <a:rPr lang="bn-IN" sz="1200" b="1" dirty="0" smtClean="0">
                  <a:latin typeface="NikoshBAN" pitchFamily="2" charset="0"/>
                  <a:cs typeface="NikoshBAN" pitchFamily="2" charset="0"/>
                </a:rPr>
                <a:t>আমা):</a:t>
              </a:r>
              <a:r>
                <a:rPr lang="bn-IN" sz="1200" dirty="0" smtClean="0">
                  <a:latin typeface="NikoshBAN" pitchFamily="2" charset="0"/>
                  <a:cs typeface="NikoshBAN" pitchFamily="2" charset="0"/>
                </a:rPr>
                <a:t> তবে কি / না কি</a:t>
              </a:r>
              <a:endParaRPr lang="en-US" sz="1200" dirty="0" smtClean="0">
                <a:latin typeface="NikoshBAN" pitchFamily="2" charset="0"/>
                <a:cs typeface="NikoshBAN" pitchFamily="2" charset="0"/>
              </a:endParaRPr>
            </a:p>
            <a:p>
              <a:pPr lvl="0"/>
              <a:r>
                <a:rPr lang="ar-SA" sz="1200" b="1" dirty="0" smtClean="0">
                  <a:latin typeface="NikoshBAN" pitchFamily="2" charset="0"/>
                </a:rPr>
                <a:t>الْأَوَانَ</a:t>
              </a:r>
              <a:r>
                <a:rPr lang="en-US" sz="1200" b="1" dirty="0" smtClean="0">
                  <a:latin typeface="NikoshBAN" pitchFamily="2" charset="0"/>
                  <a:cs typeface="NikoshBAN" pitchFamily="2" charset="0"/>
                </a:rPr>
                <a:t> (</a:t>
              </a:r>
              <a:r>
                <a:rPr lang="bn-IN" sz="1200" b="1" dirty="0" smtClean="0">
                  <a:latin typeface="NikoshBAN" pitchFamily="2" charset="0"/>
                  <a:cs typeface="NikoshBAN" pitchFamily="2" charset="0"/>
                </a:rPr>
                <a:t>আল-আওয়ানা):</a:t>
              </a:r>
              <a:r>
                <a:rPr lang="bn-IN" sz="1200" dirty="0" smtClean="0">
                  <a:latin typeface="NikoshBAN" pitchFamily="2" charset="0"/>
                  <a:cs typeface="NikoshBAN" pitchFamily="2" charset="0"/>
                </a:rPr>
                <a:t> সময় / উপযুক্ত সময়</a:t>
              </a:r>
              <a:endParaRPr lang="en-US" sz="1200" dirty="0" smtClean="0">
                <a:latin typeface="NikoshBAN" pitchFamily="2" charset="0"/>
                <a:cs typeface="NikoshBAN" pitchFamily="2" charset="0"/>
              </a:endParaRPr>
            </a:p>
            <a:p>
              <a:pPr lvl="0"/>
              <a:r>
                <a:rPr lang="ar-SA" sz="1200" b="1" dirty="0" smtClean="0">
                  <a:latin typeface="NikoshBAN" pitchFamily="2" charset="0"/>
                </a:rPr>
                <a:t>يَا</a:t>
              </a:r>
              <a:r>
                <a:rPr lang="en-US" sz="1200" b="1" dirty="0" smtClean="0">
                  <a:latin typeface="NikoshBAN" pitchFamily="2" charset="0"/>
                  <a:cs typeface="NikoshBAN" pitchFamily="2" charset="0"/>
                </a:rPr>
                <a:t> </a:t>
              </a:r>
              <a:r>
                <a:rPr lang="en-US" sz="1200" b="1" dirty="0">
                  <a:latin typeface="NikoshBAN" pitchFamily="2" charset="0"/>
                  <a:cs typeface="NikoshBAN" pitchFamily="2" charset="0"/>
                </a:rPr>
                <a:t>(</a:t>
              </a:r>
              <a:r>
                <a:rPr lang="bn-IN" sz="1200" b="1" dirty="0">
                  <a:latin typeface="NikoshBAN" pitchFamily="2" charset="0"/>
                  <a:cs typeface="NikoshBAN" pitchFamily="2" charset="0"/>
                </a:rPr>
                <a:t>ইয়া):</a:t>
              </a:r>
              <a:r>
                <a:rPr lang="bn-IN" sz="1200" dirty="0">
                  <a:latin typeface="NikoshBAN" pitchFamily="2" charset="0"/>
                  <a:cs typeface="NikoshBAN" pitchFamily="2" charset="0"/>
                </a:rPr>
                <a:t> হে</a:t>
              </a:r>
              <a:endParaRPr lang="en-US" sz="1200" dirty="0">
                <a:latin typeface="NikoshBAN" pitchFamily="2" charset="0"/>
                <a:cs typeface="NikoshBAN" pitchFamily="2" charset="0"/>
              </a:endParaRPr>
            </a:p>
            <a:p>
              <a:pPr lvl="0"/>
              <a:r>
                <a:rPr lang="ar-SA" sz="1200" b="1" dirty="0">
                  <a:latin typeface="NikoshBAN" pitchFamily="2" charset="0"/>
                </a:rPr>
                <a:t>ابْنَ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ইবনা):</a:t>
              </a:r>
              <a:r>
                <a:rPr lang="bn-IN" sz="1200" dirty="0">
                  <a:latin typeface="NikoshBAN" pitchFamily="2" charset="0"/>
                  <a:cs typeface="NikoshBAN" pitchFamily="2" charset="0"/>
                </a:rPr>
                <a:t> পুত্র</a:t>
              </a:r>
              <a:endParaRPr lang="en-US" sz="1200" dirty="0">
                <a:latin typeface="NikoshBAN" pitchFamily="2" charset="0"/>
                <a:cs typeface="NikoshBAN" pitchFamily="2" charset="0"/>
              </a:endParaRPr>
            </a:p>
            <a:p>
              <a:pPr lvl="0"/>
              <a:r>
                <a:rPr lang="ar-SA" sz="1200" b="1" dirty="0">
                  <a:latin typeface="NikoshBAN" pitchFamily="2" charset="0"/>
                </a:rPr>
                <a:t>إِنِّي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ইন্নি):</a:t>
              </a:r>
              <a:r>
                <a:rPr lang="bn-IN" sz="1200" dirty="0">
                  <a:latin typeface="NikoshBAN" pitchFamily="2" charset="0"/>
                  <a:cs typeface="NikoshBAN" pitchFamily="2" charset="0"/>
                </a:rPr>
                <a:t> নিশ্চয়ই আমি</a:t>
              </a:r>
              <a:endParaRPr lang="en-US" sz="1200" dirty="0">
                <a:latin typeface="NikoshBAN" pitchFamily="2" charset="0"/>
                <a:cs typeface="NikoshBAN" pitchFamily="2" charset="0"/>
              </a:endParaRPr>
            </a:p>
            <a:p>
              <a:pPr lvl="0"/>
              <a:r>
                <a:rPr lang="ar-SA" sz="1200" b="1" dirty="0">
                  <a:latin typeface="NikoshBAN" pitchFamily="2" charset="0"/>
                </a:rPr>
                <a:t>أَشْهَدُ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আশহাদু):</a:t>
              </a:r>
              <a:r>
                <a:rPr lang="bn-IN" sz="1200" dirty="0">
                  <a:latin typeface="NikoshBAN" pitchFamily="2" charset="0"/>
                  <a:cs typeface="NikoshBAN" pitchFamily="2" charset="0"/>
                </a:rPr>
                <a:t> সাক্ষ্য দিই</a:t>
              </a:r>
              <a:endParaRPr lang="en-US" sz="1200" dirty="0">
                <a:latin typeface="NikoshBAN" pitchFamily="2" charset="0"/>
                <a:cs typeface="NikoshBAN" pitchFamily="2" charset="0"/>
              </a:endParaRPr>
            </a:p>
            <a:p>
              <a:pPr lvl="0"/>
              <a:r>
                <a:rPr lang="ar-SA" sz="1200" b="1" dirty="0">
                  <a:latin typeface="NikoshBAN" pitchFamily="2" charset="0"/>
                </a:rPr>
                <a:t>أَنَّكَ</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আন্নাকা):</a:t>
              </a:r>
              <a:r>
                <a:rPr lang="bn-IN" sz="1200" dirty="0">
                  <a:latin typeface="NikoshBAN" pitchFamily="2" charset="0"/>
                  <a:cs typeface="NikoshBAN" pitchFamily="2" charset="0"/>
                </a:rPr>
                <a:t> যে তুমি</a:t>
              </a:r>
              <a:endParaRPr lang="en-US" sz="1200" dirty="0">
                <a:latin typeface="NikoshBAN" pitchFamily="2" charset="0"/>
                <a:cs typeface="NikoshBAN" pitchFamily="2" charset="0"/>
              </a:endParaRPr>
            </a:p>
            <a:p>
              <a:pPr lvl="0"/>
              <a:r>
                <a:rPr lang="ar-SA" sz="1200" b="1" dirty="0">
                  <a:latin typeface="NikoshBAN" pitchFamily="2" charset="0"/>
                </a:rPr>
                <a:t>فَكَبَّرَ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ফা-কাব্বারা):</a:t>
              </a:r>
              <a:r>
                <a:rPr lang="bn-IN" sz="1200" dirty="0">
                  <a:latin typeface="NikoshBAN" pitchFamily="2" charset="0"/>
                  <a:cs typeface="NikoshBAN" pitchFamily="2" charset="0"/>
                </a:rPr>
                <a:t> অতঃপর তাকবির দিলেন</a:t>
              </a:r>
              <a:endParaRPr lang="en-US" sz="1200" dirty="0">
                <a:latin typeface="NikoshBAN" pitchFamily="2" charset="0"/>
                <a:cs typeface="NikoshBAN" pitchFamily="2" charset="0"/>
              </a:endParaRPr>
            </a:p>
            <a:p>
              <a:pPr lvl="0"/>
              <a:r>
                <a:rPr lang="ar-SA" sz="1200" b="1" dirty="0">
                  <a:latin typeface="NikoshBAN" pitchFamily="2" charset="0"/>
                </a:rPr>
                <a:t>تَكْبِيرًا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তাকবিরান):</a:t>
              </a:r>
              <a:r>
                <a:rPr lang="bn-IN" sz="1200" dirty="0">
                  <a:latin typeface="NikoshBAN" pitchFamily="2" charset="0"/>
                  <a:cs typeface="NikoshBAN" pitchFamily="2" charset="0"/>
                </a:rPr>
                <a:t> তাকবির / ধ্বনি</a:t>
              </a:r>
              <a:endParaRPr lang="en-US" sz="1200" dirty="0">
                <a:latin typeface="NikoshBAN" pitchFamily="2" charset="0"/>
                <a:cs typeface="NikoshBAN" pitchFamily="2" charset="0"/>
              </a:endParaRPr>
            </a:p>
            <a:p>
              <a:pPr lvl="0"/>
              <a:r>
                <a:rPr lang="ar-SA" sz="1200" b="1" dirty="0">
                  <a:latin typeface="NikoshBAN" pitchFamily="2" charset="0"/>
                </a:rPr>
                <a:t>عَظِيمًا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আজিমান):</a:t>
              </a:r>
              <a:r>
                <a:rPr lang="bn-IN" sz="1200" dirty="0">
                  <a:latin typeface="NikoshBAN" pitchFamily="2" charset="0"/>
                  <a:cs typeface="NikoshBAN" pitchFamily="2" charset="0"/>
                </a:rPr>
                <a:t> বিরাট / মহান</a:t>
              </a:r>
              <a:endParaRPr lang="en-US" sz="1200" dirty="0">
                <a:latin typeface="NikoshBAN" pitchFamily="2" charset="0"/>
                <a:cs typeface="NikoshBAN" pitchFamily="2" charset="0"/>
              </a:endParaRPr>
            </a:p>
            <a:p>
              <a:pPr lvl="0"/>
              <a:r>
                <a:rPr lang="ar-SA" sz="1200" b="1" dirty="0">
                  <a:latin typeface="NikoshBAN" pitchFamily="2" charset="0"/>
                </a:rPr>
                <a:t>سَمِعَتْهُ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সামিআতহু):</a:t>
              </a:r>
              <a:r>
                <a:rPr lang="bn-IN" sz="1200" dirty="0">
                  <a:latin typeface="NikoshBAN" pitchFamily="2" charset="0"/>
                  <a:cs typeface="NikoshBAN" pitchFamily="2" charset="0"/>
                </a:rPr>
                <a:t> শুনেছে তা</a:t>
              </a:r>
              <a:endParaRPr lang="en-US" sz="1200" dirty="0">
                <a:latin typeface="NikoshBAN" pitchFamily="2" charset="0"/>
                <a:cs typeface="NikoshBAN" pitchFamily="2" charset="0"/>
              </a:endParaRPr>
            </a:p>
            <a:p>
              <a:pPr lvl="0"/>
              <a:r>
                <a:rPr lang="ar-SA" sz="1200" b="1" dirty="0">
                  <a:latin typeface="NikoshBAN" pitchFamily="2" charset="0"/>
                </a:rPr>
                <a:t>مَكَّةُ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মাক্কাতু):</a:t>
              </a:r>
              <a:r>
                <a:rPr lang="bn-IN" sz="1200" dirty="0">
                  <a:latin typeface="NikoshBAN" pitchFamily="2" charset="0"/>
                  <a:cs typeface="NikoshBAN" pitchFamily="2" charset="0"/>
                </a:rPr>
                <a:t> মক্কা</a:t>
              </a:r>
              <a:endParaRPr lang="en-US" sz="1200" dirty="0">
                <a:latin typeface="NikoshBAN" pitchFamily="2" charset="0"/>
                <a:cs typeface="NikoshBAN" pitchFamily="2" charset="0"/>
              </a:endParaRPr>
            </a:p>
            <a:p>
              <a:pPr lvl="0"/>
              <a:r>
                <a:rPr lang="ar-SA" sz="1200" b="1" dirty="0">
                  <a:latin typeface="NikoshBAN" pitchFamily="2" charset="0"/>
                </a:rPr>
                <a:t>كُلُّهَا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কুল্লুহা):</a:t>
              </a:r>
              <a:r>
                <a:rPr lang="bn-IN" sz="1200" dirty="0">
                  <a:latin typeface="NikoshBAN" pitchFamily="2" charset="0"/>
                  <a:cs typeface="NikoshBAN" pitchFamily="2" charset="0"/>
                </a:rPr>
                <a:t> তার সমস্ত / </a:t>
              </a:r>
              <a:r>
                <a:rPr lang="bn-IN" sz="1200" dirty="0" smtClean="0">
                  <a:latin typeface="NikoshBAN" pitchFamily="2" charset="0"/>
                  <a:cs typeface="NikoshBAN" pitchFamily="2" charset="0"/>
                </a:rPr>
                <a:t>পুরোটাই</a:t>
              </a:r>
              <a:endParaRPr lang="bn-BD" sz="1200" dirty="0" smtClean="0">
                <a:latin typeface="NikoshBAN" pitchFamily="2" charset="0"/>
                <a:cs typeface="NikoshBAN" pitchFamily="2" charset="0"/>
              </a:endParaRPr>
            </a:p>
            <a:p>
              <a:pPr lvl="0"/>
              <a:r>
                <a:rPr lang="ar-SA" sz="1200" b="1" dirty="0"/>
                <a:t>وَ</a:t>
              </a:r>
              <a:r>
                <a:rPr lang="en-US" sz="1200" b="1" dirty="0"/>
                <a:t> (</a:t>
              </a:r>
              <a:r>
                <a:rPr lang="bn-IN" sz="1200" b="1" dirty="0"/>
                <a:t>ওয়া):</a:t>
              </a:r>
              <a:r>
                <a:rPr lang="bn-IN" sz="1200" dirty="0"/>
                <a:t> এবং</a:t>
              </a:r>
              <a:endParaRPr lang="en-US" sz="1200" dirty="0"/>
            </a:p>
            <a:p>
              <a:pPr lvl="0"/>
              <a:r>
                <a:rPr lang="ar-SA" sz="1200" b="1" dirty="0"/>
                <a:t>مِنْ</a:t>
              </a:r>
              <a:r>
                <a:rPr lang="en-US" sz="1200" b="1" dirty="0"/>
                <a:t> (</a:t>
              </a:r>
              <a:r>
                <a:rPr lang="bn-IN" sz="1200" b="1" dirty="0"/>
                <a:t>মিন):</a:t>
              </a:r>
              <a:r>
                <a:rPr lang="bn-IN" sz="1200" dirty="0"/>
                <a:t> থেকে</a:t>
              </a:r>
              <a:endParaRPr lang="en-US" sz="1200" dirty="0"/>
            </a:p>
            <a:p>
              <a:pPr lvl="0"/>
              <a:r>
                <a:rPr lang="ar-SA" sz="1200" b="1" dirty="0"/>
                <a:t>هُنَا</a:t>
              </a:r>
              <a:r>
                <a:rPr lang="en-US" sz="1200" b="1" dirty="0"/>
                <a:t> (</a:t>
              </a:r>
              <a:r>
                <a:rPr lang="bn-IN" sz="1200" b="1" dirty="0"/>
                <a:t>হুনা):</a:t>
              </a:r>
              <a:r>
                <a:rPr lang="bn-IN" sz="1200" dirty="0"/>
                <a:t> এখানে</a:t>
              </a:r>
              <a:endParaRPr lang="en-US" sz="1200" dirty="0"/>
            </a:p>
            <a:p>
              <a:pPr lvl="0"/>
              <a:r>
                <a:rPr lang="ar-SA" sz="1200" b="1" dirty="0"/>
                <a:t>بَادَرَ</a:t>
              </a:r>
              <a:r>
                <a:rPr lang="en-US" sz="1200" b="1" dirty="0"/>
                <a:t> (</a:t>
              </a:r>
              <a:r>
                <a:rPr lang="bn-IN" sz="1200" b="1" dirty="0"/>
                <a:t>বাদারা):</a:t>
              </a:r>
              <a:r>
                <a:rPr lang="bn-IN" sz="1200" dirty="0"/>
                <a:t> উদ্যোগ নিলেন / এগিয়ে এলেন</a:t>
              </a:r>
              <a:endParaRPr lang="en-US" sz="1200" dirty="0"/>
            </a:p>
            <a:p>
              <a:pPr lvl="0"/>
              <a:r>
                <a:rPr lang="ar-SA" sz="1200" b="1" dirty="0"/>
                <a:t>بِشَجَاعَتِهِ</a:t>
              </a:r>
              <a:r>
                <a:rPr lang="en-US" sz="1200" b="1" dirty="0"/>
                <a:t> (</a:t>
              </a:r>
              <a:r>
                <a:rPr lang="bn-IN" sz="1200" b="1" dirty="0"/>
                <a:t>বি-শুজাআতিহি):</a:t>
              </a:r>
              <a:r>
                <a:rPr lang="bn-IN" sz="1200" dirty="0"/>
                <a:t> তাঁর সাহসিকতা নিয়ে</a:t>
              </a:r>
              <a:endParaRPr lang="en-US" sz="1200" dirty="0"/>
            </a:p>
            <a:p>
              <a:pPr lvl="0"/>
              <a:r>
                <a:rPr lang="ar-SA" sz="1200" b="1" dirty="0"/>
                <a:t>وَ</a:t>
              </a:r>
              <a:r>
                <a:rPr lang="en-US" sz="1200" b="1" dirty="0"/>
                <a:t> (</a:t>
              </a:r>
              <a:r>
                <a:rPr lang="bn-IN" sz="1200" b="1" dirty="0"/>
                <a:t>ওয়া):</a:t>
              </a:r>
              <a:r>
                <a:rPr lang="bn-IN" sz="1200" dirty="0"/>
                <a:t> এবং</a:t>
              </a:r>
              <a:endParaRPr lang="en-US" sz="1200" dirty="0"/>
            </a:p>
            <a:p>
              <a:pPr lvl="0"/>
              <a:r>
                <a:rPr lang="ar-SA" sz="1200" b="1" dirty="0"/>
                <a:t>قَامَ</a:t>
              </a:r>
              <a:r>
                <a:rPr lang="en-US" sz="1200" b="1" dirty="0"/>
                <a:t> (</a:t>
              </a:r>
              <a:r>
                <a:rPr lang="bn-IN" sz="1200" b="1" dirty="0"/>
                <a:t>কামা):</a:t>
              </a:r>
              <a:r>
                <a:rPr lang="bn-IN" sz="1200" dirty="0"/>
                <a:t> দাঁড়িয়ে গেলেন</a:t>
              </a:r>
              <a:endParaRPr lang="en-US" sz="1200" dirty="0"/>
            </a:p>
            <a:p>
              <a:pPr lvl="0"/>
              <a:r>
                <a:rPr lang="ar-SA" sz="1200" b="1" dirty="0"/>
                <a:t>لِرَسُولِ</a:t>
              </a:r>
              <a:r>
                <a:rPr lang="en-US" sz="1200" b="1" dirty="0"/>
                <a:t> (</a:t>
              </a:r>
              <a:r>
                <a:rPr lang="bn-IN" sz="1200" b="1" dirty="0"/>
                <a:t>লি-রাসুলি):</a:t>
              </a:r>
              <a:r>
                <a:rPr lang="bn-IN" sz="1200" dirty="0"/>
                <a:t> রাসুলের উদ্দেশ্যে / কাছে</a:t>
              </a:r>
              <a:endParaRPr lang="en-US" sz="1200" dirty="0"/>
            </a:p>
            <a:p>
              <a:pPr lvl="0"/>
              <a:r>
                <a:rPr lang="ar-SA" sz="1200" b="1" dirty="0"/>
                <a:t>أَلَسْنَا</a:t>
              </a:r>
              <a:r>
                <a:rPr lang="en-US" sz="1200" b="1" dirty="0"/>
                <a:t> (</a:t>
              </a:r>
              <a:r>
                <a:rPr lang="bn-IN" sz="1200" b="1" dirty="0"/>
                <a:t>আ-লুসনা):</a:t>
              </a:r>
              <a:r>
                <a:rPr lang="bn-IN" sz="1200" dirty="0"/>
                <a:t> আমরা কি নই</a:t>
              </a:r>
              <a:r>
                <a:rPr lang="en-US" sz="1200" dirty="0"/>
                <a:t>?</a:t>
              </a:r>
            </a:p>
            <a:p>
              <a:pPr lvl="0"/>
              <a:r>
                <a:rPr lang="ar-SA" sz="1200" b="1" dirty="0"/>
                <a:t>عَلَى</a:t>
              </a:r>
              <a:r>
                <a:rPr lang="en-US" sz="1200" b="1" dirty="0"/>
                <a:t> (</a:t>
              </a:r>
              <a:r>
                <a:rPr lang="bn-IN" sz="1200" b="1" dirty="0"/>
                <a:t>আলা):</a:t>
              </a:r>
              <a:r>
                <a:rPr lang="bn-IN" sz="1200" dirty="0"/>
                <a:t> ওপর</a:t>
              </a:r>
              <a:endParaRPr lang="en-US" sz="1200" dirty="0"/>
            </a:p>
            <a:p>
              <a:pPr lvl="0"/>
              <a:r>
                <a:rPr lang="ar-SA" sz="1200" b="1" dirty="0"/>
                <a:t>الْحَقِّ</a:t>
              </a:r>
              <a:r>
                <a:rPr lang="en-US" sz="1200" b="1" dirty="0"/>
                <a:t> (</a:t>
              </a:r>
              <a:r>
                <a:rPr lang="bn-IN" sz="1200" b="1" dirty="0"/>
                <a:t>আল-হাক্কি):</a:t>
              </a:r>
              <a:r>
                <a:rPr lang="bn-IN" sz="1200" dirty="0"/>
                <a:t> সত্যের</a:t>
              </a:r>
              <a:endParaRPr lang="en-US" sz="1200" dirty="0"/>
            </a:p>
            <a:p>
              <a:pPr lvl="0"/>
              <a:r>
                <a:rPr lang="ar-SA" sz="1200" b="1" dirty="0"/>
                <a:t>نَعَمْ</a:t>
              </a:r>
              <a:r>
                <a:rPr lang="en-US" sz="1200" b="1" dirty="0"/>
                <a:t> (</a:t>
              </a:r>
              <a:r>
                <a:rPr lang="bn-IN" sz="1200" b="1" dirty="0"/>
                <a:t>নাআম):</a:t>
              </a:r>
              <a:r>
                <a:rPr lang="bn-IN" sz="1200" dirty="0"/>
                <a:t> হ্যাঁ</a:t>
              </a:r>
              <a:endParaRPr lang="en-US" sz="1200" dirty="0"/>
            </a:p>
            <a:p>
              <a:pPr lvl="0"/>
              <a:r>
                <a:rPr lang="ar-SA" sz="1200" b="1" dirty="0"/>
                <a:t>أَلَيْسُوا</a:t>
              </a:r>
              <a:r>
                <a:rPr lang="en-US" sz="1200" b="1" dirty="0"/>
                <a:t> (</a:t>
              </a:r>
              <a:r>
                <a:rPr lang="bn-IN" sz="1200" b="1" dirty="0"/>
                <a:t>আ-লাইসু):</a:t>
              </a:r>
              <a:r>
                <a:rPr lang="bn-IN" sz="1200" dirty="0"/>
                <a:t> তারা কি নয়</a:t>
              </a:r>
              <a:r>
                <a:rPr lang="en-US" sz="1200" dirty="0"/>
                <a:t>?</a:t>
              </a:r>
            </a:p>
            <a:p>
              <a:pPr lvl="0"/>
              <a:r>
                <a:rPr lang="ar-SA" sz="1200" b="1" dirty="0"/>
                <a:t>الْبَاطِلِ</a:t>
              </a:r>
              <a:r>
                <a:rPr lang="en-US" sz="1200" b="1" dirty="0"/>
                <a:t> (</a:t>
              </a:r>
              <a:r>
                <a:rPr lang="bn-IN" sz="1200" b="1" dirty="0"/>
                <a:t>আল-বাতিলি):</a:t>
              </a:r>
              <a:r>
                <a:rPr lang="bn-IN" sz="1200" dirty="0"/>
                <a:t> বাতিলের / মিথ্যার</a:t>
              </a:r>
              <a:endParaRPr lang="en-US" sz="1200" dirty="0"/>
            </a:p>
            <a:p>
              <a:pPr lvl="0"/>
              <a:endParaRPr lang="en-US" sz="1200" dirty="0">
                <a:latin typeface="NikoshBAN" pitchFamily="2" charset="0"/>
                <a:cs typeface="NikoshBAN" pitchFamily="2" charset="0"/>
              </a:endParaRPr>
            </a:p>
          </p:txBody>
        </p:sp>
      </p:grpSp>
      <p:sp>
        <p:nvSpPr>
          <p:cNvPr id="5" name="Rectangle 4"/>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47501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1377" y="547179"/>
            <a:ext cx="9542729" cy="6186309"/>
            <a:chOff x="-31377" y="547179"/>
            <a:chExt cx="9542729" cy="6186309"/>
          </a:xfrm>
        </p:grpSpPr>
        <p:sp>
          <p:nvSpPr>
            <p:cNvPr id="2" name="Rectangle 1"/>
            <p:cNvSpPr/>
            <p:nvPr/>
          </p:nvSpPr>
          <p:spPr>
            <a:xfrm>
              <a:off x="-31377" y="547179"/>
              <a:ext cx="2826225" cy="6186309"/>
            </a:xfrm>
            <a:prstGeom prst="rect">
              <a:avLst/>
            </a:prstGeom>
          </p:spPr>
          <p:txBody>
            <a:bodyPr wrap="square">
              <a:spAutoFit/>
            </a:bodyPr>
            <a:lstStyle/>
            <a:p>
              <a:pPr lvl="0"/>
              <a:r>
                <a:rPr lang="ar-SA" sz="1200" b="1" dirty="0">
                  <a:latin typeface="NikoshBAN" pitchFamily="2" charset="0"/>
                </a:rPr>
                <a:t>فَفِيمَ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ফা-ফিমা):</a:t>
              </a:r>
              <a:r>
                <a:rPr lang="bn-IN" sz="1200" dirty="0">
                  <a:latin typeface="NikoshBAN" pitchFamily="2" charset="0"/>
                  <a:cs typeface="NikoshBAN" pitchFamily="2" charset="0"/>
                </a:rPr>
                <a:t> তবে কেন</a:t>
              </a:r>
              <a:r>
                <a:rPr lang="en-US" sz="1200" dirty="0">
                  <a:latin typeface="NikoshBAN" pitchFamily="2" charset="0"/>
                  <a:cs typeface="NikoshBAN" pitchFamily="2" charset="0"/>
                </a:rPr>
                <a:t>?</a:t>
              </a:r>
            </a:p>
            <a:p>
              <a:pPr lvl="0"/>
              <a:r>
                <a:rPr lang="ar-SA" sz="1200" b="1" dirty="0">
                  <a:latin typeface="NikoshBAN" pitchFamily="2" charset="0"/>
                </a:rPr>
                <a:t>الْإِخْتِفَاءُ</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আল-ইখতিফাউ):</a:t>
              </a:r>
              <a:r>
                <a:rPr lang="bn-IN" sz="1200" dirty="0">
                  <a:latin typeface="NikoshBAN" pitchFamily="2" charset="0"/>
                  <a:cs typeface="NikoshBAN" pitchFamily="2" charset="0"/>
                </a:rPr>
                <a:t> আত্মগোপন / লুকিয়ে থাকা</a:t>
              </a:r>
              <a:endParaRPr lang="en-US" sz="1200" dirty="0">
                <a:latin typeface="NikoshBAN" pitchFamily="2" charset="0"/>
                <a:cs typeface="NikoshBAN" pitchFamily="2" charset="0"/>
              </a:endParaRPr>
            </a:p>
            <a:p>
              <a:pPr lvl="0"/>
              <a:r>
                <a:rPr lang="ar-SA" sz="1200" b="1" dirty="0">
                  <a:latin typeface="NikoshBAN" pitchFamily="2" charset="0"/>
                </a:rPr>
                <a:t>فَمَا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ফা-মা):</a:t>
              </a:r>
              <a:r>
                <a:rPr lang="bn-IN" sz="1200" dirty="0">
                  <a:latin typeface="NikoshBAN" pitchFamily="2" charset="0"/>
                  <a:cs typeface="NikoshBAN" pitchFamily="2" charset="0"/>
                </a:rPr>
                <a:t> তবে কী</a:t>
              </a:r>
              <a:r>
                <a:rPr lang="en-US" sz="1200" dirty="0">
                  <a:latin typeface="NikoshBAN" pitchFamily="2" charset="0"/>
                  <a:cs typeface="NikoshBAN" pitchFamily="2" charset="0"/>
                </a:rPr>
                <a:t>?</a:t>
              </a:r>
            </a:p>
            <a:p>
              <a:pPr lvl="0"/>
              <a:r>
                <a:rPr lang="ar-SA" sz="1200" b="1" dirty="0">
                  <a:latin typeface="NikoshBAN" pitchFamily="2" charset="0"/>
                </a:rPr>
                <a:t>تَرَى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তারা):</a:t>
              </a:r>
              <a:r>
                <a:rPr lang="bn-IN" sz="1200" dirty="0">
                  <a:latin typeface="NikoshBAN" pitchFamily="2" charset="0"/>
                  <a:cs typeface="NikoshBAN" pitchFamily="2" charset="0"/>
                </a:rPr>
                <a:t> তুমি দেখ / তোমার মত কী</a:t>
              </a:r>
              <a:endParaRPr lang="en-US" sz="1200" dirty="0">
                <a:latin typeface="NikoshBAN" pitchFamily="2" charset="0"/>
                <a:cs typeface="NikoshBAN" pitchFamily="2" charset="0"/>
              </a:endParaRPr>
            </a:p>
            <a:p>
              <a:pPr lvl="0"/>
              <a:r>
                <a:rPr lang="ar-SA" sz="1200" b="1" dirty="0">
                  <a:latin typeface="NikoshBAN" pitchFamily="2" charset="0"/>
                </a:rPr>
                <a:t>نَخْرُجُ</a:t>
              </a:r>
              <a:r>
                <a:rPr lang="en-US" sz="1200" b="1" dirty="0">
                  <a:latin typeface="NikoshBAN" pitchFamily="2" charset="0"/>
                  <a:cs typeface="NikoshBAN" pitchFamily="2" charset="0"/>
                </a:rPr>
                <a:t> (</a:t>
              </a:r>
              <a:r>
                <a:rPr lang="bn-IN" sz="1200" b="1" dirty="0">
                  <a:latin typeface="NikoshBAN" pitchFamily="2" charset="0"/>
                  <a:cs typeface="NikoshBAN" pitchFamily="2" charset="0"/>
                </a:rPr>
                <a:t>নাখরুজু):</a:t>
              </a:r>
              <a:r>
                <a:rPr lang="bn-IN" sz="1200" dirty="0">
                  <a:latin typeface="NikoshBAN" pitchFamily="2" charset="0"/>
                  <a:cs typeface="NikoshBAN" pitchFamily="2" charset="0"/>
                </a:rPr>
                <a:t> আমরা বের হব</a:t>
              </a:r>
              <a:endParaRPr lang="en-US" sz="1200" dirty="0">
                <a:latin typeface="NikoshBAN" pitchFamily="2" charset="0"/>
                <a:cs typeface="NikoshBAN" pitchFamily="2" charset="0"/>
              </a:endParaRPr>
            </a:p>
            <a:p>
              <a:pPr lvl="0"/>
              <a:r>
                <a:rPr lang="ar-SA" sz="1200" b="1" dirty="0">
                  <a:latin typeface="NikoshBAN" pitchFamily="2" charset="0"/>
                </a:rPr>
                <a:t>فَنَطُوفُ</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ফা-নাতুফু):</a:t>
              </a:r>
              <a:r>
                <a:rPr lang="bn-IN" sz="1200" dirty="0">
                  <a:latin typeface="NikoshBAN" pitchFamily="2" charset="0"/>
                  <a:cs typeface="NikoshBAN" pitchFamily="2" charset="0"/>
                </a:rPr>
                <a:t> অতঃপর আমরা তাওয়াফ করব</a:t>
              </a:r>
              <a:endParaRPr lang="en-US" sz="1200" dirty="0">
                <a:latin typeface="NikoshBAN" pitchFamily="2" charset="0"/>
                <a:cs typeface="NikoshBAN" pitchFamily="2" charset="0"/>
              </a:endParaRPr>
            </a:p>
            <a:p>
              <a:pPr lvl="0"/>
              <a:r>
                <a:rPr lang="ar-SA" sz="1200" b="1" dirty="0">
                  <a:latin typeface="NikoshBAN" pitchFamily="2" charset="0"/>
                </a:rPr>
                <a:t>بِالْكَعْبَةِ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বিল-কা</a:t>
              </a:r>
              <a:r>
                <a:rPr lang="en-US" sz="1200" b="1" dirty="0">
                  <a:latin typeface="NikoshBAN" pitchFamily="2" charset="0"/>
                  <a:cs typeface="NikoshBAN" pitchFamily="2" charset="0"/>
                </a:rPr>
                <a:t>'</a:t>
              </a:r>
              <a:r>
                <a:rPr lang="bn-IN" sz="1200" b="1" dirty="0">
                  <a:latin typeface="NikoshBAN" pitchFamily="2" charset="0"/>
                  <a:cs typeface="NikoshBAN" pitchFamily="2" charset="0"/>
                </a:rPr>
                <a:t>বাতি):</a:t>
              </a:r>
              <a:r>
                <a:rPr lang="bn-IN" sz="1200" dirty="0">
                  <a:latin typeface="NikoshBAN" pitchFamily="2" charset="0"/>
                  <a:cs typeface="NikoshBAN" pitchFamily="2" charset="0"/>
                </a:rPr>
                <a:t> কাবা শরিফের</a:t>
              </a:r>
              <a:endParaRPr lang="en-US" sz="1200" dirty="0">
                <a:latin typeface="NikoshBAN" pitchFamily="2" charset="0"/>
                <a:cs typeface="NikoshBAN" pitchFamily="2" charset="0"/>
              </a:endParaRPr>
            </a:p>
            <a:p>
              <a:pPr lvl="0"/>
              <a:r>
                <a:rPr lang="ar-SA" sz="1200" b="1" dirty="0">
                  <a:latin typeface="NikoshBAN" pitchFamily="2" charset="0"/>
                </a:rPr>
                <a:t>لِأَوَّلِ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লি-আউওয়ালি):</a:t>
              </a:r>
              <a:r>
                <a:rPr lang="bn-IN" sz="1200" dirty="0">
                  <a:latin typeface="NikoshBAN" pitchFamily="2" charset="0"/>
                  <a:cs typeface="NikoshBAN" pitchFamily="2" charset="0"/>
                </a:rPr>
                <a:t> প্রথমবার</a:t>
              </a:r>
              <a:endParaRPr lang="en-US" sz="1200" dirty="0">
                <a:latin typeface="NikoshBAN" pitchFamily="2" charset="0"/>
                <a:cs typeface="NikoshBAN" pitchFamily="2" charset="0"/>
              </a:endParaRPr>
            </a:p>
            <a:p>
              <a:pPr lvl="0"/>
              <a:r>
                <a:rPr lang="ar-SA" sz="1200" b="1" dirty="0">
                  <a:latin typeface="NikoshBAN" pitchFamily="2" charset="0"/>
                </a:rPr>
                <a:t>مَرَّةٍ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মাররাতিন):</a:t>
              </a:r>
              <a:r>
                <a:rPr lang="bn-IN" sz="1200" dirty="0">
                  <a:latin typeface="NikoshBAN" pitchFamily="2" charset="0"/>
                  <a:cs typeface="NikoshBAN" pitchFamily="2" charset="0"/>
                </a:rPr>
                <a:t> বার</a:t>
              </a:r>
              <a:endParaRPr lang="en-US" sz="1200" dirty="0">
                <a:latin typeface="NikoshBAN" pitchFamily="2" charset="0"/>
                <a:cs typeface="NikoshBAN" pitchFamily="2" charset="0"/>
              </a:endParaRPr>
            </a:p>
            <a:p>
              <a:pPr lvl="0"/>
              <a:r>
                <a:rPr lang="ar-SA" sz="1200" b="1" dirty="0">
                  <a:latin typeface="NikoshBAN" pitchFamily="2" charset="0"/>
                </a:rPr>
                <a:t>يُكَبِّرُوا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ইউকাব্বিরু):</a:t>
              </a:r>
              <a:r>
                <a:rPr lang="bn-IN" sz="1200" dirty="0">
                  <a:latin typeface="NikoshBAN" pitchFamily="2" charset="0"/>
                  <a:cs typeface="NikoshBAN" pitchFamily="2" charset="0"/>
                </a:rPr>
                <a:t> তারা তাকবির দিতে দিতে</a:t>
              </a:r>
              <a:endParaRPr lang="en-US" sz="1200" dirty="0">
                <a:latin typeface="NikoshBAN" pitchFamily="2" charset="0"/>
                <a:cs typeface="NikoshBAN" pitchFamily="2" charset="0"/>
              </a:endParaRPr>
            </a:p>
            <a:p>
              <a:pPr lvl="0"/>
              <a:r>
                <a:rPr lang="ar-SA" sz="1200" b="1" dirty="0">
                  <a:latin typeface="NikoshBAN" pitchFamily="2" charset="0"/>
                </a:rPr>
                <a:t>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a:t>
              </a:r>
              <a:r>
                <a:rPr lang="bn-IN" sz="1200" dirty="0">
                  <a:latin typeface="NikoshBAN" pitchFamily="2" charset="0"/>
                  <a:cs typeface="NikoshBAN" pitchFamily="2" charset="0"/>
                </a:rPr>
                <a:t> এবং</a:t>
              </a:r>
              <a:endParaRPr lang="en-US" sz="1200" dirty="0">
                <a:latin typeface="NikoshBAN" pitchFamily="2" charset="0"/>
                <a:cs typeface="NikoshBAN" pitchFamily="2" charset="0"/>
              </a:endParaRPr>
            </a:p>
            <a:p>
              <a:pPr lvl="0"/>
              <a:r>
                <a:rPr lang="ar-SA" sz="1200" b="1" dirty="0">
                  <a:latin typeface="NikoshBAN" pitchFamily="2" charset="0"/>
                </a:rPr>
                <a:t>يُهَلِّلُوا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ইউহাল্লিলু):</a:t>
              </a:r>
              <a:r>
                <a:rPr lang="bn-IN" sz="1200" dirty="0">
                  <a:latin typeface="NikoshBAN" pitchFamily="2" charset="0"/>
                  <a:cs typeface="NikoshBAN" pitchFamily="2" charset="0"/>
                </a:rPr>
                <a:t> তাহলিল (লা ইলাহা ইল্লাল্লাহ) বলতে বলতে</a:t>
              </a:r>
              <a:endParaRPr lang="en-US" sz="1200" dirty="0">
                <a:latin typeface="NikoshBAN" pitchFamily="2" charset="0"/>
                <a:cs typeface="NikoshBAN" pitchFamily="2" charset="0"/>
              </a:endParaRPr>
            </a:p>
            <a:p>
              <a:pPr lvl="0"/>
              <a:r>
                <a:rPr lang="ar-SA" sz="1200" b="1" dirty="0">
                  <a:latin typeface="NikoshBAN" pitchFamily="2" charset="0"/>
                </a:rPr>
                <a:t>فِي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a:t>
              </a:r>
              <a:r>
                <a:rPr lang="bn-IN" sz="1200" dirty="0">
                  <a:latin typeface="NikoshBAN" pitchFamily="2" charset="0"/>
                  <a:cs typeface="NikoshBAN" pitchFamily="2" charset="0"/>
                </a:rPr>
                <a:t> মধ্যে</a:t>
              </a:r>
              <a:endParaRPr lang="en-US" sz="1200" dirty="0">
                <a:latin typeface="NikoshBAN" pitchFamily="2" charset="0"/>
                <a:cs typeface="NikoshBAN" pitchFamily="2" charset="0"/>
              </a:endParaRPr>
            </a:p>
            <a:p>
              <a:pPr lvl="0"/>
              <a:r>
                <a:rPr lang="ar-SA" sz="1200" b="1" dirty="0">
                  <a:latin typeface="NikoshBAN" pitchFamily="2" charset="0"/>
                </a:rPr>
                <a:t>صَفَّيْنِ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সফফাইনি):</a:t>
              </a:r>
              <a:r>
                <a:rPr lang="bn-IN" sz="1200" dirty="0">
                  <a:latin typeface="NikoshBAN" pitchFamily="2" charset="0"/>
                  <a:cs typeface="NikoshBAN" pitchFamily="2" charset="0"/>
                </a:rPr>
                <a:t> দুটি সারি</a:t>
              </a:r>
              <a:endParaRPr lang="en-US" sz="1200" dirty="0">
                <a:latin typeface="NikoshBAN" pitchFamily="2" charset="0"/>
                <a:cs typeface="NikoshBAN" pitchFamily="2" charset="0"/>
              </a:endParaRPr>
            </a:p>
            <a:p>
              <a:pPr lvl="0"/>
              <a:r>
                <a:rPr lang="ar-SA" sz="1200" b="1" dirty="0">
                  <a:latin typeface="NikoshBAN" pitchFamily="2" charset="0"/>
                </a:rPr>
                <a:t>صَفٌّ</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সফফুন):</a:t>
              </a:r>
              <a:r>
                <a:rPr lang="bn-IN" sz="1200" dirty="0">
                  <a:latin typeface="NikoshBAN" pitchFamily="2" charset="0"/>
                  <a:cs typeface="NikoshBAN" pitchFamily="2" charset="0"/>
                </a:rPr>
                <a:t> সারি</a:t>
              </a:r>
              <a:endParaRPr lang="en-US" sz="1200" dirty="0">
                <a:latin typeface="NikoshBAN" pitchFamily="2" charset="0"/>
                <a:cs typeface="NikoshBAN" pitchFamily="2" charset="0"/>
              </a:endParaRPr>
            </a:p>
            <a:p>
              <a:pPr lvl="0"/>
              <a:r>
                <a:rPr lang="ar-SA" sz="1200" b="1" dirty="0">
                  <a:latin typeface="NikoshBAN" pitchFamily="2" charset="0"/>
                </a:rPr>
                <a:t>عَلَى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a:t>
              </a:r>
              <a:r>
                <a:rPr lang="bn-IN" sz="1200" dirty="0">
                  <a:latin typeface="NikoshBAN" pitchFamily="2" charset="0"/>
                  <a:cs typeface="NikoshBAN" pitchFamily="2" charset="0"/>
                </a:rPr>
                <a:t> ওপর / নেতৃত্বে</a:t>
              </a:r>
              <a:endParaRPr lang="en-US" sz="1200" dirty="0">
                <a:latin typeface="NikoshBAN" pitchFamily="2" charset="0"/>
                <a:cs typeface="NikoshBAN" pitchFamily="2" charset="0"/>
              </a:endParaRPr>
            </a:p>
            <a:p>
              <a:pPr lvl="0"/>
              <a:r>
                <a:rPr lang="ar-SA" sz="1200" b="1" dirty="0">
                  <a:latin typeface="NikoshBAN" pitchFamily="2" charset="0"/>
                </a:rPr>
                <a:t>رَأْسِهِ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রাসিহি):</a:t>
              </a:r>
              <a:r>
                <a:rPr lang="bn-IN" sz="1200" dirty="0">
                  <a:latin typeface="NikoshBAN" pitchFamily="2" charset="0"/>
                  <a:cs typeface="NikoshBAN" pitchFamily="2" charset="0"/>
                </a:rPr>
                <a:t> তাঁর মাথা / নেতৃত্বে</a:t>
              </a:r>
              <a:endParaRPr lang="en-US" sz="1200" dirty="0">
                <a:latin typeface="NikoshBAN" pitchFamily="2" charset="0"/>
                <a:cs typeface="NikoshBAN" pitchFamily="2" charset="0"/>
              </a:endParaRPr>
            </a:p>
            <a:p>
              <a:pPr lvl="0"/>
              <a:r>
                <a:rPr lang="ar-SA" sz="1200" b="1" dirty="0">
                  <a:latin typeface="NikoshBAN" pitchFamily="2" charset="0"/>
                </a:rPr>
                <a:t>وَبَيْنَهُمَا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বাইনাহুমা):</a:t>
              </a:r>
              <a:r>
                <a:rPr lang="bn-IN" sz="1200" dirty="0">
                  <a:latin typeface="NikoshBAN" pitchFamily="2" charset="0"/>
                  <a:cs typeface="NikoshBAN" pitchFamily="2" charset="0"/>
                </a:rPr>
                <a:t> এবং তাঁদের দুজনের মাঝে</a:t>
              </a:r>
              <a:endParaRPr lang="en-US" sz="1200" dirty="0">
                <a:latin typeface="NikoshBAN" pitchFamily="2" charset="0"/>
                <a:cs typeface="NikoshBAN" pitchFamily="2" charset="0"/>
              </a:endParaRPr>
            </a:p>
            <a:p>
              <a:pPr lvl="0"/>
              <a:r>
                <a:rPr lang="ar-SA" sz="1200" b="1" dirty="0">
                  <a:latin typeface="NikoshBAN" pitchFamily="2" charset="0"/>
                </a:rPr>
                <a:t>يَقُولُونَ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ইয়াকুলুনা):</a:t>
              </a:r>
              <a:r>
                <a:rPr lang="bn-IN" sz="1200" dirty="0">
                  <a:latin typeface="NikoshBAN" pitchFamily="2" charset="0"/>
                  <a:cs typeface="NikoshBAN" pitchFamily="2" charset="0"/>
                </a:rPr>
                <a:t> তারা বলছিল</a:t>
              </a:r>
              <a:endParaRPr lang="en-US" sz="1200" dirty="0">
                <a:latin typeface="NikoshBAN" pitchFamily="2" charset="0"/>
                <a:cs typeface="NikoshBAN" pitchFamily="2" charset="0"/>
              </a:endParaRPr>
            </a:p>
            <a:p>
              <a:pPr lvl="0"/>
              <a:r>
                <a:rPr lang="ar-SA" sz="1200" b="1" dirty="0">
                  <a:latin typeface="NikoshBAN" pitchFamily="2" charset="0"/>
                </a:rPr>
                <a:t>اللَّهُ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আল্লাহু):</a:t>
              </a:r>
              <a:r>
                <a:rPr lang="bn-IN" sz="1200" dirty="0">
                  <a:latin typeface="NikoshBAN" pitchFamily="2" charset="0"/>
                  <a:cs typeface="NikoshBAN" pitchFamily="2" charset="0"/>
                </a:rPr>
                <a:t> আল্লাহ</a:t>
              </a:r>
              <a:endParaRPr lang="en-US" sz="1200" dirty="0">
                <a:latin typeface="NikoshBAN" pitchFamily="2" charset="0"/>
                <a:cs typeface="NikoshBAN" pitchFamily="2" charset="0"/>
              </a:endParaRPr>
            </a:p>
            <a:p>
              <a:pPr lvl="0"/>
              <a:r>
                <a:rPr lang="ar-SA" sz="1200" b="1" dirty="0">
                  <a:latin typeface="NikoshBAN" pitchFamily="2" charset="0"/>
                </a:rPr>
                <a:t>أَكْبَرُ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আকবারু):</a:t>
              </a:r>
              <a:r>
                <a:rPr lang="bn-IN" sz="1200" dirty="0">
                  <a:latin typeface="NikoshBAN" pitchFamily="2" charset="0"/>
                  <a:cs typeface="NikoshBAN" pitchFamily="2" charset="0"/>
                </a:rPr>
                <a:t> সবচেয়ে মহান</a:t>
              </a:r>
              <a:endParaRPr lang="en-US" sz="1200" dirty="0">
                <a:latin typeface="NikoshBAN" pitchFamily="2" charset="0"/>
                <a:cs typeface="NikoshBAN" pitchFamily="2" charset="0"/>
              </a:endParaRPr>
            </a:p>
            <a:p>
              <a:pPr lvl="0"/>
              <a:r>
                <a:rPr lang="ar-SA" sz="1200" b="1" dirty="0">
                  <a:latin typeface="NikoshBAN" pitchFamily="2" charset="0"/>
                </a:rPr>
                <a:t>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a:t>
              </a:r>
              <a:r>
                <a:rPr lang="bn-IN" sz="1200" dirty="0">
                  <a:latin typeface="NikoshBAN" pitchFamily="2" charset="0"/>
                  <a:cs typeface="NikoshBAN" pitchFamily="2" charset="0"/>
                </a:rPr>
                <a:t> এবং</a:t>
              </a:r>
              <a:endParaRPr lang="en-US" sz="1200" dirty="0">
                <a:latin typeface="NikoshBAN" pitchFamily="2" charset="0"/>
                <a:cs typeface="NikoshBAN" pitchFamily="2" charset="0"/>
              </a:endParaRPr>
            </a:p>
            <a:p>
              <a:pPr lvl="0"/>
              <a:r>
                <a:rPr lang="ar-SA" sz="1200" b="1" dirty="0">
                  <a:latin typeface="NikoshBAN" pitchFamily="2" charset="0"/>
                </a:rPr>
                <a:t>لِلَّهِ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লিল্লাহি):</a:t>
              </a:r>
              <a:r>
                <a:rPr lang="bn-IN" sz="1200" dirty="0">
                  <a:latin typeface="NikoshBAN" pitchFamily="2" charset="0"/>
                  <a:cs typeface="NikoshBAN" pitchFamily="2" charset="0"/>
                </a:rPr>
                <a:t> আল্লাহর জন্য</a:t>
              </a:r>
              <a:endParaRPr lang="en-US" sz="1200" dirty="0">
                <a:latin typeface="NikoshBAN" pitchFamily="2" charset="0"/>
                <a:cs typeface="NikoshBAN" pitchFamily="2" charset="0"/>
              </a:endParaRPr>
            </a:p>
            <a:p>
              <a:pPr lvl="0"/>
              <a:r>
                <a:rPr lang="ar-SA" sz="1200" b="1" dirty="0">
                  <a:latin typeface="NikoshBAN" pitchFamily="2" charset="0"/>
                </a:rPr>
                <a:t>الْحَمْدُ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আল-হামদু):</a:t>
              </a:r>
              <a:r>
                <a:rPr lang="bn-IN" sz="1200" dirty="0">
                  <a:latin typeface="NikoshBAN" pitchFamily="2" charset="0"/>
                  <a:cs typeface="NikoshBAN" pitchFamily="2" charset="0"/>
                </a:rPr>
                <a:t> সমস্ত প্রশংসা</a:t>
              </a:r>
              <a:endParaRPr lang="en-US" sz="1200" dirty="0">
                <a:latin typeface="NikoshBAN" pitchFamily="2" charset="0"/>
                <a:cs typeface="NikoshBAN" pitchFamily="2" charset="0"/>
              </a:endParaRPr>
            </a:p>
            <a:p>
              <a:pPr lvl="0"/>
              <a:r>
                <a:rPr lang="ar-SA" sz="1200" b="1" dirty="0">
                  <a:latin typeface="NikoshBAN" pitchFamily="2" charset="0"/>
                </a:rPr>
                <a:t>حَتَّى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হাত্তা):</a:t>
              </a:r>
              <a:r>
                <a:rPr lang="bn-IN" sz="1200" dirty="0">
                  <a:latin typeface="NikoshBAN" pitchFamily="2" charset="0"/>
                  <a:cs typeface="NikoshBAN" pitchFamily="2" charset="0"/>
                </a:rPr>
                <a:t> এমনকি / পর্যন্ত</a:t>
              </a:r>
              <a:endParaRPr lang="en-US" sz="1200" dirty="0">
                <a:latin typeface="NikoshBAN" pitchFamily="2" charset="0"/>
                <a:cs typeface="NikoshBAN" pitchFamily="2" charset="0"/>
              </a:endParaRPr>
            </a:p>
            <a:p>
              <a:pPr lvl="0"/>
              <a:r>
                <a:rPr lang="ar-SA" sz="1200" b="1" dirty="0">
                  <a:latin typeface="NikoshBAN" pitchFamily="2" charset="0"/>
                </a:rPr>
                <a:t>طَافُوا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তাফু):</a:t>
              </a:r>
              <a:r>
                <a:rPr lang="bn-IN" sz="1200" dirty="0">
                  <a:latin typeface="NikoshBAN" pitchFamily="2" charset="0"/>
                  <a:cs typeface="NikoshBAN" pitchFamily="2" charset="0"/>
                </a:rPr>
                <a:t> তারা তাওয়াফ করলেন</a:t>
              </a:r>
              <a:endParaRPr lang="en-US" sz="1200" dirty="0">
                <a:latin typeface="NikoshBAN" pitchFamily="2" charset="0"/>
                <a:cs typeface="NikoshBAN" pitchFamily="2" charset="0"/>
              </a:endParaRPr>
            </a:p>
            <a:p>
              <a:pPr lvl="0"/>
              <a:r>
                <a:rPr lang="ar-SA" sz="1200" b="1" dirty="0">
                  <a:latin typeface="NikoshBAN" pitchFamily="2" charset="0"/>
                </a:rPr>
                <a:t>فَخَافَتْ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ফা-খাফাত):</a:t>
              </a:r>
              <a:r>
                <a:rPr lang="bn-IN" sz="1200" dirty="0">
                  <a:latin typeface="NikoshBAN" pitchFamily="2" charset="0"/>
                  <a:cs typeface="NikoshBAN" pitchFamily="2" charset="0"/>
                </a:rPr>
                <a:t> অতঃপর ভয় পেল</a:t>
              </a:r>
              <a:endParaRPr lang="en-US" sz="1200" dirty="0">
                <a:latin typeface="NikoshBAN" pitchFamily="2" charset="0"/>
                <a:cs typeface="NikoshBAN" pitchFamily="2" charset="0"/>
              </a:endParaRPr>
            </a:p>
            <a:p>
              <a:pPr lvl="0"/>
              <a:r>
                <a:rPr lang="ar-SA" sz="1200" b="1" dirty="0">
                  <a:latin typeface="NikoshBAN" pitchFamily="2" charset="0"/>
                </a:rPr>
                <a:t>قُرَيْشٌ</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কুরাইশুন):</a:t>
              </a:r>
              <a:r>
                <a:rPr lang="bn-IN" sz="1200" dirty="0">
                  <a:latin typeface="NikoshBAN" pitchFamily="2" charset="0"/>
                  <a:cs typeface="NikoshBAN" pitchFamily="2" charset="0"/>
                </a:rPr>
                <a:t> কুরাইশ গোত্র</a:t>
              </a:r>
              <a:endParaRPr lang="en-US" sz="1200" dirty="0">
                <a:latin typeface="NikoshBAN" pitchFamily="2" charset="0"/>
                <a:cs typeface="NikoshBAN" pitchFamily="2" charset="0"/>
              </a:endParaRPr>
            </a:p>
            <a:p>
              <a:pPr lvl="0"/>
              <a:r>
                <a:rPr lang="ar-SA" sz="1200" b="1" dirty="0">
                  <a:latin typeface="NikoshBAN" pitchFamily="2" charset="0"/>
                </a:rPr>
                <a:t>وَدَخَلَتْ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দাখালাত):</a:t>
              </a:r>
              <a:r>
                <a:rPr lang="bn-IN" sz="1200" dirty="0">
                  <a:latin typeface="NikoshBAN" pitchFamily="2" charset="0"/>
                  <a:cs typeface="NikoshBAN" pitchFamily="2" charset="0"/>
                </a:rPr>
                <a:t> এবং প্রবেশ করল</a:t>
              </a:r>
              <a:endParaRPr lang="en-US" sz="1200" dirty="0">
                <a:latin typeface="NikoshBAN" pitchFamily="2" charset="0"/>
                <a:cs typeface="NikoshBAN" pitchFamily="2" charset="0"/>
              </a:endParaRPr>
            </a:p>
            <a:p>
              <a:pPr lvl="0"/>
              <a:r>
                <a:rPr lang="ar-SA" sz="1200" b="1" dirty="0">
                  <a:latin typeface="NikoshBAN" pitchFamily="2" charset="0"/>
                </a:rPr>
                <a:t>بُيُوتَهَا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বুয়ুতাহা):</a:t>
              </a:r>
              <a:r>
                <a:rPr lang="bn-IN" sz="1200" dirty="0">
                  <a:latin typeface="NikoshBAN" pitchFamily="2" charset="0"/>
                  <a:cs typeface="NikoshBAN" pitchFamily="2" charset="0"/>
                </a:rPr>
                <a:t> তাদের ঘরে</a:t>
              </a:r>
              <a:endParaRPr lang="en-US" sz="1200" dirty="0">
                <a:latin typeface="NikoshBAN" pitchFamily="2" charset="0"/>
                <a:cs typeface="NikoshBAN" pitchFamily="2" charset="0"/>
              </a:endParaRPr>
            </a:p>
            <a:p>
              <a:pPr lvl="0"/>
              <a:r>
                <a:rPr lang="ar-SA" sz="1200" b="1" dirty="0">
                  <a:latin typeface="NikoshBAN" pitchFamily="2" charset="0"/>
                </a:rPr>
                <a:t>خَوْفاً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খাওফান):</a:t>
              </a:r>
              <a:r>
                <a:rPr lang="bn-IN" sz="1200" dirty="0">
                  <a:latin typeface="NikoshBAN" pitchFamily="2" charset="0"/>
                  <a:cs typeface="NikoshBAN" pitchFamily="2" charset="0"/>
                </a:rPr>
                <a:t> ভয়ে</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থেকে / </a:t>
              </a:r>
              <a:r>
                <a:rPr lang="bn-IN" sz="1200" dirty="0" smtClean="0">
                  <a:latin typeface="NikoshBAN" pitchFamily="2" charset="0"/>
                  <a:cs typeface="NikoshBAN" pitchFamily="2" charset="0"/>
                </a:rPr>
                <a:t>কারণে</a:t>
              </a:r>
              <a:endParaRPr lang="en-US" sz="1200" dirty="0">
                <a:latin typeface="NikoshBAN" pitchFamily="2" charset="0"/>
                <a:cs typeface="NikoshBAN" pitchFamily="2" charset="0"/>
              </a:endParaRPr>
            </a:p>
          </p:txBody>
        </p:sp>
        <p:sp>
          <p:nvSpPr>
            <p:cNvPr id="3" name="Rectangle 2"/>
            <p:cNvSpPr/>
            <p:nvPr/>
          </p:nvSpPr>
          <p:spPr>
            <a:xfrm>
              <a:off x="2895600" y="669754"/>
              <a:ext cx="3505200" cy="2677656"/>
            </a:xfrm>
            <a:prstGeom prst="rect">
              <a:avLst/>
            </a:prstGeom>
          </p:spPr>
          <p:txBody>
            <a:bodyPr wrap="square">
              <a:spAutoFit/>
            </a:bodyPr>
            <a:lstStyle/>
            <a:p>
              <a:pPr lvl="0"/>
              <a:r>
                <a:rPr lang="ar-SA" sz="1200" b="1" dirty="0">
                  <a:latin typeface="NikoshBAN" pitchFamily="2" charset="0"/>
                </a:rPr>
                <a:t>إِسْلَامِ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ইসলামি):</a:t>
              </a:r>
              <a:r>
                <a:rPr lang="bn-IN" sz="1200" dirty="0">
                  <a:latin typeface="NikoshBAN" pitchFamily="2" charset="0"/>
                  <a:cs typeface="NikoshBAN" pitchFamily="2" charset="0"/>
                </a:rPr>
                <a:t> ইসলাম গ্রহণের</a:t>
              </a:r>
              <a:endParaRPr lang="en-US" sz="1200" dirty="0">
                <a:latin typeface="NikoshBAN" pitchFamily="2" charset="0"/>
                <a:cs typeface="NikoshBAN" pitchFamily="2" charset="0"/>
              </a:endParaRPr>
            </a:p>
            <a:p>
              <a:pPr lvl="0"/>
              <a:r>
                <a:rPr lang="ar-SA" sz="1200" b="1" dirty="0">
                  <a:latin typeface="NikoshBAN" pitchFamily="2" charset="0"/>
                </a:rPr>
                <a:t>وَمِنَ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ওয়ামিনা):</a:t>
              </a:r>
              <a:r>
                <a:rPr lang="bn-IN" sz="1200" dirty="0">
                  <a:latin typeface="NikoshBAN" pitchFamily="2" charset="0"/>
                  <a:cs typeface="NikoshBAN" pitchFamily="2" charset="0"/>
                </a:rPr>
                <a:t> এবং থেকে / পক্ষে</a:t>
              </a:r>
              <a:endParaRPr lang="en-US" sz="1200" dirty="0">
                <a:latin typeface="NikoshBAN" pitchFamily="2" charset="0"/>
                <a:cs typeface="NikoshBAN" pitchFamily="2" charset="0"/>
              </a:endParaRPr>
            </a:p>
            <a:p>
              <a:pPr lvl="0"/>
              <a:r>
                <a:rPr lang="ar-SA" sz="1200" b="1" dirty="0">
                  <a:latin typeface="NikoshBAN" pitchFamily="2" charset="0"/>
                </a:rPr>
                <a:t>وَصَحَابَتِهِ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সাহাবাতিহি):</a:t>
              </a:r>
              <a:r>
                <a:rPr lang="bn-IN" sz="1200" dirty="0">
                  <a:latin typeface="NikoshBAN" pitchFamily="2" charset="0"/>
                  <a:cs typeface="NikoshBAN" pitchFamily="2" charset="0"/>
                </a:rPr>
                <a:t> ও তাঁর সাহাবিদের</a:t>
              </a:r>
              <a:endParaRPr lang="en-US" sz="1200" dirty="0">
                <a:latin typeface="NikoshBAN" pitchFamily="2" charset="0"/>
                <a:cs typeface="NikoshBAN" pitchFamily="2" charset="0"/>
              </a:endParaRPr>
            </a:p>
            <a:p>
              <a:r>
                <a:rPr lang="bn-IN" sz="1200" b="1" dirty="0">
                  <a:latin typeface="NikoshBAN" pitchFamily="2" charset="0"/>
                  <a:cs typeface="NikoshBAN" pitchFamily="2" charset="0"/>
                </a:rPr>
                <a:t>৮ম অংশ</a:t>
              </a:r>
              <a:endParaRPr lang="en-US" sz="1200" dirty="0">
                <a:latin typeface="NikoshBAN" pitchFamily="2" charset="0"/>
                <a:cs typeface="NikoshBAN" pitchFamily="2" charset="0"/>
              </a:endParaRPr>
            </a:p>
            <a:p>
              <a:pPr lvl="0"/>
              <a:r>
                <a:rPr lang="ar-SA" sz="1200" b="1" dirty="0">
                  <a:latin typeface="NikoshBAN" pitchFamily="2" charset="0"/>
                </a:rPr>
                <a:t>بَدَأَ</a:t>
              </a:r>
              <a:r>
                <a:rPr lang="en-US" sz="1200" b="1" dirty="0">
                  <a:latin typeface="NikoshBAN" pitchFamily="2" charset="0"/>
                  <a:cs typeface="NikoshBAN" pitchFamily="2" charset="0"/>
                </a:rPr>
                <a:t> (</a:t>
              </a:r>
              <a:r>
                <a:rPr lang="bn-IN" sz="1200" b="1" dirty="0">
                  <a:latin typeface="NikoshBAN" pitchFamily="2" charset="0"/>
                  <a:cs typeface="NikoshBAN" pitchFamily="2" charset="0"/>
                </a:rPr>
                <a:t>বাদাআ):</a:t>
              </a:r>
              <a:r>
                <a:rPr lang="bn-IN" sz="1200" dirty="0">
                  <a:latin typeface="NikoshBAN" pitchFamily="2" charset="0"/>
                  <a:cs typeface="NikoshBAN" pitchFamily="2" charset="0"/>
                </a:rPr>
                <a:t> শুরু হলো</a:t>
              </a:r>
              <a:endParaRPr lang="en-US" sz="1200" dirty="0">
                <a:latin typeface="NikoshBAN" pitchFamily="2" charset="0"/>
                <a:cs typeface="NikoshBAN" pitchFamily="2" charset="0"/>
              </a:endParaRPr>
            </a:p>
            <a:p>
              <a:pPr lvl="0"/>
              <a:r>
                <a:rPr lang="ar-SA" sz="1200" b="1" dirty="0">
                  <a:latin typeface="NikoshBAN" pitchFamily="2" charset="0"/>
                </a:rPr>
                <a:t>نَشْرُ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নাশরু):</a:t>
              </a:r>
              <a:r>
                <a:rPr lang="bn-IN" sz="1200" dirty="0">
                  <a:latin typeface="NikoshBAN" pitchFamily="2" charset="0"/>
                  <a:cs typeface="NikoshBAN" pitchFamily="2" charset="0"/>
                </a:rPr>
                <a:t> প্রচার / প্রসার</a:t>
              </a:r>
              <a:endParaRPr lang="en-US" sz="1200" dirty="0">
                <a:latin typeface="NikoshBAN" pitchFamily="2" charset="0"/>
                <a:cs typeface="NikoshBAN" pitchFamily="2" charset="0"/>
              </a:endParaRPr>
            </a:p>
            <a:p>
              <a:pPr lvl="0"/>
              <a:r>
                <a:rPr lang="ar-SA" sz="1200" b="1" dirty="0">
                  <a:latin typeface="NikoshBAN" pitchFamily="2" charset="0"/>
                </a:rPr>
                <a:t>عَلَنَا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আলালান/আলাইনান):</a:t>
              </a:r>
              <a:r>
                <a:rPr lang="bn-IN" sz="1200" dirty="0">
                  <a:latin typeface="NikoshBAN" pitchFamily="2" charset="0"/>
                  <a:cs typeface="NikoshBAN" pitchFamily="2" charset="0"/>
                </a:rPr>
                <a:t> প্রকাশ্যে</a:t>
              </a:r>
              <a:endParaRPr lang="en-US" sz="1200" dirty="0">
                <a:latin typeface="NikoshBAN" pitchFamily="2" charset="0"/>
                <a:cs typeface="NikoshBAN" pitchFamily="2" charset="0"/>
              </a:endParaRPr>
            </a:p>
            <a:p>
              <a:pPr lvl="0"/>
              <a:r>
                <a:rPr lang="ar-SA" sz="1200" b="1" dirty="0">
                  <a:latin typeface="NikoshBAN" pitchFamily="2" charset="0"/>
                </a:rPr>
                <a:t>ثُمَّ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ছুম্মা):</a:t>
              </a:r>
              <a:r>
                <a:rPr lang="bn-IN" sz="1200" dirty="0">
                  <a:latin typeface="NikoshBAN" pitchFamily="2" charset="0"/>
                  <a:cs typeface="NikoshBAN" pitchFamily="2" charset="0"/>
                </a:rPr>
                <a:t> অতঃপর</a:t>
              </a:r>
              <a:endParaRPr lang="en-US" sz="1200" dirty="0">
                <a:latin typeface="NikoshBAN" pitchFamily="2" charset="0"/>
                <a:cs typeface="NikoshBAN" pitchFamily="2" charset="0"/>
              </a:endParaRPr>
            </a:p>
            <a:p>
              <a:pPr lvl="0"/>
              <a:r>
                <a:rPr lang="ar-SA" sz="1200" b="1" dirty="0">
                  <a:latin typeface="NikoshBAN" pitchFamily="2" charset="0"/>
                </a:rPr>
                <a:t>هَاجَرَ</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হাজারা):</a:t>
              </a:r>
              <a:r>
                <a:rPr lang="bn-IN" sz="1200" dirty="0">
                  <a:latin typeface="NikoshBAN" pitchFamily="2" charset="0"/>
                  <a:cs typeface="NikoshBAN" pitchFamily="2" charset="0"/>
                </a:rPr>
                <a:t> হিজরত করলেন</a:t>
              </a:r>
              <a:endParaRPr lang="en-US" sz="1200" dirty="0">
                <a:latin typeface="NikoshBAN" pitchFamily="2" charset="0"/>
                <a:cs typeface="NikoshBAN" pitchFamily="2" charset="0"/>
              </a:endParaRPr>
            </a:p>
            <a:p>
              <a:pPr lvl="0"/>
              <a:r>
                <a:rPr lang="ar-SA" sz="1200" b="1" dirty="0">
                  <a:latin typeface="NikoshBAN" pitchFamily="2" charset="0"/>
                </a:rPr>
                <a:t>جَمِيعُ</a:t>
              </a:r>
              <a:r>
                <a:rPr lang="en-US" sz="1200" b="1" dirty="0">
                  <a:latin typeface="NikoshBAN" pitchFamily="2" charset="0"/>
                  <a:cs typeface="NikoshBAN" pitchFamily="2" charset="0"/>
                </a:rPr>
                <a:t> (</a:t>
              </a:r>
              <a:r>
                <a:rPr lang="bn-IN" sz="1200" b="1" dirty="0">
                  <a:latin typeface="NikoshBAN" pitchFamily="2" charset="0"/>
                  <a:cs typeface="NikoshBAN" pitchFamily="2" charset="0"/>
                </a:rPr>
                <a:t>জামিউ):</a:t>
              </a:r>
              <a:r>
                <a:rPr lang="bn-IN" sz="1200" dirty="0">
                  <a:latin typeface="NikoshBAN" pitchFamily="2" charset="0"/>
                  <a:cs typeface="NikoshBAN" pitchFamily="2" charset="0"/>
                </a:rPr>
                <a:t> সকল</a:t>
              </a:r>
              <a:endParaRPr lang="en-US" sz="1200" dirty="0">
                <a:latin typeface="NikoshBAN" pitchFamily="2" charset="0"/>
                <a:cs typeface="NikoshBAN" pitchFamily="2" charset="0"/>
              </a:endParaRPr>
            </a:p>
            <a:p>
              <a:pPr lvl="0"/>
              <a:r>
                <a:rPr lang="ar-SA" sz="1200" b="1" dirty="0">
                  <a:latin typeface="NikoshBAN" pitchFamily="2" charset="0"/>
                </a:rPr>
                <a:t>الْمُسْلِمِينَ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আল-মুসলিমিনা):</a:t>
              </a:r>
              <a:r>
                <a:rPr lang="bn-IN" sz="1200" dirty="0">
                  <a:latin typeface="NikoshBAN" pitchFamily="2" charset="0"/>
                  <a:cs typeface="NikoshBAN" pitchFamily="2" charset="0"/>
                </a:rPr>
                <a:t> মুসলমানগণ</a:t>
              </a:r>
              <a:endParaRPr lang="en-US" sz="1200" dirty="0">
                <a:latin typeface="NikoshBAN" pitchFamily="2" charset="0"/>
                <a:cs typeface="NikoshBAN" pitchFamily="2" charset="0"/>
              </a:endParaRPr>
            </a:p>
            <a:p>
              <a:pPr lvl="0"/>
              <a:r>
                <a:rPr lang="ar-SA" sz="1200" b="1" dirty="0">
                  <a:latin typeface="NikoshBAN" pitchFamily="2" charset="0"/>
                </a:rPr>
                <a:t>خَفِيًّا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খাফিইয়্যান):</a:t>
              </a:r>
              <a:r>
                <a:rPr lang="bn-IN" sz="1200" dirty="0">
                  <a:latin typeface="NikoshBAN" pitchFamily="2" charset="0"/>
                  <a:cs typeface="NikoshBAN" pitchFamily="2" charset="0"/>
                </a:rPr>
                <a:t> গোপনে</a:t>
              </a:r>
              <a:endParaRPr lang="en-US" sz="1200" dirty="0">
                <a:latin typeface="NikoshBAN" pitchFamily="2" charset="0"/>
                <a:cs typeface="NikoshBAN" pitchFamily="2" charset="0"/>
              </a:endParaRPr>
            </a:p>
            <a:p>
              <a:pPr lvl="0"/>
              <a:r>
                <a:rPr lang="ar-SA" sz="1200" b="1" dirty="0">
                  <a:latin typeface="NikoshBAN" pitchFamily="2" charset="0"/>
                </a:rPr>
                <a:t>إِلَّا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ইল্লা):</a:t>
              </a:r>
              <a:r>
                <a:rPr lang="bn-IN" sz="1200" dirty="0">
                  <a:latin typeface="NikoshBAN" pitchFamily="2" charset="0"/>
                  <a:cs typeface="NikoshBAN" pitchFamily="2" charset="0"/>
                </a:rPr>
                <a:t> ব্যতিরেকে / ছাড়া</a:t>
              </a:r>
              <a:endParaRPr lang="en-US" sz="1200" dirty="0">
                <a:latin typeface="NikoshBAN" pitchFamily="2" charset="0"/>
                <a:cs typeface="NikoshBAN" pitchFamily="2" charset="0"/>
              </a:endParaRPr>
            </a:p>
            <a:p>
              <a:pPr lvl="0"/>
              <a:r>
                <a:rPr lang="ar-SA" sz="1200" b="1" dirty="0">
                  <a:latin typeface="NikoshBAN" pitchFamily="2" charset="0"/>
                </a:rPr>
                <a:t>حَيْثُ</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হাইছু):</a:t>
              </a:r>
              <a:r>
                <a:rPr lang="bn-IN" sz="1200" dirty="0">
                  <a:latin typeface="NikoshBAN" pitchFamily="2" charset="0"/>
                  <a:cs typeface="NikoshBAN" pitchFamily="2" charset="0"/>
                </a:rPr>
                <a:t> যখন / যেখানে</a:t>
              </a:r>
              <a:endParaRPr lang="en-US" sz="1200" dirty="0">
                <a:latin typeface="NikoshBAN" pitchFamily="2" charset="0"/>
                <a:cs typeface="NikoshBAN" pitchFamily="2" charset="0"/>
              </a:endParaRPr>
            </a:p>
          </p:txBody>
        </p:sp>
        <p:sp>
          <p:nvSpPr>
            <p:cNvPr id="4" name="Rectangle 3"/>
            <p:cNvSpPr/>
            <p:nvPr/>
          </p:nvSpPr>
          <p:spPr>
            <a:xfrm>
              <a:off x="2895600" y="3220370"/>
              <a:ext cx="4572000" cy="3231654"/>
            </a:xfrm>
            <a:prstGeom prst="rect">
              <a:avLst/>
            </a:prstGeom>
          </p:spPr>
          <p:txBody>
            <a:bodyPr>
              <a:spAutoFit/>
            </a:bodyPr>
            <a:lstStyle/>
            <a:p>
              <a:pPr lvl="0"/>
              <a:r>
                <a:rPr lang="ar-SA" sz="1200" b="1" dirty="0">
                  <a:latin typeface="NikoshBAN" pitchFamily="2" charset="0"/>
                </a:rPr>
                <a:t>لَبِسَ</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লাবিসা):</a:t>
              </a:r>
              <a:r>
                <a:rPr lang="bn-IN" sz="1200" dirty="0">
                  <a:latin typeface="NikoshBAN" pitchFamily="2" charset="0"/>
                  <a:cs typeface="NikoshBAN" pitchFamily="2" charset="0"/>
                </a:rPr>
                <a:t> পরিধান করলেন</a:t>
              </a:r>
              <a:endParaRPr lang="en-US" sz="1200" dirty="0">
                <a:latin typeface="NikoshBAN" pitchFamily="2" charset="0"/>
                <a:cs typeface="NikoshBAN" pitchFamily="2" charset="0"/>
              </a:endParaRPr>
            </a:p>
            <a:p>
              <a:pPr lvl="0"/>
              <a:r>
                <a:rPr lang="ar-SA" sz="1200" b="1" dirty="0">
                  <a:latin typeface="NikoshBAN" pitchFamily="2" charset="0"/>
                </a:rPr>
                <a:t>سَيْفَهُ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সাইফাহু):</a:t>
              </a:r>
              <a:r>
                <a:rPr lang="bn-IN" sz="1200" dirty="0">
                  <a:latin typeface="NikoshBAN" pitchFamily="2" charset="0"/>
                  <a:cs typeface="NikoshBAN" pitchFamily="2" charset="0"/>
                </a:rPr>
                <a:t> তাঁর তলোয়ার</a:t>
              </a:r>
              <a:endParaRPr lang="en-US" sz="1200" dirty="0">
                <a:latin typeface="NikoshBAN" pitchFamily="2" charset="0"/>
                <a:cs typeface="NikoshBAN" pitchFamily="2" charset="0"/>
              </a:endParaRPr>
            </a:p>
            <a:p>
              <a:pPr lvl="0"/>
              <a:r>
                <a:rPr lang="ar-SA" sz="1200" b="1" dirty="0">
                  <a:latin typeface="NikoshBAN" pitchFamily="2" charset="0"/>
                </a:rPr>
                <a:t>وَوَضَعَ</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ওয়াদাআ):</a:t>
              </a:r>
              <a:r>
                <a:rPr lang="bn-IN" sz="1200" dirty="0">
                  <a:latin typeface="NikoshBAN" pitchFamily="2" charset="0"/>
                  <a:cs typeface="NikoshBAN" pitchFamily="2" charset="0"/>
                </a:rPr>
                <a:t> এবং রাখলেন</a:t>
              </a:r>
              <a:endParaRPr lang="en-US" sz="1200" dirty="0">
                <a:latin typeface="NikoshBAN" pitchFamily="2" charset="0"/>
                <a:cs typeface="NikoshBAN" pitchFamily="2" charset="0"/>
              </a:endParaRPr>
            </a:p>
            <a:p>
              <a:pPr lvl="0"/>
              <a:r>
                <a:rPr lang="ar-SA" sz="1200" b="1" dirty="0">
                  <a:latin typeface="NikoshBAN" pitchFamily="2" charset="0"/>
                </a:rPr>
                <a:t>قَوْسَهُ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কাওসাহু):</a:t>
              </a:r>
              <a:r>
                <a:rPr lang="bn-IN" sz="1200" dirty="0">
                  <a:latin typeface="NikoshBAN" pitchFamily="2" charset="0"/>
                  <a:cs typeface="NikoshBAN" pitchFamily="2" charset="0"/>
                </a:rPr>
                <a:t> তাঁর ধনুক</a:t>
              </a:r>
              <a:endParaRPr lang="en-US" sz="1200" dirty="0">
                <a:latin typeface="NikoshBAN" pitchFamily="2" charset="0"/>
                <a:cs typeface="NikoshBAN" pitchFamily="2" charset="0"/>
              </a:endParaRPr>
            </a:p>
            <a:p>
              <a:pPr lvl="0"/>
              <a:r>
                <a:rPr lang="ar-SA" sz="1200" b="1" dirty="0">
                  <a:latin typeface="NikoshBAN" pitchFamily="2" charset="0"/>
                </a:rPr>
                <a:t>عَلَى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a:t>
              </a:r>
              <a:r>
                <a:rPr lang="bn-IN" sz="1200" dirty="0">
                  <a:latin typeface="NikoshBAN" pitchFamily="2" charset="0"/>
                  <a:cs typeface="NikoshBAN" pitchFamily="2" charset="0"/>
                </a:rPr>
                <a:t> ওপর</a:t>
              </a:r>
              <a:endParaRPr lang="en-US" sz="1200" dirty="0">
                <a:latin typeface="NikoshBAN" pitchFamily="2" charset="0"/>
                <a:cs typeface="NikoshBAN" pitchFamily="2" charset="0"/>
              </a:endParaRPr>
            </a:p>
            <a:p>
              <a:pPr lvl="0"/>
              <a:r>
                <a:rPr lang="ar-SA" sz="1200" b="1" dirty="0">
                  <a:latin typeface="NikoshBAN" pitchFamily="2" charset="0"/>
                </a:rPr>
                <a:t>كَتِفَيْهِ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কাতিফাইহি):</a:t>
              </a:r>
              <a:r>
                <a:rPr lang="bn-IN" sz="1200" dirty="0">
                  <a:latin typeface="NikoshBAN" pitchFamily="2" charset="0"/>
                  <a:cs typeface="NikoshBAN" pitchFamily="2" charset="0"/>
                </a:rPr>
                <a:t> তাঁর দুই কাঁধ</a:t>
              </a:r>
              <a:endParaRPr lang="en-US" sz="1200" dirty="0">
                <a:latin typeface="NikoshBAN" pitchFamily="2" charset="0"/>
                <a:cs typeface="NikoshBAN" pitchFamily="2" charset="0"/>
              </a:endParaRPr>
            </a:p>
            <a:p>
              <a:pPr lvl="0"/>
              <a:r>
                <a:rPr lang="ar-SA" sz="1200" b="1" dirty="0">
                  <a:latin typeface="NikoshBAN" pitchFamily="2" charset="0"/>
                </a:rPr>
                <a:t>وَحَمَلَ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হামালা):</a:t>
              </a:r>
              <a:r>
                <a:rPr lang="bn-IN" sz="1200" dirty="0">
                  <a:latin typeface="NikoshBAN" pitchFamily="2" charset="0"/>
                  <a:cs typeface="NikoshBAN" pitchFamily="2" charset="0"/>
                </a:rPr>
                <a:t> এবং বহন করলেন</a:t>
              </a:r>
              <a:endParaRPr lang="en-US" sz="1200" dirty="0">
                <a:latin typeface="NikoshBAN" pitchFamily="2" charset="0"/>
                <a:cs typeface="NikoshBAN" pitchFamily="2" charset="0"/>
              </a:endParaRPr>
            </a:p>
            <a:p>
              <a:pPr lvl="0"/>
              <a:r>
                <a:rPr lang="ar-SA" sz="1200" b="1" dirty="0">
                  <a:latin typeface="NikoshBAN" pitchFamily="2" charset="0"/>
                </a:rPr>
                <a:t>أَسْهُمًا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আসহামান):</a:t>
              </a:r>
              <a:r>
                <a:rPr lang="bn-IN" sz="1200" dirty="0">
                  <a:latin typeface="NikoshBAN" pitchFamily="2" charset="0"/>
                  <a:cs typeface="NikoshBAN" pitchFamily="2" charset="0"/>
                </a:rPr>
                <a:t> কিছু তীর</a:t>
              </a:r>
              <a:endParaRPr lang="en-US" sz="1200" dirty="0">
                <a:latin typeface="NikoshBAN" pitchFamily="2" charset="0"/>
                <a:cs typeface="NikoshBAN" pitchFamily="2" charset="0"/>
              </a:endParaRPr>
            </a:p>
            <a:p>
              <a:pPr lvl="0"/>
              <a:r>
                <a:rPr lang="ar-SA" sz="1200" b="1" dirty="0">
                  <a:latin typeface="NikoshBAN" pitchFamily="2" charset="0"/>
                </a:rPr>
                <a:t>وَعَصَاهُ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আছেহাহু/ওয়া আছেহু):</a:t>
              </a:r>
              <a:r>
                <a:rPr lang="bn-IN" sz="1200" dirty="0">
                  <a:latin typeface="NikoshBAN" pitchFamily="2" charset="0"/>
                  <a:cs typeface="NikoshBAN" pitchFamily="2" charset="0"/>
                </a:rPr>
                <a:t> এবং তাঁর লাঠি</a:t>
              </a:r>
              <a:endParaRPr lang="en-US" sz="1200" dirty="0">
                <a:latin typeface="NikoshBAN" pitchFamily="2" charset="0"/>
                <a:cs typeface="NikoshBAN" pitchFamily="2" charset="0"/>
              </a:endParaRPr>
            </a:p>
            <a:p>
              <a:pPr lvl="0"/>
              <a:r>
                <a:rPr lang="ar-SA" sz="1200" b="1" dirty="0">
                  <a:latin typeface="NikoshBAN" pitchFamily="2" charset="0"/>
                </a:rPr>
                <a:t>الْقَوِيَّةَ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আল-ক্বাওয়িয্যাতা/আল-ক্বাউইয়্যাতা):</a:t>
              </a:r>
              <a:r>
                <a:rPr lang="bn-IN" sz="1200" dirty="0">
                  <a:latin typeface="NikoshBAN" pitchFamily="2" charset="0"/>
                  <a:cs typeface="NikoshBAN" pitchFamily="2" charset="0"/>
                </a:rPr>
                <a:t> শক্ত / শক্তিশালী</a:t>
              </a:r>
              <a:endParaRPr lang="en-US" sz="1200" dirty="0">
                <a:latin typeface="NikoshBAN" pitchFamily="2" charset="0"/>
                <a:cs typeface="NikoshBAN" pitchFamily="2" charset="0"/>
              </a:endParaRPr>
            </a:p>
            <a:p>
              <a:pPr lvl="0"/>
              <a:r>
                <a:rPr lang="ar-SA" sz="1200" b="1" dirty="0">
                  <a:latin typeface="NikoshBAN" pitchFamily="2" charset="0"/>
                </a:rPr>
                <a:t>وَذَهَبَ</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যাহাবা):</a:t>
              </a:r>
              <a:r>
                <a:rPr lang="bn-IN" sz="1200" dirty="0">
                  <a:latin typeface="NikoshBAN" pitchFamily="2" charset="0"/>
                  <a:cs typeface="NikoshBAN" pitchFamily="2" charset="0"/>
                </a:rPr>
                <a:t> এবং গেলেন</a:t>
              </a:r>
              <a:endParaRPr lang="en-US" sz="1200" dirty="0">
                <a:latin typeface="NikoshBAN" pitchFamily="2" charset="0"/>
                <a:cs typeface="NikoshBAN" pitchFamily="2" charset="0"/>
              </a:endParaRPr>
            </a:p>
            <a:p>
              <a:pPr lvl="0"/>
              <a:r>
                <a:rPr lang="ar-SA" sz="1200" b="1" dirty="0">
                  <a:latin typeface="NikoshBAN" pitchFamily="2" charset="0"/>
                </a:rPr>
                <a:t>طَافَ</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তাফা):</a:t>
              </a:r>
              <a:r>
                <a:rPr lang="bn-IN" sz="1200" dirty="0">
                  <a:latin typeface="NikoshBAN" pitchFamily="2" charset="0"/>
                  <a:cs typeface="NikoshBAN" pitchFamily="2" charset="0"/>
                </a:rPr>
                <a:t> তিনি তাওয়াফ করলেন</a:t>
              </a:r>
              <a:endParaRPr lang="en-US" sz="1200" dirty="0">
                <a:latin typeface="NikoshBAN" pitchFamily="2" charset="0"/>
                <a:cs typeface="NikoshBAN" pitchFamily="2" charset="0"/>
              </a:endParaRPr>
            </a:p>
            <a:p>
              <a:pPr lvl="0"/>
              <a:r>
                <a:rPr lang="ar-SA" sz="1200" b="1" dirty="0">
                  <a:latin typeface="NikoshBAN" pitchFamily="2" charset="0"/>
                </a:rPr>
                <a:t>سَبْعَ</a:t>
              </a:r>
              <a:r>
                <a:rPr lang="en-US" sz="1200" b="1" dirty="0">
                  <a:latin typeface="NikoshBAN" pitchFamily="2" charset="0"/>
                  <a:cs typeface="NikoshBAN" pitchFamily="2" charset="0"/>
                </a:rPr>
                <a:t> (</a:t>
              </a:r>
              <a:r>
                <a:rPr lang="bn-IN" sz="1200" b="1" dirty="0">
                  <a:latin typeface="NikoshBAN" pitchFamily="2" charset="0"/>
                  <a:cs typeface="NikoshBAN" pitchFamily="2" charset="0"/>
                </a:rPr>
                <a:t>সাবআ):</a:t>
              </a:r>
              <a:r>
                <a:rPr lang="bn-IN" sz="1200" dirty="0">
                  <a:latin typeface="NikoshBAN" pitchFamily="2" charset="0"/>
                  <a:cs typeface="NikoshBAN" pitchFamily="2" charset="0"/>
                </a:rPr>
                <a:t> সাত</a:t>
              </a:r>
              <a:endParaRPr lang="en-US" sz="1200" dirty="0">
                <a:latin typeface="NikoshBAN" pitchFamily="2" charset="0"/>
                <a:cs typeface="NikoshBAN" pitchFamily="2" charset="0"/>
              </a:endParaRPr>
            </a:p>
            <a:p>
              <a:pPr lvl="0"/>
              <a:r>
                <a:rPr lang="ar-SA" sz="1200" b="1" dirty="0">
                  <a:latin typeface="NikoshBAN" pitchFamily="2" charset="0"/>
                </a:rPr>
                <a:t>مَرَّاتٍ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মাররাতিন):</a:t>
              </a:r>
              <a:r>
                <a:rPr lang="bn-IN" sz="1200" dirty="0">
                  <a:latin typeface="NikoshBAN" pitchFamily="2" charset="0"/>
                  <a:cs typeface="NikoshBAN" pitchFamily="2" charset="0"/>
                </a:rPr>
                <a:t> বার</a:t>
              </a:r>
              <a:endParaRPr lang="en-US" sz="1200" dirty="0">
                <a:latin typeface="NikoshBAN" pitchFamily="2" charset="0"/>
                <a:cs typeface="NikoshBAN" pitchFamily="2" charset="0"/>
              </a:endParaRPr>
            </a:p>
            <a:p>
              <a:pPr lvl="0"/>
              <a:r>
                <a:rPr lang="ar-SA" sz="1200" b="1" dirty="0">
                  <a:latin typeface="NikoshBAN" pitchFamily="2" charset="0"/>
                </a:rPr>
                <a:t>تَوَجَّهَ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তাওয়াজ্জাহা):</a:t>
              </a:r>
              <a:r>
                <a:rPr lang="bn-IN" sz="1200" dirty="0">
                  <a:latin typeface="NikoshBAN" pitchFamily="2" charset="0"/>
                  <a:cs typeface="NikoshBAN" pitchFamily="2" charset="0"/>
                </a:rPr>
                <a:t> তিনি মনঃসংযোগ করলেন / অগ্রসর হলেন</a:t>
              </a:r>
              <a:endParaRPr lang="en-US" sz="1200" dirty="0">
                <a:latin typeface="NikoshBAN" pitchFamily="2" charset="0"/>
                <a:cs typeface="NikoshBAN" pitchFamily="2" charset="0"/>
              </a:endParaRPr>
            </a:p>
            <a:p>
              <a:pPr lvl="0"/>
              <a:r>
                <a:rPr lang="ar-SA" sz="1200" b="1" dirty="0">
                  <a:latin typeface="NikoshBAN" pitchFamily="2" charset="0"/>
                </a:rPr>
                <a:t>مَقَامِ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মাকামি):</a:t>
              </a:r>
              <a:r>
                <a:rPr lang="bn-IN" sz="1200" dirty="0">
                  <a:latin typeface="NikoshBAN" pitchFamily="2" charset="0"/>
                  <a:cs typeface="NikoshBAN" pitchFamily="2" charset="0"/>
                </a:rPr>
                <a:t> মাকামে (স্থান)</a:t>
              </a:r>
              <a:endParaRPr lang="en-US" sz="1200" dirty="0">
                <a:latin typeface="NikoshBAN" pitchFamily="2" charset="0"/>
                <a:cs typeface="NikoshBAN" pitchFamily="2" charset="0"/>
              </a:endParaRPr>
            </a:p>
            <a:p>
              <a:pPr lvl="0"/>
              <a:r>
                <a:rPr lang="ar-SA" sz="1200" b="1" dirty="0">
                  <a:latin typeface="NikoshBAN" pitchFamily="2" charset="0"/>
                </a:rPr>
                <a:t>إِبْرَاهِيمَ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ইব্রাহিমা):</a:t>
              </a:r>
              <a:r>
                <a:rPr lang="bn-IN" sz="1200" dirty="0">
                  <a:latin typeface="NikoshBAN" pitchFamily="2" charset="0"/>
                  <a:cs typeface="NikoshBAN" pitchFamily="2" charset="0"/>
                </a:rPr>
                <a:t> ইব্রাহিম (আ</a:t>
              </a:r>
              <a:r>
                <a:rPr lang="bn-IN" sz="1200" dirty="0" smtClean="0">
                  <a:latin typeface="NikoshBAN" pitchFamily="2" charset="0"/>
                  <a:cs typeface="NikoshBAN" pitchFamily="2" charset="0"/>
                </a:rPr>
                <a:t>.)</a:t>
              </a:r>
              <a:endParaRPr lang="en-US" sz="1200" dirty="0">
                <a:latin typeface="NikoshBAN" pitchFamily="2" charset="0"/>
                <a:cs typeface="NikoshBAN" pitchFamily="2" charset="0"/>
              </a:endParaRPr>
            </a:p>
          </p:txBody>
        </p:sp>
        <p:sp>
          <p:nvSpPr>
            <p:cNvPr id="5" name="Rectangle 4"/>
            <p:cNvSpPr/>
            <p:nvPr/>
          </p:nvSpPr>
          <p:spPr>
            <a:xfrm>
              <a:off x="6172200" y="835548"/>
              <a:ext cx="2971800" cy="1200329"/>
            </a:xfrm>
            <a:prstGeom prst="rect">
              <a:avLst/>
            </a:prstGeom>
          </p:spPr>
          <p:txBody>
            <a:bodyPr wrap="square">
              <a:spAutoFit/>
            </a:bodyPr>
            <a:lstStyle/>
            <a:p>
              <a:pPr lvl="0"/>
              <a:r>
                <a:rPr lang="ar-SA" sz="1200" b="1" dirty="0">
                  <a:latin typeface="NikoshBAN" pitchFamily="2" charset="0"/>
                </a:rPr>
                <a:t>فَصَلَّى</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ফা-সোল্লা):</a:t>
              </a:r>
              <a:r>
                <a:rPr lang="bn-IN" sz="1200" dirty="0">
                  <a:latin typeface="NikoshBAN" pitchFamily="2" charset="0"/>
                  <a:cs typeface="NikoshBAN" pitchFamily="2" charset="0"/>
                </a:rPr>
                <a:t> অতঃপর নামাজ পড়লেন</a:t>
              </a:r>
              <a:endParaRPr lang="en-US" sz="1200" dirty="0">
                <a:latin typeface="NikoshBAN" pitchFamily="2" charset="0"/>
                <a:cs typeface="NikoshBAN" pitchFamily="2" charset="0"/>
              </a:endParaRPr>
            </a:p>
            <a:p>
              <a:pPr lvl="0"/>
              <a:r>
                <a:rPr lang="ar-SA" sz="1200" b="1" dirty="0">
                  <a:latin typeface="NikoshBAN" pitchFamily="2" charset="0"/>
                </a:rPr>
                <a:t>لِحَلَقَاتِ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লি-হালাকাতি):</a:t>
              </a:r>
              <a:r>
                <a:rPr lang="bn-IN" sz="1200" dirty="0">
                  <a:latin typeface="NikoshBAN" pitchFamily="2" charset="0"/>
                  <a:cs typeface="NikoshBAN" pitchFamily="2" charset="0"/>
                </a:rPr>
                <a:t> দলগুলোর / চক্রগুলোর উদ্দেশ্যে</a:t>
              </a:r>
              <a:endParaRPr lang="en-US" sz="1200" dirty="0">
                <a:latin typeface="NikoshBAN" pitchFamily="2" charset="0"/>
                <a:cs typeface="NikoshBAN" pitchFamily="2" charset="0"/>
              </a:endParaRPr>
            </a:p>
            <a:p>
              <a:pPr lvl="0"/>
              <a:r>
                <a:rPr lang="ar-SA" sz="1200" b="1" dirty="0">
                  <a:latin typeface="NikoshBAN" pitchFamily="2" charset="0"/>
                </a:rPr>
                <a:t>الْمُشْرِكِينَ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আল-মুশরিকিনা):</a:t>
              </a:r>
              <a:r>
                <a:rPr lang="bn-IN" sz="1200" dirty="0">
                  <a:latin typeface="NikoshBAN" pitchFamily="2" charset="0"/>
                  <a:cs typeface="NikoshBAN" pitchFamily="2" charset="0"/>
                </a:rPr>
                <a:t> মুশরিকদের</a:t>
              </a:r>
              <a:endParaRPr lang="en-US" sz="1200" dirty="0">
                <a:latin typeface="NikoshBAN" pitchFamily="2" charset="0"/>
                <a:cs typeface="NikoshBAN" pitchFamily="2" charset="0"/>
              </a:endParaRPr>
            </a:p>
            <a:p>
              <a:pPr lvl="0"/>
              <a:r>
                <a:rPr lang="ar-SA" sz="1200" b="1" dirty="0">
                  <a:latin typeface="NikoshBAN" pitchFamily="2" charset="0"/>
                </a:rPr>
                <a:t>الْمُجْتَمِعَةِ</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আল-মুজতামিআতি):</a:t>
              </a:r>
              <a:r>
                <a:rPr lang="bn-IN" sz="1200" dirty="0">
                  <a:latin typeface="NikoshBAN" pitchFamily="2" charset="0"/>
                  <a:cs typeface="NikoshBAN" pitchFamily="2" charset="0"/>
                </a:rPr>
                <a:t> সমবেত</a:t>
              </a:r>
              <a:endParaRPr lang="en-US" sz="1200" dirty="0">
                <a:latin typeface="NikoshBAN" pitchFamily="2" charset="0"/>
                <a:cs typeface="NikoshBAN" pitchFamily="2" charset="0"/>
              </a:endParaRPr>
            </a:p>
            <a:p>
              <a:pPr lvl="0"/>
              <a:r>
                <a:rPr lang="ar-SA" sz="1200" b="1" dirty="0">
                  <a:latin typeface="NikoshBAN" pitchFamily="2" charset="0"/>
                </a:rPr>
                <a:t>شَاهَتِ</a:t>
              </a:r>
              <a:r>
                <a:rPr lang="en-US" sz="1200" b="1" dirty="0">
                  <a:latin typeface="NikoshBAN" pitchFamily="2" charset="0"/>
                  <a:cs typeface="NikoshBAN" pitchFamily="2" charset="0"/>
                </a:rPr>
                <a:t> (</a:t>
              </a:r>
              <a:r>
                <a:rPr lang="bn-IN" sz="1200" b="1" dirty="0">
                  <a:latin typeface="NikoshBAN" pitchFamily="2" charset="0"/>
                  <a:cs typeface="NikoshBAN" pitchFamily="2" charset="0"/>
                </a:rPr>
                <a:t>শাহাতি):</a:t>
              </a:r>
              <a:r>
                <a:rPr lang="bn-IN" sz="1200" dirty="0">
                  <a:latin typeface="NikoshBAN" pitchFamily="2" charset="0"/>
                  <a:cs typeface="NikoshBAN" pitchFamily="2" charset="0"/>
                </a:rPr>
                <a:t> কুৎসিত হোক / ধ্বংস </a:t>
              </a:r>
              <a:r>
                <a:rPr lang="bn-IN" sz="1200" dirty="0" smtClean="0">
                  <a:latin typeface="NikoshBAN" pitchFamily="2" charset="0"/>
                  <a:cs typeface="NikoshBAN" pitchFamily="2" charset="0"/>
                </a:rPr>
                <a:t>হোক</a:t>
              </a:r>
              <a:endParaRPr lang="bn-BD" sz="1200" dirty="0" smtClean="0">
                <a:latin typeface="NikoshBAN" pitchFamily="2" charset="0"/>
                <a:cs typeface="NikoshBAN" pitchFamily="2" charset="0"/>
              </a:endParaRPr>
            </a:p>
            <a:p>
              <a:pPr lvl="0"/>
              <a:endParaRPr lang="en-US" sz="1200" dirty="0">
                <a:latin typeface="NikoshBAN" pitchFamily="2" charset="0"/>
                <a:cs typeface="NikoshBAN" pitchFamily="2" charset="0"/>
              </a:endParaRPr>
            </a:p>
          </p:txBody>
        </p:sp>
        <p:sp>
          <p:nvSpPr>
            <p:cNvPr id="6" name="Rectangle 5"/>
            <p:cNvSpPr/>
            <p:nvPr/>
          </p:nvSpPr>
          <p:spPr>
            <a:xfrm>
              <a:off x="6158552" y="1867555"/>
              <a:ext cx="3352800" cy="4524315"/>
            </a:xfrm>
            <a:prstGeom prst="rect">
              <a:avLst/>
            </a:prstGeom>
          </p:spPr>
          <p:txBody>
            <a:bodyPr wrap="square">
              <a:spAutoFit/>
            </a:bodyPr>
            <a:lstStyle/>
            <a:p>
              <a:pPr lvl="0"/>
              <a:r>
                <a:rPr lang="ar-SA" sz="1200" b="1" dirty="0">
                  <a:latin typeface="NikoshBAN" pitchFamily="2" charset="0"/>
                </a:rPr>
                <a:t>الْوُجُوهُ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আল-উজুহু):</a:t>
              </a:r>
              <a:r>
                <a:rPr lang="bn-IN" sz="1200" dirty="0">
                  <a:latin typeface="NikoshBAN" pitchFamily="2" charset="0"/>
                  <a:cs typeface="NikoshBAN" pitchFamily="2" charset="0"/>
                </a:rPr>
                <a:t> মুখমণ্ডলগুলো</a:t>
              </a:r>
              <a:endParaRPr lang="en-US" sz="1200" dirty="0">
                <a:latin typeface="NikoshBAN" pitchFamily="2" charset="0"/>
                <a:cs typeface="NikoshBAN" pitchFamily="2" charset="0"/>
              </a:endParaRPr>
            </a:p>
            <a:p>
              <a:pPr lvl="0"/>
              <a:r>
                <a:rPr lang="ar-SA" sz="1200" b="1" dirty="0">
                  <a:latin typeface="NikoshBAN" pitchFamily="2" charset="0"/>
                </a:rPr>
                <a:t>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লা):</a:t>
              </a:r>
              <a:r>
                <a:rPr lang="bn-IN" sz="1200" dirty="0">
                  <a:latin typeface="NikoshBAN" pitchFamily="2" charset="0"/>
                  <a:cs typeface="NikoshBAN" pitchFamily="2" charset="0"/>
                </a:rPr>
                <a:t> না</a:t>
              </a:r>
              <a:endParaRPr lang="en-US" sz="1200" dirty="0">
                <a:latin typeface="NikoshBAN" pitchFamily="2" charset="0"/>
                <a:cs typeface="NikoshBAN" pitchFamily="2" charset="0"/>
              </a:endParaRPr>
            </a:p>
            <a:p>
              <a:pPr lvl="0"/>
              <a:r>
                <a:rPr lang="ar-SA" sz="1200" b="1" dirty="0">
                  <a:latin typeface="NikoshBAN" pitchFamily="2" charset="0"/>
                </a:rPr>
                <a:t>يُرْغِمُ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ইউরগিমু):</a:t>
              </a:r>
              <a:r>
                <a:rPr lang="bn-IN" sz="1200" dirty="0">
                  <a:latin typeface="NikoshBAN" pitchFamily="2" charset="0"/>
                  <a:cs typeface="NikoshBAN" pitchFamily="2" charset="0"/>
                </a:rPr>
                <a:t> লাঞ্ছিত করুক / ধূসর করুক</a:t>
              </a:r>
              <a:endParaRPr lang="en-US" sz="1200" dirty="0">
                <a:latin typeface="NikoshBAN" pitchFamily="2" charset="0"/>
                <a:cs typeface="NikoshBAN" pitchFamily="2" charset="0"/>
              </a:endParaRPr>
            </a:p>
            <a:p>
              <a:pPr lvl="0"/>
              <a:r>
                <a:rPr lang="ar-SA" sz="1200" b="1" dirty="0">
                  <a:latin typeface="NikoshBAN" pitchFamily="2" charset="0"/>
                </a:rPr>
                <a:t>إِلَّا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ইল্লা):</a:t>
              </a:r>
              <a:r>
                <a:rPr lang="bn-IN" sz="1200" dirty="0">
                  <a:latin typeface="NikoshBAN" pitchFamily="2" charset="0"/>
                  <a:cs typeface="NikoshBAN" pitchFamily="2" charset="0"/>
                </a:rPr>
                <a:t> ব্যতীত / কেবল</a:t>
              </a:r>
              <a:endParaRPr lang="en-US" sz="1200" dirty="0">
                <a:latin typeface="NikoshBAN" pitchFamily="2" charset="0"/>
                <a:cs typeface="NikoshBAN" pitchFamily="2" charset="0"/>
              </a:endParaRPr>
            </a:p>
            <a:p>
              <a:pPr lvl="0"/>
              <a:r>
                <a:rPr lang="ar-SA" sz="1200" b="1" dirty="0">
                  <a:latin typeface="NikoshBAN" pitchFamily="2" charset="0"/>
                </a:rPr>
                <a:t>هِذِهِ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হাযিহি):</a:t>
              </a:r>
              <a:r>
                <a:rPr lang="bn-IN" sz="1200" dirty="0">
                  <a:latin typeface="NikoshBAN" pitchFamily="2" charset="0"/>
                  <a:cs typeface="NikoshBAN" pitchFamily="2" charset="0"/>
                </a:rPr>
                <a:t> এই</a:t>
              </a:r>
              <a:endParaRPr lang="en-US" sz="1200" dirty="0">
                <a:latin typeface="NikoshBAN" pitchFamily="2" charset="0"/>
                <a:cs typeface="NikoshBAN" pitchFamily="2" charset="0"/>
              </a:endParaRPr>
            </a:p>
            <a:p>
              <a:pPr lvl="0"/>
              <a:r>
                <a:rPr lang="ar-SA" sz="1200" b="1" dirty="0">
                  <a:latin typeface="NikoshBAN" pitchFamily="2" charset="0"/>
                </a:rPr>
                <a:t>الْمُعَاطِسَ</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আল-মুআতিসা):</a:t>
              </a:r>
              <a:r>
                <a:rPr lang="bn-IN" sz="1200" dirty="0">
                  <a:latin typeface="NikoshBAN" pitchFamily="2" charset="0"/>
                  <a:cs typeface="NikoshBAN" pitchFamily="2" charset="0"/>
                </a:rPr>
                <a:t> নাকগুলো</a:t>
              </a:r>
              <a:endParaRPr lang="en-US" sz="1200" dirty="0">
                <a:latin typeface="NikoshBAN" pitchFamily="2" charset="0"/>
                <a:cs typeface="NikoshBAN" pitchFamily="2" charset="0"/>
              </a:endParaRPr>
            </a:p>
            <a:p>
              <a:pPr lvl="0"/>
              <a:r>
                <a:rPr lang="ar-SA" sz="1200" b="1" dirty="0">
                  <a:latin typeface="NikoshBAN" pitchFamily="2" charset="0"/>
                </a:rPr>
                <a:t>مَنْ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মান):</a:t>
              </a:r>
              <a:r>
                <a:rPr lang="bn-IN" sz="1200" dirty="0">
                  <a:latin typeface="NikoshBAN" pitchFamily="2" charset="0"/>
                  <a:cs typeface="NikoshBAN" pitchFamily="2" charset="0"/>
                </a:rPr>
                <a:t> যে ব্যক্তি</a:t>
              </a:r>
              <a:endParaRPr lang="en-US" sz="1200" dirty="0">
                <a:latin typeface="NikoshBAN" pitchFamily="2" charset="0"/>
                <a:cs typeface="NikoshBAN" pitchFamily="2" charset="0"/>
              </a:endParaRPr>
            </a:p>
            <a:p>
              <a:pPr lvl="0"/>
              <a:r>
                <a:rPr lang="ar-SA" sz="1200" b="1" dirty="0">
                  <a:latin typeface="NikoshBAN" pitchFamily="2" charset="0"/>
                </a:rPr>
                <a:t>أَرَادَ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আরাদা):</a:t>
              </a:r>
              <a:r>
                <a:rPr lang="bn-IN" sz="1200" dirty="0">
                  <a:latin typeface="NikoshBAN" pitchFamily="2" charset="0"/>
                  <a:cs typeface="NikoshBAN" pitchFamily="2" charset="0"/>
                </a:rPr>
                <a:t> ইচ্ছা করে</a:t>
              </a:r>
              <a:endParaRPr lang="en-US" sz="1200" dirty="0">
                <a:latin typeface="NikoshBAN" pitchFamily="2" charset="0"/>
                <a:cs typeface="NikoshBAN" pitchFamily="2" charset="0"/>
              </a:endParaRPr>
            </a:p>
            <a:p>
              <a:pPr lvl="0"/>
              <a:r>
                <a:rPr lang="ar-SA" sz="1200" b="1" dirty="0">
                  <a:latin typeface="NikoshBAN" pitchFamily="2" charset="0"/>
                </a:rPr>
                <a:t>أَنْ</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আন):</a:t>
              </a:r>
              <a:r>
                <a:rPr lang="bn-IN" sz="1200" dirty="0">
                  <a:latin typeface="NikoshBAN" pitchFamily="2" charset="0"/>
                  <a:cs typeface="NikoshBAN" pitchFamily="2" charset="0"/>
                </a:rPr>
                <a:t> যে</a:t>
              </a:r>
              <a:endParaRPr lang="en-US" sz="1200" dirty="0">
                <a:latin typeface="NikoshBAN" pitchFamily="2" charset="0"/>
                <a:cs typeface="NikoshBAN" pitchFamily="2" charset="0"/>
              </a:endParaRPr>
            </a:p>
            <a:p>
              <a:pPr lvl="0"/>
              <a:r>
                <a:rPr lang="ar-SA" sz="1200" b="1" dirty="0">
                  <a:latin typeface="NikoshBAN" pitchFamily="2" charset="0"/>
                </a:rPr>
                <a:t>تُثْكِلَهُ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তুছকিলাহু):</a:t>
              </a:r>
              <a:r>
                <a:rPr lang="bn-IN" sz="1200" dirty="0">
                  <a:latin typeface="NikoshBAN" pitchFamily="2" charset="0"/>
                  <a:cs typeface="NikoshBAN" pitchFamily="2" charset="0"/>
                </a:rPr>
                <a:t> হারিয়ে শোকাহত করুক তাকে</a:t>
              </a:r>
              <a:endParaRPr lang="en-US" sz="1200" dirty="0">
                <a:latin typeface="NikoshBAN" pitchFamily="2" charset="0"/>
                <a:cs typeface="NikoshBAN" pitchFamily="2" charset="0"/>
              </a:endParaRPr>
            </a:p>
            <a:p>
              <a:pPr lvl="0"/>
              <a:r>
                <a:rPr lang="ar-SA" sz="1200" b="1" dirty="0">
                  <a:latin typeface="NikoshBAN" pitchFamily="2" charset="0"/>
                </a:rPr>
                <a:t>أُمُّهُ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উম্মুহু):</a:t>
              </a:r>
              <a:r>
                <a:rPr lang="bn-IN" sz="1200" dirty="0">
                  <a:latin typeface="NikoshBAN" pitchFamily="2" charset="0"/>
                  <a:cs typeface="NikoshBAN" pitchFamily="2" charset="0"/>
                </a:rPr>
                <a:t> তার মা</a:t>
              </a:r>
              <a:endParaRPr lang="en-US" sz="1200" dirty="0">
                <a:latin typeface="NikoshBAN" pitchFamily="2" charset="0"/>
                <a:cs typeface="NikoshBAN" pitchFamily="2" charset="0"/>
              </a:endParaRPr>
            </a:p>
            <a:p>
              <a:pPr lvl="0"/>
              <a:r>
                <a:rPr lang="ar-SA" sz="1200" b="1" dirty="0">
                  <a:latin typeface="NikoshBAN" pitchFamily="2" charset="0"/>
                </a:rPr>
                <a:t>وَيُيْتِمَ</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 ইউয়তিমা):</a:t>
              </a:r>
              <a:r>
                <a:rPr lang="bn-IN" sz="1200" dirty="0">
                  <a:latin typeface="NikoshBAN" pitchFamily="2" charset="0"/>
                  <a:cs typeface="NikoshBAN" pitchFamily="2" charset="0"/>
                </a:rPr>
                <a:t> এবং এতিম করুক</a:t>
              </a:r>
              <a:endParaRPr lang="en-US" sz="1200" dirty="0">
                <a:latin typeface="NikoshBAN" pitchFamily="2" charset="0"/>
                <a:cs typeface="NikoshBAN" pitchFamily="2" charset="0"/>
              </a:endParaRPr>
            </a:p>
            <a:p>
              <a:pPr lvl="0"/>
              <a:r>
                <a:rPr lang="ar-SA" sz="1200" b="1" dirty="0">
                  <a:latin typeface="NikoshBAN" pitchFamily="2" charset="0"/>
                </a:rPr>
                <a:t>وَلَدَهُ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ওয়ালাদাহু):</a:t>
              </a:r>
              <a:r>
                <a:rPr lang="bn-IN" sz="1200" dirty="0">
                  <a:latin typeface="NikoshBAN" pitchFamily="2" charset="0"/>
                  <a:cs typeface="NikoshBAN" pitchFamily="2" charset="0"/>
                </a:rPr>
                <a:t> তার সন্তানকে</a:t>
              </a:r>
              <a:endParaRPr lang="en-US" sz="1200" dirty="0">
                <a:latin typeface="NikoshBAN" pitchFamily="2" charset="0"/>
                <a:cs typeface="NikoshBAN" pitchFamily="2" charset="0"/>
              </a:endParaRPr>
            </a:p>
            <a:p>
              <a:pPr lvl="0"/>
              <a:r>
                <a:rPr lang="ar-SA" sz="1200" b="1" dirty="0">
                  <a:latin typeface="NikoshBAN" pitchFamily="2" charset="0"/>
                </a:rPr>
                <a:t>أَوْ</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আও):</a:t>
              </a:r>
              <a:r>
                <a:rPr lang="bn-IN" sz="1200" dirty="0">
                  <a:latin typeface="NikoshBAN" pitchFamily="2" charset="0"/>
                  <a:cs typeface="NikoshBAN" pitchFamily="2" charset="0"/>
                </a:rPr>
                <a:t> অথবা</a:t>
              </a:r>
              <a:endParaRPr lang="en-US" sz="1200" dirty="0">
                <a:latin typeface="NikoshBAN" pitchFamily="2" charset="0"/>
                <a:cs typeface="NikoshBAN" pitchFamily="2" charset="0"/>
              </a:endParaRPr>
            </a:p>
            <a:p>
              <a:pPr lvl="0"/>
              <a:r>
                <a:rPr lang="ar-SA" sz="1200" b="1" dirty="0">
                  <a:latin typeface="NikoshBAN" pitchFamily="2" charset="0"/>
                </a:rPr>
                <a:t>يُرْمِلَ</a:t>
              </a:r>
              <a:r>
                <a:rPr lang="en-US" sz="1200" b="1" dirty="0">
                  <a:latin typeface="NikoshBAN" pitchFamily="2" charset="0"/>
                  <a:cs typeface="NikoshBAN" pitchFamily="2" charset="0"/>
                </a:rPr>
                <a:t> (</a:t>
              </a:r>
              <a:r>
                <a:rPr lang="bn-IN" sz="1200" b="1" dirty="0">
                  <a:latin typeface="NikoshBAN" pitchFamily="2" charset="0"/>
                  <a:cs typeface="NikoshBAN" pitchFamily="2" charset="0"/>
                </a:rPr>
                <a:t>ইউরমিলা):</a:t>
              </a:r>
              <a:r>
                <a:rPr lang="bn-IN" sz="1200" dirty="0">
                  <a:latin typeface="NikoshBAN" pitchFamily="2" charset="0"/>
                  <a:cs typeface="NikoshBAN" pitchFamily="2" charset="0"/>
                </a:rPr>
                <a:t> বিধবা করুক</a:t>
              </a:r>
              <a:endParaRPr lang="en-US" sz="1200" dirty="0">
                <a:latin typeface="NikoshBAN" pitchFamily="2" charset="0"/>
                <a:cs typeface="NikoshBAN" pitchFamily="2" charset="0"/>
              </a:endParaRPr>
            </a:p>
            <a:p>
              <a:pPr lvl="0"/>
              <a:r>
                <a:rPr lang="ar-SA" sz="1200" b="1" dirty="0">
                  <a:latin typeface="NikoshBAN" pitchFamily="2" charset="0"/>
                </a:rPr>
                <a:t>زَوْجَتَهُ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যাওজাতাহু):</a:t>
              </a:r>
              <a:r>
                <a:rPr lang="bn-IN" sz="1200" dirty="0">
                  <a:latin typeface="NikoshBAN" pitchFamily="2" charset="0"/>
                  <a:cs typeface="NikoshBAN" pitchFamily="2" charset="0"/>
                </a:rPr>
                <a:t> তার স্ত্রীকে</a:t>
              </a:r>
              <a:endParaRPr lang="en-US" sz="1200" dirty="0">
                <a:latin typeface="NikoshBAN" pitchFamily="2" charset="0"/>
                <a:cs typeface="NikoshBAN" pitchFamily="2" charset="0"/>
              </a:endParaRPr>
            </a:p>
            <a:p>
              <a:pPr lvl="0"/>
              <a:r>
                <a:rPr lang="ar-SA" sz="1200" b="1" dirty="0">
                  <a:latin typeface="NikoshBAN" pitchFamily="2" charset="0"/>
                </a:rPr>
                <a:t>فَلْيَلْقَنِي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ফাল-য়ালক্বানি):</a:t>
              </a:r>
              <a:r>
                <a:rPr lang="bn-IN" sz="1200" dirty="0">
                  <a:latin typeface="NikoshBAN" pitchFamily="2" charset="0"/>
                  <a:cs typeface="NikoshBAN" pitchFamily="2" charset="0"/>
                </a:rPr>
                <a:t> সে যেন আমার সাথে দেখা করে / মোকাবিলা করে</a:t>
              </a:r>
              <a:endParaRPr lang="en-US" sz="1200" dirty="0">
                <a:latin typeface="NikoshBAN" pitchFamily="2" charset="0"/>
                <a:cs typeface="NikoshBAN" pitchFamily="2" charset="0"/>
              </a:endParaRPr>
            </a:p>
            <a:p>
              <a:pPr lvl="0"/>
              <a:r>
                <a:rPr lang="ar-SA" sz="1200" b="1" dirty="0">
                  <a:latin typeface="NikoshBAN" pitchFamily="2" charset="0"/>
                </a:rPr>
                <a:t>وَرَاءَ</a:t>
              </a:r>
              <a:r>
                <a:rPr lang="en-US" sz="1200" b="1" dirty="0">
                  <a:latin typeface="NikoshBAN" pitchFamily="2" charset="0"/>
                  <a:cs typeface="NikoshBAN" pitchFamily="2" charset="0"/>
                </a:rPr>
                <a:t> (</a:t>
              </a:r>
              <a:r>
                <a:rPr lang="bn-IN" sz="1200" b="1" dirty="0">
                  <a:latin typeface="NikoshBAN" pitchFamily="2" charset="0"/>
                  <a:cs typeface="NikoshBAN" pitchFamily="2" charset="0"/>
                </a:rPr>
                <a:t>ওয়ারাআ):</a:t>
              </a:r>
              <a:r>
                <a:rPr lang="bn-IN" sz="1200" dirty="0">
                  <a:latin typeface="NikoshBAN" pitchFamily="2" charset="0"/>
                  <a:cs typeface="NikoshBAN" pitchFamily="2" charset="0"/>
                </a:rPr>
                <a:t> পেছনে / অপর প্রান্তে</a:t>
              </a:r>
              <a:endParaRPr lang="en-US" sz="1200" dirty="0">
                <a:latin typeface="NikoshBAN" pitchFamily="2" charset="0"/>
                <a:cs typeface="NikoshBAN" pitchFamily="2" charset="0"/>
              </a:endParaRPr>
            </a:p>
            <a:p>
              <a:pPr lvl="0"/>
              <a:r>
                <a:rPr lang="ar-SA" sz="1200" b="1" dirty="0">
                  <a:latin typeface="NikoshBAN" pitchFamily="2" charset="0"/>
                </a:rPr>
                <a:t>هَذَا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হাযা):</a:t>
              </a:r>
              <a:r>
                <a:rPr lang="bn-IN" sz="1200" dirty="0">
                  <a:latin typeface="NikoshBAN" pitchFamily="2" charset="0"/>
                  <a:cs typeface="NikoshBAN" pitchFamily="2" charset="0"/>
                </a:rPr>
                <a:t> এই</a:t>
              </a:r>
              <a:endParaRPr lang="en-US" sz="1200" dirty="0">
                <a:latin typeface="NikoshBAN" pitchFamily="2" charset="0"/>
                <a:cs typeface="NikoshBAN" pitchFamily="2" charset="0"/>
              </a:endParaRPr>
            </a:p>
            <a:p>
              <a:pPr lvl="0"/>
              <a:r>
                <a:rPr lang="ar-SA" sz="1200" b="1" dirty="0">
                  <a:latin typeface="NikoshBAN" pitchFamily="2" charset="0"/>
                </a:rPr>
                <a:t>الْوَادِي</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আল-ওয়াদি):</a:t>
              </a:r>
              <a:r>
                <a:rPr lang="bn-IN" sz="1200" dirty="0">
                  <a:latin typeface="NikoshBAN" pitchFamily="2" charset="0"/>
                  <a:cs typeface="NikoshBAN" pitchFamily="2" charset="0"/>
                </a:rPr>
                <a:t> উপত্যকা</a:t>
              </a:r>
              <a:endParaRPr lang="en-US" sz="1200" dirty="0">
                <a:latin typeface="NikoshBAN" pitchFamily="2" charset="0"/>
                <a:cs typeface="NikoshBAN" pitchFamily="2" charset="0"/>
              </a:endParaRPr>
            </a:p>
            <a:p>
              <a:pPr lvl="0"/>
              <a:r>
                <a:rPr lang="ar-SA" sz="1200" b="1" dirty="0">
                  <a:latin typeface="NikoshBAN" pitchFamily="2" charset="0"/>
                </a:rPr>
                <a:t>فَمَا</a:t>
              </a:r>
              <a:r>
                <a:rPr lang="en-US" sz="1200" b="1" dirty="0">
                  <a:latin typeface="NikoshBAN" pitchFamily="2" charset="0"/>
                  <a:cs typeface="NikoshBAN" pitchFamily="2" charset="0"/>
                </a:rPr>
                <a:t> (</a:t>
              </a:r>
              <a:r>
                <a:rPr lang="bn-IN" sz="1200" b="1" dirty="0">
                  <a:latin typeface="NikoshBAN" pitchFamily="2" charset="0"/>
                  <a:cs typeface="NikoshBAN" pitchFamily="2" charset="0"/>
                </a:rPr>
                <a:t>ফা-মা):</a:t>
              </a:r>
              <a:r>
                <a:rPr lang="bn-IN" sz="1200" dirty="0">
                  <a:latin typeface="NikoshBAN" pitchFamily="2" charset="0"/>
                  <a:cs typeface="NikoshBAN" pitchFamily="2" charset="0"/>
                </a:rPr>
                <a:t> সুতরাং না</a:t>
              </a:r>
              <a:endParaRPr lang="en-US" sz="1200" dirty="0">
                <a:latin typeface="NikoshBAN" pitchFamily="2" charset="0"/>
                <a:cs typeface="NikoshBAN" pitchFamily="2" charset="0"/>
              </a:endParaRPr>
            </a:p>
            <a:p>
              <a:pPr lvl="0"/>
              <a:r>
                <a:rPr lang="ar-SA" sz="1200" b="1" dirty="0">
                  <a:latin typeface="NikoshBAN" pitchFamily="2" charset="0"/>
                </a:rPr>
                <a:t>تَبِعَهُ</a:t>
              </a:r>
              <a:r>
                <a:rPr lang="en-US" sz="1200" b="1" dirty="0">
                  <a:latin typeface="NikoshBAN" pitchFamily="2" charset="0"/>
                  <a:cs typeface="NikoshBAN" pitchFamily="2" charset="0"/>
                </a:rPr>
                <a:t> (</a:t>
              </a:r>
              <a:r>
                <a:rPr lang="bn-IN" sz="1200" b="1" dirty="0">
                  <a:latin typeface="NikoshBAN" pitchFamily="2" charset="0"/>
                  <a:cs typeface="NikoshBAN" pitchFamily="2" charset="0"/>
                </a:rPr>
                <a:t>তাবিআহু):</a:t>
              </a:r>
              <a:r>
                <a:rPr lang="bn-IN" sz="1200" dirty="0">
                  <a:latin typeface="NikoshBAN" pitchFamily="2" charset="0"/>
                  <a:cs typeface="NikoshBAN" pitchFamily="2" charset="0"/>
                </a:rPr>
                <a:t> তাঁর অনুসরণ করল / পিছন পিছন গেল</a:t>
              </a:r>
              <a:endParaRPr lang="en-US" sz="1200" dirty="0">
                <a:latin typeface="NikoshBAN" pitchFamily="2" charset="0"/>
                <a:cs typeface="NikoshBAN" pitchFamily="2" charset="0"/>
              </a:endParaRPr>
            </a:p>
            <a:p>
              <a:pPr lvl="0"/>
              <a:r>
                <a:rPr lang="ar-SA" sz="1200" b="1" dirty="0">
                  <a:latin typeface="NikoshBAN" pitchFamily="2" charset="0"/>
                </a:rPr>
                <a:t>أَحَدٌ</a:t>
              </a:r>
              <a:r>
                <a:rPr lang="en-US" sz="1200" b="1" dirty="0">
                  <a:latin typeface="NikoshBAN" pitchFamily="2" charset="0"/>
                  <a:cs typeface="NikoshBAN" pitchFamily="2" charset="0"/>
                </a:rPr>
                <a:t> (</a:t>
              </a:r>
              <a:r>
                <a:rPr lang="bn-IN" sz="1200" b="1" dirty="0">
                  <a:latin typeface="NikoshBAN" pitchFamily="2" charset="0"/>
                  <a:cs typeface="NikoshBAN" pitchFamily="2" charset="0"/>
                </a:rPr>
                <a:t>আহাদুন):</a:t>
              </a:r>
              <a:r>
                <a:rPr lang="bn-IN" sz="1200" dirty="0">
                  <a:latin typeface="NikoshBAN" pitchFamily="2" charset="0"/>
                  <a:cs typeface="NikoshBAN" pitchFamily="2" charset="0"/>
                </a:rPr>
                <a:t> কেউ</a:t>
              </a:r>
              <a:endParaRPr lang="en-US" sz="1200" dirty="0">
                <a:latin typeface="NikoshBAN" pitchFamily="2" charset="0"/>
                <a:cs typeface="NikoshBAN" pitchFamily="2" charset="0"/>
              </a:endParaRPr>
            </a:p>
          </p:txBody>
        </p:sp>
      </p:grpSp>
      <p:sp>
        <p:nvSpPr>
          <p:cNvPr id="7" name="Rectangle 6"/>
          <p:cNvSpPr/>
          <p:nvPr/>
        </p:nvSpPr>
        <p:spPr>
          <a:xfrm>
            <a:off x="20472" y="66410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00540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6522" y="0"/>
            <a:ext cx="9144000" cy="6942809"/>
            <a:chOff x="0" y="-20277"/>
            <a:chExt cx="9144000" cy="6942809"/>
          </a:xfrm>
        </p:grpSpPr>
        <p:sp>
          <p:nvSpPr>
            <p:cNvPr id="3" name="Rectangle 2"/>
            <p:cNvSpPr/>
            <p:nvPr/>
          </p:nvSpPr>
          <p:spPr>
            <a:xfrm>
              <a:off x="0" y="6519446"/>
              <a:ext cx="6934200" cy="338554"/>
            </a:xfrm>
            <a:prstGeom prst="rect">
              <a:avLst/>
            </a:prstGeom>
          </p:spPr>
          <p:txBody>
            <a:bodyPr wrap="square">
              <a:spAutoFit/>
            </a:bodyPr>
            <a:lstStyle/>
            <a:p>
              <a:r>
                <a:rPr lang="en-US" sz="1600" dirty="0" err="1">
                  <a:latin typeface="NikoshBAN" pitchFamily="2" charset="0"/>
                  <a:cs typeface="NikoshBAN" pitchFamily="2" charset="0"/>
                </a:rPr>
                <a:t>জামিলাতুন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নেছা</a:t>
              </a:r>
              <a:r>
                <a:rPr lang="en-US" sz="1600" dirty="0">
                  <a:latin typeface="NikoshBAN" pitchFamily="2" charset="0"/>
                  <a:cs typeface="NikoshBAN" pitchFamily="2" charset="0"/>
                </a:rPr>
                <a:t> , </a:t>
              </a:r>
              <a:r>
                <a:rPr lang="en-US" sz="1600" dirty="0" err="1">
                  <a:latin typeface="NikoshBAN" pitchFamily="2" charset="0"/>
                  <a:cs typeface="NikoshBAN" pitchFamily="2" charset="0"/>
                </a:rPr>
                <a:t>সহকারী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মৌলভী</a:t>
              </a:r>
              <a:r>
                <a:rPr lang="en-US" sz="1600" dirty="0">
                  <a:latin typeface="NikoshBAN" pitchFamily="2" charset="0"/>
                  <a:cs typeface="NikoshBAN" pitchFamily="2" charset="0"/>
                </a:rPr>
                <a:t>, </a:t>
              </a:r>
              <a:r>
                <a:rPr lang="en-US" sz="1600" dirty="0" err="1">
                  <a:latin typeface="NikoshBAN" pitchFamily="2" charset="0"/>
                  <a:cs typeface="NikoshBAN" pitchFamily="2" charset="0"/>
                </a:rPr>
                <a:t>ছড়ারকুটি</a:t>
              </a:r>
              <a:r>
                <a:rPr lang="en-US" sz="1600" dirty="0">
                  <a:latin typeface="NikoshBAN" pitchFamily="2" charset="0"/>
                  <a:cs typeface="NikoshBAN" pitchFamily="2" charset="0"/>
                </a:rPr>
                <a:t> </a:t>
              </a:r>
              <a:r>
                <a:rPr lang="en-US" sz="1600" dirty="0" err="1">
                  <a:latin typeface="NikoshBAN" pitchFamily="2" charset="0"/>
                  <a:cs typeface="NikoshBAN" pitchFamily="2" charset="0"/>
                </a:rPr>
                <a:t>আল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ওয়াহেদীয়া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দ্বি-মুখী</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দাখিল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মাদ্রাসা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সুন্দরগঞ্জ</a:t>
              </a:r>
              <a:r>
                <a:rPr lang="en-US" sz="1600" dirty="0">
                  <a:latin typeface="NikoshBAN" pitchFamily="2" charset="0"/>
                  <a:cs typeface="NikoshBAN" pitchFamily="2" charset="0"/>
                </a:rPr>
                <a:t>, </a:t>
              </a:r>
              <a:r>
                <a:rPr lang="en-US" sz="1600" dirty="0" err="1">
                  <a:latin typeface="NikoshBAN" pitchFamily="2" charset="0"/>
                  <a:cs typeface="NikoshBAN" pitchFamily="2" charset="0"/>
                </a:rPr>
                <a:t>গাইবান্ধা</a:t>
              </a:r>
              <a:r>
                <a:rPr lang="en-US" sz="1600" dirty="0">
                  <a:latin typeface="NikoshBAN" pitchFamily="2" charset="0"/>
                  <a:cs typeface="NikoshBAN" pitchFamily="2" charset="0"/>
                </a:rPr>
                <a:t>।</a:t>
              </a:r>
            </a:p>
          </p:txBody>
        </p:sp>
        <p:sp>
          <p:nvSpPr>
            <p:cNvPr id="4" name="TextBox 3"/>
            <p:cNvSpPr txBox="1"/>
            <p:nvPr/>
          </p:nvSpPr>
          <p:spPr>
            <a:xfrm>
              <a:off x="8629888" y="6553200"/>
              <a:ext cx="184731" cy="369332"/>
            </a:xfrm>
            <a:prstGeom prst="rect">
              <a:avLst/>
            </a:prstGeom>
            <a:noFill/>
          </p:spPr>
          <p:txBody>
            <a:bodyPr wrap="none" rtlCol="0">
              <a:spAutoFit/>
            </a:bodyPr>
            <a:lstStyle/>
            <a:p>
              <a:endParaRPr lang="en-US" dirty="0">
                <a:latin typeface="NikoshBAN" pitchFamily="2" charset="0"/>
                <a:cs typeface="NikoshBAN" pitchFamily="2" charset="0"/>
              </a:endParaRPr>
            </a:p>
          </p:txBody>
        </p:sp>
        <p:grpSp>
          <p:nvGrpSpPr>
            <p:cNvPr id="5" name="Group 4"/>
            <p:cNvGrpSpPr/>
            <p:nvPr/>
          </p:nvGrpSpPr>
          <p:grpSpPr>
            <a:xfrm>
              <a:off x="0" y="-20277"/>
              <a:ext cx="9144000" cy="6388066"/>
              <a:chOff x="-116238" y="-20277"/>
              <a:chExt cx="8357461" cy="6388066"/>
            </a:xfrm>
          </p:grpSpPr>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8" y="610892"/>
                <a:ext cx="8357461" cy="4876134"/>
              </a:xfrm>
              <a:prstGeom prst="rect">
                <a:avLst/>
              </a:prstGeom>
            </p:spPr>
          </p:pic>
          <p:sp>
            <p:nvSpPr>
              <p:cNvPr id="7" name="Rectangle 6"/>
              <p:cNvSpPr/>
              <p:nvPr/>
            </p:nvSpPr>
            <p:spPr>
              <a:xfrm>
                <a:off x="1667108" y="5487026"/>
                <a:ext cx="4967207" cy="880763"/>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SA" sz="7200" b="1" dirty="0" smtClean="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rPr>
                  <a:t>الى اللقاء</a:t>
                </a:r>
                <a:endParaRPr lang="en-US" sz="7200" b="1" dirty="0">
                  <a:solidFill>
                    <a:schemeClr val="accent2">
                      <a:lumMod val="75000"/>
                    </a:schemeClr>
                  </a:solidFill>
                  <a:effectLst>
                    <a:outerShdw blurRad="50800" dist="38100" dir="8100000" algn="tr" rotWithShape="0">
                      <a:prstClr val="black">
                        <a:alpha val="40000"/>
                      </a:prstClr>
                    </a:outerShdw>
                  </a:effectLst>
                  <a:latin typeface="Arabic Typesetting" panose="03020402040406030203" pitchFamily="66" charset="-78"/>
                  <a:cs typeface="Arabic Typesetting" panose="03020402040406030203" pitchFamily="66" charset="-78"/>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9387" y="-20277"/>
                <a:ext cx="2057400" cy="1543050"/>
              </a:xfrm>
              <a:prstGeom prst="rect">
                <a:avLst/>
              </a:prstGeom>
            </p:spPr>
          </p:pic>
        </p:grpSp>
      </p:grpSp>
    </p:spTree>
    <p:extLst>
      <p:ext uri="{BB962C8B-B14F-4D97-AF65-F5344CB8AC3E}">
        <p14:creationId xmlns:p14="http://schemas.microsoft.com/office/powerpoint/2010/main" val="233569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52400"/>
            <a:ext cx="2133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dirty="0" smtClean="0">
                <a:latin typeface="NikoshBAN" pitchFamily="2" charset="0"/>
                <a:cs typeface="NikoshBAN" pitchFamily="2" charset="0"/>
              </a:rPr>
              <a:t>পাঠ পরিচিতি</a:t>
            </a:r>
            <a:endParaRPr lang="en-US" sz="3600" dirty="0">
              <a:latin typeface="NikoshBAN" pitchFamily="2" charset="0"/>
              <a:cs typeface="NikoshBAN" pitchFamily="2"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467055876"/>
              </p:ext>
            </p:extLst>
          </p:nvPr>
        </p:nvGraphicFramePr>
        <p:xfrm>
          <a:off x="5791200" y="2158868"/>
          <a:ext cx="2667000" cy="3551370"/>
        </p:xfrm>
        <a:graphic>
          <a:graphicData uri="http://schemas.openxmlformats.org/presentationml/2006/ole">
            <mc:AlternateContent xmlns:mc="http://schemas.openxmlformats.org/markup-compatibility/2006">
              <mc:Choice xmlns:v="urn:schemas-microsoft-com:vml" Requires="v">
                <p:oleObj spid="_x0000_s1071" name="Acrobat Document" r:id="rId3" imgW="4886129" imgH="6505454" progId="AcroExch.Document.7">
                  <p:embed/>
                </p:oleObj>
              </mc:Choice>
              <mc:Fallback>
                <p:oleObj name="Acrobat Document" r:id="rId3" imgW="4886129" imgH="6505454"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158868"/>
                        <a:ext cx="2667000" cy="3551370"/>
                      </a:xfrm>
                      <a:prstGeom prst="rect">
                        <a:avLst/>
                      </a:prstGeom>
                      <a:noFill/>
                      <a:ln>
                        <a:noFill/>
                      </a:ln>
                      <a:extLst/>
                    </p:spPr>
                  </p:pic>
                </p:oleObj>
              </mc:Fallback>
            </mc:AlternateContent>
          </a:graphicData>
        </a:graphic>
      </p:graphicFrame>
      <p:sp>
        <p:nvSpPr>
          <p:cNvPr id="4" name="TextBox 3"/>
          <p:cNvSpPr txBox="1"/>
          <p:nvPr/>
        </p:nvSpPr>
        <p:spPr>
          <a:xfrm>
            <a:off x="76200" y="2056686"/>
            <a:ext cx="4254689" cy="3970318"/>
          </a:xfrm>
          <a:prstGeom prst="rect">
            <a:avLst/>
          </a:prstGeom>
          <a:noFill/>
        </p:spPr>
        <p:txBody>
          <a:bodyPr wrap="square" rtlCol="0">
            <a:spAutoFit/>
          </a:bodyPr>
          <a:lstStyle/>
          <a:p>
            <a:pPr algn="r">
              <a:lnSpc>
                <a:spcPct val="150000"/>
              </a:lnSpc>
            </a:pPr>
            <a:r>
              <a:rPr lang="ar-SA" sz="2800" dirty="0"/>
              <a:t>اللُّغَةُ الْعَرَبِيَّةُ الْاِتِّصَالِيَّةُ</a:t>
            </a:r>
            <a:endParaRPr lang="bn-BD" sz="2800" dirty="0" smtClean="0"/>
          </a:p>
          <a:p>
            <a:pPr algn="r">
              <a:lnSpc>
                <a:spcPct val="150000"/>
              </a:lnSpc>
            </a:pPr>
            <a:r>
              <a:rPr lang="ar-SA" sz="2800" dirty="0" smtClean="0"/>
              <a:t>صَفُّ </a:t>
            </a:r>
            <a:r>
              <a:rPr lang="ar-SA" sz="2800" dirty="0"/>
              <a:t>الدَّاخِلِ (التَّاسِعُ وَالْعَاشِرُ</a:t>
            </a:r>
            <a:r>
              <a:rPr lang="ar-SA" sz="2800" dirty="0" smtClean="0"/>
              <a:t>)</a:t>
            </a:r>
            <a:endParaRPr lang="bn-BD" sz="2800" dirty="0" smtClean="0"/>
          </a:p>
          <a:p>
            <a:pPr algn="r">
              <a:lnSpc>
                <a:spcPct val="150000"/>
              </a:lnSpc>
            </a:pPr>
            <a:r>
              <a:rPr lang="ar-SA" sz="2800" dirty="0"/>
              <a:t>الْوَحْدَةُ الثَّانِيَةُ</a:t>
            </a:r>
            <a:endParaRPr lang="en-US" sz="2800" dirty="0"/>
          </a:p>
          <a:p>
            <a:pPr algn="r">
              <a:lnSpc>
                <a:spcPct val="150000"/>
              </a:lnSpc>
            </a:pPr>
            <a:r>
              <a:rPr lang="en-US" sz="2800" dirty="0"/>
              <a:t> </a:t>
            </a:r>
            <a:r>
              <a:rPr lang="ar-SA" sz="2800" dirty="0"/>
              <a:t>الدَّرْسُ الأَوَّلُ</a:t>
            </a:r>
            <a:endParaRPr lang="en-US" sz="2800" dirty="0"/>
          </a:p>
          <a:p>
            <a:pPr algn="r">
              <a:lnSpc>
                <a:spcPct val="150000"/>
              </a:lnSpc>
            </a:pPr>
            <a:r>
              <a:rPr lang="ar-SA" sz="2800" dirty="0"/>
              <a:t>عَبْقَرِيَّةُ سَيِّدِنَا عُمَرَ (رضي الله عنه)</a:t>
            </a:r>
            <a:endParaRPr lang="en-US" sz="2800" dirty="0"/>
          </a:p>
          <a:p>
            <a:pPr algn="r">
              <a:lnSpc>
                <a:spcPct val="150000"/>
              </a:lnSpc>
            </a:pPr>
            <a:endParaRPr lang="bn-BD" sz="2800" dirty="0" smtClean="0"/>
          </a:p>
        </p:txBody>
      </p:sp>
      <p:sp>
        <p:nvSpPr>
          <p:cNvPr id="6" name="Rectangle 5"/>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3345507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304800"/>
            <a:ext cx="9166746" cy="5000092"/>
            <a:chOff x="0" y="304800"/>
            <a:chExt cx="9166746" cy="5000092"/>
          </a:xfrm>
        </p:grpSpPr>
        <p:sp>
          <p:nvSpPr>
            <p:cNvPr id="2" name="Rectangle 1"/>
            <p:cNvSpPr/>
            <p:nvPr/>
          </p:nvSpPr>
          <p:spPr>
            <a:xfrm>
              <a:off x="22746" y="304800"/>
              <a:ext cx="9144000" cy="1015663"/>
            </a:xfrm>
            <a:prstGeom prst="rect">
              <a:avLst/>
            </a:prstGeom>
          </p:spPr>
          <p:txBody>
            <a:bodyPr wrap="square">
              <a:spAutoFit/>
            </a:bodyPr>
            <a:lstStyle/>
            <a:p>
              <a:r>
                <a:rPr lang="bn-BD" sz="2000" dirty="0">
                  <a:latin typeface="NikoshBAN" pitchFamily="2" charset="0"/>
                  <a:cs typeface="NikoshBAN" pitchFamily="2" charset="0"/>
                </a:rPr>
                <a:t>হযরত ওমর বিন খাত্তাব (রা.) কেবল একজন সাহাবি বা শাসকই ছিলেন না; তিনি ছিলেন ইসলামের ইতিহাসে এক যুগান্তকারী ব্যক্তিত্ব। রাসূলুল্লাহ (সা.) যাঁর সম্পর্কে বলেছিলেন, </a:t>
              </a:r>
              <a:r>
                <a:rPr lang="bn-BD" sz="2000" i="1" dirty="0">
                  <a:latin typeface="NikoshBAN" pitchFamily="2" charset="0"/>
                  <a:cs typeface="NikoshBAN" pitchFamily="2" charset="0"/>
                </a:rPr>
                <a:t>"পূর্ববর্তী উম্মতদের মধ্যে যদি কোনো ইলহামপ্রাপ্ত বা দূরদর্শী ব্যক্তি থাকত, তবে সে হতো ওমর।"</a:t>
              </a:r>
              <a:endParaRPr lang="en-US" sz="2000" dirty="0">
                <a:latin typeface="NikoshBAN" pitchFamily="2" charset="0"/>
                <a:cs typeface="NikoshBAN" pitchFamily="2" charset="0"/>
              </a:endParaRPr>
            </a:p>
          </p:txBody>
        </p:sp>
        <p:sp>
          <p:nvSpPr>
            <p:cNvPr id="3" name="Rectangle 2"/>
            <p:cNvSpPr/>
            <p:nvPr/>
          </p:nvSpPr>
          <p:spPr>
            <a:xfrm>
              <a:off x="22746" y="1305342"/>
              <a:ext cx="9045054" cy="2554545"/>
            </a:xfrm>
            <a:prstGeom prst="rect">
              <a:avLst/>
            </a:prstGeom>
          </p:spPr>
          <p:txBody>
            <a:bodyPr wrap="square">
              <a:spAutoFit/>
            </a:bodyPr>
            <a:lstStyle/>
            <a:p>
              <a:r>
                <a:rPr lang="bn-BD" sz="2000" dirty="0">
                  <a:latin typeface="NikoshBAN" pitchFamily="2" charset="0"/>
                  <a:cs typeface="NikoshBAN" pitchFamily="2" charset="0"/>
                </a:rPr>
                <a:t>ইসলাম গ্রহণের আগে তিনি ইসলামের চরম শত্রু থাকলেও, ইমানের আলো অন্তরে প্রবেশের পর তিনি হয়ে ওঠেন সত্যের এক অপ্রতিরোধ্য দুর্গ।</a:t>
              </a:r>
            </a:p>
            <a:p>
              <a:r>
                <a:rPr lang="bn-BD" sz="2000" b="1" dirty="0">
                  <a:latin typeface="NikoshBAN" pitchFamily="2" charset="0"/>
                  <a:cs typeface="NikoshBAN" pitchFamily="2" charset="0"/>
                </a:rPr>
                <a:t>সাহসিকতার প্রতীক:</a:t>
              </a:r>
              <a:r>
                <a:rPr lang="bn-BD" sz="2000" dirty="0">
                  <a:latin typeface="NikoshBAN" pitchFamily="2" charset="0"/>
                  <a:cs typeface="NikoshBAN" pitchFamily="2" charset="0"/>
                </a:rPr>
                <a:t> কুরাইশদের শত রক্তচক্ষু ও হুমকি-ধমকি উপেক্ষা করে তিনি প্রকাশ্যে কাবা চত্বরে সালাত আদায় করেছিলেন।</a:t>
              </a:r>
            </a:p>
            <a:p>
              <a:r>
                <a:rPr lang="bn-BD" sz="2000" b="1" dirty="0">
                  <a:latin typeface="NikoshBAN" pitchFamily="2" charset="0"/>
                  <a:cs typeface="NikoshBAN" pitchFamily="2" charset="0"/>
                </a:rPr>
                <a:t>হিজরতের বীরত্ব:</a:t>
              </a:r>
              <a:r>
                <a:rPr lang="bn-BD" sz="2000" dirty="0">
                  <a:latin typeface="NikoshBAN" pitchFamily="2" charset="0"/>
                  <a:cs typeface="NikoshBAN" pitchFamily="2" charset="0"/>
                </a:rPr>
                <a:t> কাফিরদের ভয়ে যখন সবাই গোপনে মদিনায় হিজরত করছিলেন, তখন ওমর (রা.) খোলা তলোয়ার হাতে কাফিরদের চ্যালেঞ্জ ছুড়ে দিয়ে বলেছিলেন: </a:t>
              </a:r>
              <a:r>
                <a:rPr lang="bn-BD" sz="2000" i="1" dirty="0">
                  <a:latin typeface="NikoshBAN" pitchFamily="2" charset="0"/>
                  <a:cs typeface="NikoshBAN" pitchFamily="2" charset="0"/>
                </a:rPr>
                <a:t>"যে তার মা’কে শোকাহত করতে চায়, তার স্ত্রীকে বিধবা করতে চায় এবং তার সন্তানদের এতিম বানাতে চায়, সে যেন ওই উপত্যকার পেছনের দিকে আমার মুখোমুখি হয়!"</a:t>
              </a:r>
              <a:r>
                <a:rPr lang="bn-BD" sz="2000" dirty="0">
                  <a:latin typeface="NikoshBAN" pitchFamily="2" charset="0"/>
                  <a:cs typeface="NikoshBAN" pitchFamily="2" charset="0"/>
                </a:rPr>
                <a:t> তাঁর এই বীরত্বপূর্ণ ঘোষণায় সেদিন কেউ তাঁর পথরোধ করার সাহস পায়নি।</a:t>
              </a:r>
            </a:p>
          </p:txBody>
        </p:sp>
        <p:sp>
          <p:nvSpPr>
            <p:cNvPr id="4" name="Rectangle 3"/>
            <p:cNvSpPr/>
            <p:nvPr/>
          </p:nvSpPr>
          <p:spPr>
            <a:xfrm>
              <a:off x="0" y="3859887"/>
              <a:ext cx="9045054" cy="400110"/>
            </a:xfrm>
            <a:prstGeom prst="rect">
              <a:avLst/>
            </a:prstGeom>
          </p:spPr>
          <p:txBody>
            <a:bodyPr wrap="square">
              <a:spAutoFit/>
            </a:bodyPr>
            <a:lstStyle/>
            <a:p>
              <a:r>
                <a:rPr lang="bn-BD" sz="2000" dirty="0">
                  <a:latin typeface="NikoshBAN" pitchFamily="2" charset="0"/>
                  <a:cs typeface="NikoshBAN" pitchFamily="2" charset="0"/>
                </a:rPr>
                <a:t>তাঁকে রাসূলুল্লাহ (সা.) </a:t>
              </a:r>
              <a:r>
                <a:rPr lang="bn-BD" sz="2000" b="1" dirty="0">
                  <a:latin typeface="NikoshBAN" pitchFamily="2" charset="0"/>
                  <a:cs typeface="NikoshBAN" pitchFamily="2" charset="0"/>
                </a:rPr>
                <a:t>"আল-ফার</a:t>
              </a:r>
              <a:r>
                <a:rPr lang="hi-IN" sz="2000" b="1" dirty="0">
                  <a:latin typeface="NikoshBAN" pitchFamily="2" charset="0"/>
                  <a:cs typeface="NikoshBAN" pitchFamily="2" charset="0"/>
                </a:rPr>
                <a:t>ूक"</a:t>
              </a:r>
              <a:r>
                <a:rPr lang="hi-IN" sz="2000" dirty="0">
                  <a:latin typeface="NikoshBAN" pitchFamily="2" charset="0"/>
                  <a:cs typeface="NikoshBAN" pitchFamily="2" charset="0"/>
                </a:rPr>
                <a:t> </a:t>
              </a:r>
              <a:r>
                <a:rPr lang="bn-BD" sz="2000" dirty="0">
                  <a:latin typeface="NikoshBAN" pitchFamily="2" charset="0"/>
                  <a:cs typeface="NikoshBAN" pitchFamily="2" charset="0"/>
                </a:rPr>
                <a:t>বা সত্য ও মিথ্যার পার্থক্যকারী উপাধিতে ভূষিত করেছিলেন।</a:t>
              </a:r>
              <a:endParaRPr lang="en-US" sz="2000" dirty="0">
                <a:latin typeface="NikoshBAN" pitchFamily="2" charset="0"/>
                <a:cs typeface="NikoshBAN" pitchFamily="2" charset="0"/>
              </a:endParaRPr>
            </a:p>
          </p:txBody>
        </p:sp>
        <p:sp>
          <p:nvSpPr>
            <p:cNvPr id="5" name="Rectangle 4"/>
            <p:cNvSpPr/>
            <p:nvPr/>
          </p:nvSpPr>
          <p:spPr>
            <a:xfrm>
              <a:off x="22746" y="4289229"/>
              <a:ext cx="8816454" cy="1015663"/>
            </a:xfrm>
            <a:prstGeom prst="rect">
              <a:avLst/>
            </a:prstGeom>
          </p:spPr>
          <p:txBody>
            <a:bodyPr wrap="square">
              <a:spAutoFit/>
            </a:bodyPr>
            <a:lstStyle/>
            <a:p>
              <a:r>
                <a:rPr lang="bn-BD" sz="2000" dirty="0">
                  <a:latin typeface="NikoshBAN" pitchFamily="2" charset="0"/>
                  <a:cs typeface="NikoshBAN" pitchFamily="2" charset="0"/>
                </a:rPr>
                <a:t>তাঁর ইনসাফের মূল ভিত্তি ছিল আল্লাহর ভয় ও প্রজার অধিকার। তিনি বিখ্যাত সেই ঐতিহাসিক বাণী উচ্চারণ করেছিলেন: </a:t>
              </a:r>
              <a:r>
                <a:rPr lang="bn-BD" sz="2000" i="1" dirty="0">
                  <a:latin typeface="NikoshBAN" pitchFamily="2" charset="0"/>
                  <a:cs typeface="NikoshBAN" pitchFamily="2" charset="0"/>
                </a:rPr>
                <a:t>"ফোরাতের তীরে একটি ছাগলও যদি ক্ষুধায় মারা যায়, তবে কিয়ামতের দিন ওমরকে তার জবাবদিহি করতে হবে।"</a:t>
              </a:r>
              <a:endParaRPr lang="en-US" sz="2000" dirty="0">
                <a:latin typeface="NikoshBAN" pitchFamily="2" charset="0"/>
                <a:cs typeface="NikoshBAN" pitchFamily="2" charset="0"/>
              </a:endParaRPr>
            </a:p>
          </p:txBody>
        </p:sp>
      </p:grpSp>
    </p:spTree>
    <p:extLst>
      <p:ext uri="{BB962C8B-B14F-4D97-AF65-F5344CB8AC3E}">
        <p14:creationId xmlns:p14="http://schemas.microsoft.com/office/powerpoint/2010/main" val="330687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Pictures\Screenshots\Screenshot (7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008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43192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2951449" cy="707886"/>
          </a:xfrm>
          <a:prstGeom prst="rect">
            <a:avLst/>
          </a:prstGeom>
        </p:spPr>
        <p:txBody>
          <a:bodyPr wrap="none">
            <a:spAutoFit/>
          </a:bodyPr>
          <a:lstStyle/>
          <a:p>
            <a:r>
              <a:rPr lang="ar-SA" sz="4000" dirty="0">
                <a:latin typeface="NikoshBAN" pitchFamily="2" charset="0"/>
              </a:rPr>
              <a:t>دَرْسُ الْيَوْمِ</a:t>
            </a:r>
            <a:r>
              <a:rPr lang="bn-BD" sz="4000" dirty="0">
                <a:latin typeface="NikoshBAN" pitchFamily="2" charset="0"/>
              </a:rPr>
              <a:t>......</a:t>
            </a:r>
            <a:endParaRPr lang="en-US" sz="4000" dirty="0">
              <a:latin typeface="NikoshBAN" pitchFamily="2" charset="0"/>
              <a:cs typeface="NikoshBAN" pitchFamily="2" charset="0"/>
            </a:endParaRPr>
          </a:p>
        </p:txBody>
      </p:sp>
      <p:sp>
        <p:nvSpPr>
          <p:cNvPr id="5" name="Rectangle 4"/>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
        <p:nvSpPr>
          <p:cNvPr id="6" name="Rectangle 5"/>
          <p:cNvSpPr/>
          <p:nvPr/>
        </p:nvSpPr>
        <p:spPr>
          <a:xfrm>
            <a:off x="2057400" y="1752600"/>
            <a:ext cx="4724370" cy="767261"/>
          </a:xfrm>
          <a:prstGeom prst="rect">
            <a:avLst/>
          </a:prstGeom>
        </p:spPr>
        <p:txBody>
          <a:bodyPr wrap="none">
            <a:spAutoFit/>
          </a:bodyPr>
          <a:lstStyle/>
          <a:p>
            <a:pPr algn="ctr">
              <a:lnSpc>
                <a:spcPct val="150000"/>
              </a:lnSpc>
            </a:pPr>
            <a:r>
              <a:rPr lang="ar-SA" sz="3200" u="sng" dirty="0">
                <a:latin typeface="NikoshBAN" pitchFamily="2" charset="0"/>
              </a:rPr>
              <a:t>عَبْقَرِيَّةُ سَيِّدِنَا عُمَرَ (رضي الله عنه)</a:t>
            </a:r>
            <a:endParaRPr lang="en-US" sz="3200" u="sng" dirty="0">
              <a:latin typeface="NikoshBAN" pitchFamily="2" charset="0"/>
              <a:cs typeface="NikoshBAN" pitchFamily="2" charset="0"/>
            </a:endParaRPr>
          </a:p>
        </p:txBody>
      </p:sp>
      <p:sp>
        <p:nvSpPr>
          <p:cNvPr id="4" name="Rectangle 3"/>
          <p:cNvSpPr/>
          <p:nvPr/>
        </p:nvSpPr>
        <p:spPr>
          <a:xfrm>
            <a:off x="2389221" y="2362200"/>
            <a:ext cx="4060727" cy="584775"/>
          </a:xfrm>
          <a:prstGeom prst="rect">
            <a:avLst/>
          </a:prstGeom>
        </p:spPr>
        <p:txBody>
          <a:bodyPr wrap="none">
            <a:spAutoFit/>
          </a:bodyPr>
          <a:lstStyle/>
          <a:p>
            <a:r>
              <a:rPr lang="bn-BD" sz="3200" dirty="0">
                <a:latin typeface="NikoshBAN" pitchFamily="2" charset="0"/>
                <a:cs typeface="NikoshBAN" pitchFamily="2" charset="0"/>
              </a:rPr>
              <a:t>সাইয়েদুনা ওমর (রা)-এর বীরত্ব</a:t>
            </a:r>
          </a:p>
        </p:txBody>
      </p:sp>
    </p:spTree>
    <p:extLst>
      <p:ext uri="{BB962C8B-B14F-4D97-AF65-F5344CB8AC3E}">
        <p14:creationId xmlns:p14="http://schemas.microsoft.com/office/powerpoint/2010/main" val="253617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295400"/>
            <a:ext cx="8915400" cy="4955203"/>
          </a:xfrm>
          <a:prstGeom prst="rect">
            <a:avLst/>
          </a:prstGeom>
        </p:spPr>
        <p:txBody>
          <a:bodyPr wrap="square">
            <a:spAutoFit/>
          </a:bodyPr>
          <a:lstStyle/>
          <a:p>
            <a:pPr lvl="0" fontAlgn="base">
              <a:spcBef>
                <a:spcPct val="0"/>
              </a:spcBef>
              <a:spcAft>
                <a:spcPct val="0"/>
              </a:spcAft>
              <a:buFontTx/>
              <a:buChar char="•"/>
            </a:pPr>
            <a:r>
              <a:rPr lang="ar-SA" sz="2800" dirty="0">
                <a:solidFill>
                  <a:prstClr val="black"/>
                </a:solidFill>
                <a:latin typeface="Arial" charset="0"/>
                <a:cs typeface="Arial" charset="0"/>
              </a:rPr>
              <a:t>عَبْقَرِيَّةُ عُمَرَ رَضِيَ اللَّهُ عَنْهُ </a:t>
            </a:r>
            <a:r>
              <a:rPr lang="ar-SA" sz="2800" dirty="0" smtClean="0">
                <a:solidFill>
                  <a:prstClr val="black"/>
                </a:solidFill>
                <a:latin typeface="Arial" charset="0"/>
                <a:cs typeface="Arial" charset="0"/>
              </a:rPr>
              <a:t>وَشَجَاعَتُهُ</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عُمَرَ (</a:t>
            </a:r>
            <a:r>
              <a:rPr lang="ar-SA" sz="2800" dirty="0" smtClean="0">
                <a:solidFill>
                  <a:prstClr val="black"/>
                </a:solidFill>
                <a:latin typeface="Arial" charset="0"/>
                <a:cs typeface="Arial" charset="0"/>
              </a:rPr>
              <a:t>را</a:t>
            </a:r>
            <a:r>
              <a:rPr lang="en-US" sz="2800" dirty="0" smtClean="0">
                <a:solidFill>
                  <a:prstClr val="black"/>
                </a:solidFill>
                <a:latin typeface="Arial" charset="0"/>
                <a:cs typeface="Arial" charset="0"/>
              </a:rPr>
              <a:t> </a:t>
            </a:r>
            <a:r>
              <a:rPr lang="en-US" sz="2000" dirty="0">
                <a:solidFill>
                  <a:prstClr val="black"/>
                </a:solidFill>
                <a:latin typeface="Arial" charset="0"/>
                <a:cs typeface="Arial" charset="0"/>
              </a:rPr>
              <a:t>-</a:t>
            </a:r>
            <a:r>
              <a:rPr lang="bn-IN" sz="2000" dirty="0">
                <a:solidFill>
                  <a:prstClr val="black"/>
                </a:solidFill>
                <a:latin typeface="Arial" charset="0"/>
                <a:cs typeface="Arial" charset="0"/>
              </a:rPr>
              <a:t>এর গৌরব ও সাহসিকতা</a:t>
            </a:r>
            <a:endParaRPr lang="en-US" sz="20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كَانَ عُمَرُ رَضِيَ اللَّهُ عَنْهُ مِثَالًا لِلْعَدْلِ وَالْإِنْصَافِ</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bn-IN" sz="2000" dirty="0">
                <a:solidFill>
                  <a:prstClr val="black"/>
                </a:solidFill>
                <a:latin typeface="Arial" charset="0"/>
              </a:rPr>
              <a:t>উমর </a:t>
            </a:r>
            <a:r>
              <a:rPr lang="en-US" sz="2000" dirty="0">
                <a:solidFill>
                  <a:prstClr val="black"/>
                </a:solidFill>
                <a:latin typeface="Arial" charset="0"/>
                <a:cs typeface="Vrinda"/>
              </a:rPr>
              <a:t>(</a:t>
            </a:r>
            <a:r>
              <a:rPr lang="bn-IN" sz="2000" dirty="0">
                <a:solidFill>
                  <a:prstClr val="black"/>
                </a:solidFill>
                <a:latin typeface="Arial" charset="0"/>
              </a:rPr>
              <a:t>রা</a:t>
            </a:r>
            <a:r>
              <a:rPr lang="en-US" sz="2000" dirty="0">
                <a:solidFill>
                  <a:prstClr val="black"/>
                </a:solidFill>
                <a:latin typeface="Arial" charset="0"/>
                <a:cs typeface="Vrinda"/>
              </a:rPr>
              <a:t>) </a:t>
            </a:r>
            <a:r>
              <a:rPr lang="bn-IN" sz="2000" dirty="0">
                <a:solidFill>
                  <a:prstClr val="black"/>
                </a:solidFill>
                <a:latin typeface="Arial" charset="0"/>
              </a:rPr>
              <a:t>ন্যায় ও ইনসাফের প্রতীক ছিলেন</a:t>
            </a:r>
            <a:endParaRPr lang="en-US" sz="20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كَانَ عُمَرُ رَضِيَ اللَّهُ عَنْهُ رَجُلًا رَبَّانِيًّا، رَجُلَ الشَّهَامَةِ وَالْبُطُولَةِ</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bn-IN" sz="2000" dirty="0">
                <a:solidFill>
                  <a:prstClr val="black"/>
                </a:solidFill>
                <a:latin typeface="Arial" charset="0"/>
              </a:rPr>
              <a:t>উমর </a:t>
            </a:r>
            <a:r>
              <a:rPr lang="en-US" sz="2000" dirty="0">
                <a:solidFill>
                  <a:prstClr val="black"/>
                </a:solidFill>
                <a:latin typeface="Arial" charset="0"/>
                <a:cs typeface="Vrinda"/>
              </a:rPr>
              <a:t>(</a:t>
            </a:r>
            <a:r>
              <a:rPr lang="bn-IN" sz="2000" dirty="0">
                <a:solidFill>
                  <a:prstClr val="black"/>
                </a:solidFill>
                <a:latin typeface="Arial" charset="0"/>
              </a:rPr>
              <a:t>রা</a:t>
            </a:r>
            <a:r>
              <a:rPr lang="en-US" sz="2000" dirty="0">
                <a:solidFill>
                  <a:prstClr val="black"/>
                </a:solidFill>
                <a:latin typeface="Arial" charset="0"/>
                <a:cs typeface="Vrinda"/>
              </a:rPr>
              <a:t>) </a:t>
            </a:r>
            <a:r>
              <a:rPr lang="bn-IN" sz="2000" dirty="0">
                <a:solidFill>
                  <a:prstClr val="black"/>
                </a:solidFill>
                <a:latin typeface="Arial" charset="0"/>
              </a:rPr>
              <a:t>ছিলেন একজন রব্বানি ব্যক্তিত্ব</a:t>
            </a:r>
            <a:r>
              <a:rPr lang="en-US" sz="2000" dirty="0">
                <a:solidFill>
                  <a:prstClr val="black"/>
                </a:solidFill>
                <a:latin typeface="Arial" charset="0"/>
                <a:cs typeface="Vrinda"/>
              </a:rPr>
              <a:t>, </a:t>
            </a:r>
            <a:r>
              <a:rPr lang="bn-IN" sz="2000" dirty="0">
                <a:solidFill>
                  <a:prstClr val="black"/>
                </a:solidFill>
                <a:latin typeface="Arial" charset="0"/>
              </a:rPr>
              <a:t>শাহামাত ও বীরত্বের পুরুষ</a:t>
            </a:r>
            <a:endParaRPr lang="en-US" sz="20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خَرَجَ عُمَرُ يَقْتُلُ نَبِيَّنَا ﷺ وَالْإِيمَانُ فِي قَلْبِهِ</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bn-IN" sz="2000" dirty="0">
                <a:solidFill>
                  <a:prstClr val="black"/>
                </a:solidFill>
                <a:latin typeface="Arial" charset="0"/>
              </a:rPr>
              <a:t>আমাদের নবীকে হত্যা করতে রওয়ানা হন উমর</a:t>
            </a:r>
            <a:r>
              <a:rPr lang="en-US" sz="2000" dirty="0">
                <a:solidFill>
                  <a:prstClr val="black"/>
                </a:solidFill>
                <a:latin typeface="Arial" charset="0"/>
                <a:cs typeface="Vrinda"/>
              </a:rPr>
              <a:t>, </a:t>
            </a:r>
            <a:r>
              <a:rPr lang="bn-IN" sz="2000" dirty="0">
                <a:solidFill>
                  <a:prstClr val="black"/>
                </a:solidFill>
                <a:latin typeface="Arial" charset="0"/>
              </a:rPr>
              <a:t>অথচ তাঁর অন্তরে ছিল ঈমান</a:t>
            </a:r>
            <a:endParaRPr lang="en-US" sz="20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الْبَيْعَةُ الْمَشْهُورَةُ لِإِسْلَامِ عُمَرَ ﷺ</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bn-IN" sz="2000" dirty="0">
                <a:solidFill>
                  <a:prstClr val="black"/>
                </a:solidFill>
                <a:latin typeface="Arial" charset="0"/>
              </a:rPr>
              <a:t>উমর </a:t>
            </a:r>
            <a:r>
              <a:rPr lang="en-US" sz="2000" dirty="0">
                <a:solidFill>
                  <a:prstClr val="black"/>
                </a:solidFill>
                <a:latin typeface="Arial" charset="0"/>
                <a:cs typeface="Vrinda"/>
              </a:rPr>
              <a:t>(</a:t>
            </a:r>
            <a:r>
              <a:rPr lang="bn-IN" sz="2000" dirty="0">
                <a:solidFill>
                  <a:prstClr val="black"/>
                </a:solidFill>
                <a:latin typeface="Arial" charset="0"/>
              </a:rPr>
              <a:t>রা</a:t>
            </a:r>
            <a:r>
              <a:rPr lang="en-US" sz="2000" dirty="0">
                <a:solidFill>
                  <a:prstClr val="black"/>
                </a:solidFill>
                <a:latin typeface="Arial" charset="0"/>
                <a:cs typeface="Vrinda"/>
              </a:rPr>
              <a:t>)-</a:t>
            </a:r>
            <a:r>
              <a:rPr lang="bn-IN" sz="2000" dirty="0">
                <a:solidFill>
                  <a:prstClr val="black"/>
                </a:solidFill>
                <a:latin typeface="Arial" charset="0"/>
              </a:rPr>
              <a:t>এর ইসলাম গ্রহণের বিখ্যাত বায়আত</a:t>
            </a:r>
            <a:endParaRPr lang="en-US" sz="2000" dirty="0">
              <a:solidFill>
                <a:prstClr val="black"/>
              </a:solidFill>
              <a:latin typeface="Arial" charset="0"/>
              <a:cs typeface="Arial" charset="0"/>
            </a:endParaRPr>
          </a:p>
          <a:p>
            <a:pPr lvl="0" eaLnBrk="0" fontAlgn="base" hangingPunct="0">
              <a:spcBef>
                <a:spcPct val="0"/>
              </a:spcBef>
              <a:spcAft>
                <a:spcPct val="0"/>
              </a:spcAft>
              <a:buFontTx/>
              <a:buChar char="•"/>
            </a:pPr>
            <a:r>
              <a:rPr lang="ar-SA" sz="2800" dirty="0">
                <a:solidFill>
                  <a:prstClr val="black"/>
                </a:solidFill>
                <a:latin typeface="Arial" charset="0"/>
                <a:cs typeface="Arial" charset="0"/>
              </a:rPr>
              <a:t>بَدْءُ نَشْرِ الْإِسْلَامِ عَلَنًا وَطَوَافُ الْمُسْلِمِينَ حَوْلَ الْكَعْبَةِ بَعْدَ إِسْلَامِ عُمَرَ ﷺ</a:t>
            </a:r>
            <a:endParaRPr lang="en-US" sz="2800" dirty="0">
              <a:solidFill>
                <a:prstClr val="black"/>
              </a:solidFill>
              <a:latin typeface="Arial" charset="0"/>
              <a:cs typeface="Arial" charset="0"/>
            </a:endParaRPr>
          </a:p>
          <a:p>
            <a:pPr lvl="0" eaLnBrk="0" fontAlgn="base" hangingPunct="0">
              <a:spcBef>
                <a:spcPct val="0"/>
              </a:spcBef>
              <a:spcAft>
                <a:spcPct val="0"/>
              </a:spcAft>
              <a:buFontTx/>
              <a:buChar char="•"/>
            </a:pPr>
            <a:r>
              <a:rPr lang="bn-IN" sz="2000" dirty="0">
                <a:solidFill>
                  <a:prstClr val="black"/>
                </a:solidFill>
                <a:latin typeface="Arial" charset="0"/>
              </a:rPr>
              <a:t>উমর </a:t>
            </a:r>
            <a:r>
              <a:rPr lang="en-US" sz="2000" dirty="0">
                <a:solidFill>
                  <a:prstClr val="black"/>
                </a:solidFill>
                <a:latin typeface="Arial" charset="0"/>
                <a:cs typeface="Vrinda"/>
              </a:rPr>
              <a:t>(</a:t>
            </a:r>
            <a:r>
              <a:rPr lang="bn-IN" sz="2000" dirty="0">
                <a:solidFill>
                  <a:prstClr val="black"/>
                </a:solidFill>
                <a:latin typeface="Arial" charset="0"/>
              </a:rPr>
              <a:t>রা</a:t>
            </a:r>
            <a:r>
              <a:rPr lang="en-US" sz="2000" dirty="0">
                <a:solidFill>
                  <a:prstClr val="black"/>
                </a:solidFill>
                <a:latin typeface="Arial" charset="0"/>
                <a:cs typeface="Vrinda"/>
              </a:rPr>
              <a:t>)-</a:t>
            </a:r>
            <a:r>
              <a:rPr lang="bn-IN" sz="2000" dirty="0">
                <a:solidFill>
                  <a:prstClr val="black"/>
                </a:solidFill>
                <a:latin typeface="Arial" charset="0"/>
              </a:rPr>
              <a:t>এর ইসলাম গ্রহণের পর প্রকাশ্যে ইসলাম প্রচার শুরু এবং মুসলমানদের কা</a:t>
            </a:r>
            <a:r>
              <a:rPr lang="en-US" sz="2000" dirty="0">
                <a:solidFill>
                  <a:prstClr val="black"/>
                </a:solidFill>
                <a:latin typeface="Arial" charset="0"/>
                <a:cs typeface="Vrinda"/>
              </a:rPr>
              <a:t>'</a:t>
            </a:r>
            <a:r>
              <a:rPr lang="bn-IN" sz="2000" dirty="0">
                <a:solidFill>
                  <a:prstClr val="black"/>
                </a:solidFill>
                <a:latin typeface="Arial" charset="0"/>
              </a:rPr>
              <a:t>বা তাওয়াফ</a:t>
            </a:r>
            <a:endParaRPr lang="en-US" sz="2000" dirty="0">
              <a:solidFill>
                <a:prstClr val="black"/>
              </a:solidFill>
              <a:latin typeface="Arial" charset="0"/>
              <a:cs typeface="Arial" charset="0"/>
            </a:endParaRPr>
          </a:p>
        </p:txBody>
      </p:sp>
      <p:sp>
        <p:nvSpPr>
          <p:cNvPr id="5" name="Rectangle 4"/>
          <p:cNvSpPr/>
          <p:nvPr/>
        </p:nvSpPr>
        <p:spPr>
          <a:xfrm>
            <a:off x="2971800" y="152400"/>
            <a:ext cx="6019800" cy="954107"/>
          </a:xfrm>
          <a:prstGeom prst="rect">
            <a:avLst/>
          </a:prstGeom>
        </p:spPr>
        <p:txBody>
          <a:bodyPr wrap="square">
            <a:spAutoFit/>
          </a:bodyPr>
          <a:lstStyle/>
          <a:p>
            <a:pPr algn="r"/>
            <a:r>
              <a:rPr lang="ar-SA" sz="2800" b="1" dirty="0"/>
              <a:t>أَهْدَافُ الدَّرْسِ:</a:t>
            </a:r>
            <a:r>
              <a:rPr lang="ar-SA" sz="2800" dirty="0"/>
              <a:t> </a:t>
            </a:r>
            <a:endParaRPr lang="bn-BD" sz="2800" dirty="0" smtClean="0"/>
          </a:p>
          <a:p>
            <a:pPr algn="r"/>
            <a:r>
              <a:rPr lang="ar-SA" sz="2800" b="1" dirty="0" smtClean="0"/>
              <a:t>بَعْدَ </a:t>
            </a:r>
            <a:r>
              <a:rPr lang="ar-SA" sz="2800" b="1" dirty="0"/>
              <a:t>إِكْمَالِ هَذَا الدَّرْسِ يَقْدِرُ الطَّالِبُ عَلَى مَا يَلِي</a:t>
            </a:r>
            <a:r>
              <a:rPr lang="ar-SA" b="1" dirty="0"/>
              <a:t>:</a:t>
            </a:r>
            <a:endParaRPr lang="en-US" dirty="0"/>
          </a:p>
        </p:txBody>
      </p:sp>
      <p:sp>
        <p:nvSpPr>
          <p:cNvPr id="4" name="Rectangle 3"/>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407875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1021" y="0"/>
            <a:ext cx="4572000" cy="1961755"/>
          </a:xfrm>
          <a:prstGeom prst="rect">
            <a:avLst/>
          </a:prstGeom>
        </p:spPr>
        <p:txBody>
          <a:bodyPr>
            <a:spAutoFit/>
          </a:bodyPr>
          <a:lstStyle/>
          <a:p>
            <a:pPr algn="ctr">
              <a:lnSpc>
                <a:spcPct val="150000"/>
              </a:lnSpc>
            </a:pPr>
            <a:r>
              <a:rPr lang="ar-SA" sz="2800" dirty="0"/>
              <a:t>الْوَحْدَةُ الثَّانِيَةُ</a:t>
            </a:r>
            <a:endParaRPr lang="en-US" sz="2800" dirty="0"/>
          </a:p>
          <a:p>
            <a:pPr algn="ctr">
              <a:lnSpc>
                <a:spcPct val="150000"/>
              </a:lnSpc>
            </a:pPr>
            <a:r>
              <a:rPr lang="en-US" sz="2800" dirty="0"/>
              <a:t> </a:t>
            </a:r>
            <a:r>
              <a:rPr lang="ar-SA" sz="2800" dirty="0"/>
              <a:t>الدَّرْسُ الأَوَّلُ</a:t>
            </a:r>
            <a:endParaRPr lang="en-US" sz="2800" dirty="0"/>
          </a:p>
          <a:p>
            <a:pPr algn="ctr">
              <a:lnSpc>
                <a:spcPct val="150000"/>
              </a:lnSpc>
            </a:pPr>
            <a:r>
              <a:rPr lang="ar-SA" sz="2800" dirty="0"/>
              <a:t>عَبْقَرِيَّةُ سَيِّدِنَا عُمَرَ (رضي الله عنه)</a:t>
            </a:r>
            <a:endParaRPr lang="en-US" sz="2800" dirty="0"/>
          </a:p>
        </p:txBody>
      </p:sp>
      <p:pic>
        <p:nvPicPr>
          <p:cNvPr id="1026" name="Picture 2" descr="C:\Users\USER\Pictures\Screenshots\Screenshot (7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2133600"/>
            <a:ext cx="5715000" cy="38938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261083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99" y="304800"/>
            <a:ext cx="8991601" cy="5509200"/>
          </a:xfrm>
          <a:prstGeom prst="rect">
            <a:avLst/>
          </a:prstGeom>
        </p:spPr>
        <p:txBody>
          <a:bodyPr wrap="square">
            <a:spAutoFit/>
          </a:bodyPr>
          <a:lstStyle/>
          <a:p>
            <a:pPr algn="just"/>
            <a:r>
              <a:rPr lang="ar-SA" sz="3200" dirty="0" smtClean="0"/>
              <a:t>إِنَّ سَيِّدَنَا عُمَرَ بْنَ الْخَطَّابِ رضي الله عنه ثَانِي الْخُلَفَاءِ الرَّاشِدِينَ، وَأَحَدُ الْعَشَرَةِ الْمُبَشَّرَةِ بِالْجَنَّةِ। كَانَ مِثَالًا لِلشُّجَاعَةِ وَالشَّهَامَةِ وَالْعَدْلِ وَالْإِنْصَافِ، وَالزُّهْدِ وَالْإِسْتِمَاتَةِ فِي إِيْصَالِ الْخَيْرِ إِلَى كُلِّ فَرْدٍ مِنْ أَفْرَادِ الرَّعِيَّةِ। وَحَيَاتُهُ قُدْوَةٌ لِلدُّعَاةِ وَالْعُلَمَاءِ وَالسِّيَاسَةِ وَرِجَالِ الْفِكْرِ، وَقَادَةِ الْجُيُوشِ، وَحُكَّامِ الْأُمَّةِ، وَطُلَّابِ الْعِلْمِ، وَعَامَّةِ النَّاسِ، لَعَلَّهُمْ يَسْتَفِيدُونَ بِهَا فِي حَيَاتِهِمْ، وَيَقْتَدُونَ بِهَا فِي أَعْمَالِهِمْ، فَيُكْرِمُهُمُ اللَّهُ بِالْفَوْزِ فِي الدَّارَيْنِ</a:t>
            </a:r>
            <a:endParaRPr lang="bn-BD" sz="3200" dirty="0" smtClean="0"/>
          </a:p>
          <a:p>
            <a:pPr algn="just"/>
            <a:endParaRPr lang="bn-BD" sz="3200" dirty="0" smtClean="0"/>
          </a:p>
          <a:p>
            <a:pPr algn="just"/>
            <a:r>
              <a:rPr lang="ar-SA" sz="3200" dirty="0" smtClean="0"/>
              <a:t>لَقَدْ كَانَ الْفَارُوقُ رضي الله عنه رَجُلًا رَبَّانِيًّا بِحَقٍّ، لَا يَخْشَى إِلَّا اللَّهَ فَكَانَ الْحَقُّ دَائِمًا عَلَى لِسَانِهِ وَقَلْبِهِ، وَكَانَ الصَّوَابُ دَائِمًا مَعَهُ، وَالرَّأْيُ الرَّاجِحُ لَهُ، إِنَّهُ مِنْ رِجَالٍ رَبَّاهُمُ الرَّسُولُ صلى الله عليه وسلم عَلَى مَبَادِئ</a:t>
            </a:r>
            <a:endParaRPr lang="ar-SA" sz="3200" dirty="0"/>
          </a:p>
        </p:txBody>
      </p:sp>
      <p:sp>
        <p:nvSpPr>
          <p:cNvPr id="3" name="Rectangle 2"/>
          <p:cNvSpPr/>
          <p:nvPr/>
        </p:nvSpPr>
        <p:spPr>
          <a:xfrm>
            <a:off x="-31377" y="6488668"/>
            <a:ext cx="8597153" cy="369332"/>
          </a:xfrm>
          <a:prstGeom prst="rect">
            <a:avLst/>
          </a:prstGeom>
        </p:spPr>
        <p:txBody>
          <a:bodyPr wrap="square">
            <a:spAutoFit/>
          </a:bodyPr>
          <a:lstStyle/>
          <a:p>
            <a:r>
              <a:rPr lang="en-US" dirty="0" err="1">
                <a:latin typeface="NikoshBAN" pitchFamily="2" charset="0"/>
                <a:cs typeface="NikoshBAN" pitchFamily="2" charset="0"/>
              </a:rPr>
              <a:t>জামিলাতুন</a:t>
            </a:r>
            <a:r>
              <a:rPr lang="en-US" dirty="0">
                <a:latin typeface="NikoshBAN" pitchFamily="2" charset="0"/>
                <a:cs typeface="NikoshBAN" pitchFamily="2" charset="0"/>
              </a:rPr>
              <a:t> </a:t>
            </a:r>
            <a:r>
              <a:rPr lang="en-US" dirty="0" err="1">
                <a:latin typeface="NikoshBAN" pitchFamily="2" charset="0"/>
                <a:cs typeface="NikoshBAN" pitchFamily="2" charset="0"/>
              </a:rPr>
              <a:t>নেছা</a:t>
            </a:r>
            <a:r>
              <a:rPr lang="en-US" dirty="0">
                <a:latin typeface="NikoshBAN" pitchFamily="2" charset="0"/>
                <a:cs typeface="NikoshBAN" pitchFamily="2" charset="0"/>
              </a:rPr>
              <a:t> , </a:t>
            </a:r>
            <a:r>
              <a:rPr lang="en-US" dirty="0" err="1">
                <a:latin typeface="NikoshBAN" pitchFamily="2" charset="0"/>
                <a:cs typeface="NikoshBAN" pitchFamily="2" charset="0"/>
              </a:rPr>
              <a:t>সহকারী</a:t>
            </a:r>
            <a:r>
              <a:rPr lang="en-US" dirty="0">
                <a:latin typeface="NikoshBAN" pitchFamily="2" charset="0"/>
                <a:cs typeface="NikoshBAN" pitchFamily="2" charset="0"/>
              </a:rPr>
              <a:t> </a:t>
            </a:r>
            <a:r>
              <a:rPr lang="en-US" dirty="0" err="1">
                <a:latin typeface="NikoshBAN" pitchFamily="2" charset="0"/>
                <a:cs typeface="NikoshBAN" pitchFamily="2" charset="0"/>
              </a:rPr>
              <a:t>মৌলভী</a:t>
            </a:r>
            <a:r>
              <a:rPr lang="en-US" dirty="0">
                <a:latin typeface="NikoshBAN" pitchFamily="2" charset="0"/>
                <a:cs typeface="NikoshBAN" pitchFamily="2" charset="0"/>
              </a:rPr>
              <a:t>, </a:t>
            </a:r>
            <a:r>
              <a:rPr lang="en-US" dirty="0" err="1">
                <a:latin typeface="NikoshBAN" pitchFamily="2" charset="0"/>
                <a:cs typeface="NikoshBAN" pitchFamily="2" charset="0"/>
              </a:rPr>
              <a:t>ছড়ারকুটি</a:t>
            </a:r>
            <a:r>
              <a:rPr lang="en-US" dirty="0">
                <a:latin typeface="NikoshBAN" pitchFamily="2" charset="0"/>
                <a:cs typeface="NikoshBAN" pitchFamily="2" charset="0"/>
              </a:rPr>
              <a:t> </a:t>
            </a:r>
            <a:r>
              <a:rPr lang="en-US" dirty="0" err="1">
                <a:latin typeface="NikoshBAN" pitchFamily="2" charset="0"/>
                <a:cs typeface="NikoshBAN" pitchFamily="2" charset="0"/>
              </a:rPr>
              <a:t>আল</a:t>
            </a:r>
            <a:r>
              <a:rPr lang="en-US" dirty="0">
                <a:latin typeface="NikoshBAN" pitchFamily="2" charset="0"/>
                <a:cs typeface="NikoshBAN" pitchFamily="2" charset="0"/>
              </a:rPr>
              <a:t> </a:t>
            </a:r>
            <a:r>
              <a:rPr lang="en-US" dirty="0" err="1">
                <a:latin typeface="NikoshBAN" pitchFamily="2" charset="0"/>
                <a:cs typeface="NikoshBAN" pitchFamily="2" charset="0"/>
              </a:rPr>
              <a:t>ওয়াহেদীয়া</a:t>
            </a:r>
            <a:r>
              <a:rPr lang="en-US" dirty="0">
                <a:latin typeface="NikoshBAN" pitchFamily="2" charset="0"/>
                <a:cs typeface="NikoshBAN" pitchFamily="2" charset="0"/>
              </a:rPr>
              <a:t> ‍</a:t>
            </a:r>
            <a:r>
              <a:rPr lang="en-US" dirty="0" err="1">
                <a:latin typeface="NikoshBAN" pitchFamily="2" charset="0"/>
                <a:cs typeface="NikoshBAN" pitchFamily="2" charset="0"/>
              </a:rPr>
              <a:t>দ্বি-মুখী</a:t>
            </a:r>
            <a:r>
              <a:rPr lang="en-US" dirty="0">
                <a:latin typeface="NikoshBAN" pitchFamily="2" charset="0"/>
                <a:cs typeface="NikoshBAN" pitchFamily="2" charset="0"/>
              </a:rPr>
              <a:t> </a:t>
            </a:r>
            <a:r>
              <a:rPr lang="en-US" dirty="0" err="1">
                <a:latin typeface="NikoshBAN" pitchFamily="2" charset="0"/>
                <a:cs typeface="NikoshBAN" pitchFamily="2" charset="0"/>
              </a:rPr>
              <a:t>দাখিল</a:t>
            </a:r>
            <a:r>
              <a:rPr lang="en-US" dirty="0">
                <a:latin typeface="NikoshBAN" pitchFamily="2" charset="0"/>
                <a:cs typeface="NikoshBAN" pitchFamily="2" charset="0"/>
              </a:rPr>
              <a:t> </a:t>
            </a:r>
            <a:r>
              <a:rPr lang="en-US" dirty="0" err="1">
                <a:latin typeface="NikoshBAN" pitchFamily="2" charset="0"/>
                <a:cs typeface="NikoshBAN" pitchFamily="2" charset="0"/>
              </a:rPr>
              <a:t>মাদ্রাসা</a:t>
            </a:r>
            <a:r>
              <a:rPr lang="en-US" dirty="0">
                <a:latin typeface="NikoshBAN" pitchFamily="2" charset="0"/>
                <a:cs typeface="NikoshBAN" pitchFamily="2" charset="0"/>
              </a:rPr>
              <a:t>, </a:t>
            </a:r>
            <a:r>
              <a:rPr lang="en-US" dirty="0" err="1">
                <a:latin typeface="NikoshBAN" pitchFamily="2" charset="0"/>
                <a:cs typeface="NikoshBAN" pitchFamily="2" charset="0"/>
              </a:rPr>
              <a:t>সুন্দরগঞ্জ</a:t>
            </a:r>
            <a:r>
              <a:rPr lang="en-US" dirty="0">
                <a:latin typeface="NikoshBAN" pitchFamily="2" charset="0"/>
                <a:cs typeface="NikoshBAN" pitchFamily="2" charset="0"/>
              </a:rPr>
              <a:t>, </a:t>
            </a:r>
            <a:r>
              <a:rPr lang="en-US" dirty="0" err="1">
                <a:latin typeface="NikoshBAN" pitchFamily="2" charset="0"/>
                <a:cs typeface="NikoshBAN" pitchFamily="2" charset="0"/>
              </a:rPr>
              <a:t>গাইবান্ধা</a:t>
            </a:r>
            <a:r>
              <a:rPr lang="en-US" dirty="0">
                <a:latin typeface="NikoshBAN" pitchFamily="2" charset="0"/>
                <a:cs typeface="NikoshBAN" pitchFamily="2" charset="0"/>
              </a:rPr>
              <a:t>।</a:t>
            </a:r>
          </a:p>
        </p:txBody>
      </p:sp>
    </p:spTree>
    <p:extLst>
      <p:ext uri="{BB962C8B-B14F-4D97-AF65-F5344CB8AC3E}">
        <p14:creationId xmlns:p14="http://schemas.microsoft.com/office/powerpoint/2010/main" val="12293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আবকরিয়াতু সাইয়েদুনা ওমর পিপিটি">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আবকরিয়াতু সাইয়েদুনা ওমর পিপিটি</Template>
  <TotalTime>0</TotalTime>
  <Words>3946</Words>
  <Application>Microsoft Office PowerPoint</Application>
  <PresentationFormat>On-screen Show (4:3)</PresentationFormat>
  <Paragraphs>466</Paragraphs>
  <Slides>24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আবকরিয়াতু সাইয়েদুনা ওমর পিপিটি</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cp:revision>
  <dcterms:created xsi:type="dcterms:W3CDTF">2026-08-08T17:24:31Z</dcterms:created>
  <dcterms:modified xsi:type="dcterms:W3CDTF">2026-08-08T17:25:31Z</dcterms:modified>
</cp:coreProperties>
</file>