
<file path=[Content_Types].xml><?xml version="1.0" encoding="utf-8"?>
<Types xmlns="http://schemas.openxmlformats.org/package/2006/content-types">
  <Default Extension="xml" ContentType="application/vnd.openxmlformats-officedocument.extended-properties+xml"/>
  <Default Extension="png" ContentType="image/png"/>
  <Default Extension="jpeg" ContentType="image/jpeg"/>
  <Default Extension="svg" ContentType="image/svg+xml"/>
  <Default Extension="fntdata" ContentType="application/x-fontdata"/>
  <Default Extension="rels" ContentType="application/vnd.openxmlformats-package.relationship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</Types>
</file>

<file path=_rels/.rels>&#65279;<?xml version="1.0" encoding="utf-8"?><Relationships xmlns="http://schemas.openxmlformats.org/package/2006/relationships"><Relationship Type="http://schemas.openxmlformats.org/officeDocument/2006/relationships/extended-properties" Target="/docProps/app.xml" Id="rId1" /><Relationship Type="http://schemas.openxmlformats.org/package/2006/relationships/metadata/core-properties" Target="/docProps/core.xml" Id="rId2" /><Relationship Type="http://schemas.openxmlformats.org/officeDocument/2006/relationships/officeDocument" Target="/ppt/presentation.xml" Id="rId3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true" saveSubsetFonts="true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Raleway Bold"/>
      <p:regular r:id="rId201314"/>
    </p:embeddedFont>
    <p:embeddedFont>
      <p:font typeface="Raleway"/>
      <p:regular r:id="rId201315"/>
    </p:embeddedFont>
    <p:embeddedFont>
      <p:font typeface="Roboto"/>
      <p:regular r:id="rId201316"/>
    </p:embeddedFont>
    <p:embeddedFont>
      <p:font typeface="Roboto Bold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Id2" /><Relationship Type="http://schemas.openxmlformats.org/officeDocument/2006/relationships/slide" Target="/ppt/slides/slide2.xml" Id="rId3" /><Relationship Type="http://schemas.openxmlformats.org/officeDocument/2006/relationships/slide" Target="/ppt/slides/slide3.xml" Id="rId4" /><Relationship Type="http://schemas.openxmlformats.org/officeDocument/2006/relationships/slide" Target="/ppt/slides/slide4.xml" Id="rId5" /><Relationship Type="http://schemas.openxmlformats.org/officeDocument/2006/relationships/slide" Target="/ppt/slides/slide5.xml" Id="rId6" /><Relationship Type="http://schemas.openxmlformats.org/officeDocument/2006/relationships/slide" Target="/ppt/slides/slide6.xml" Id="rId7" /><Relationship Type="http://schemas.openxmlformats.org/officeDocument/2006/relationships/slide" Target="/ppt/slides/slide7.xml" Id="rId8" /><Relationship Type="http://schemas.openxmlformats.org/officeDocument/2006/relationships/slide" Target="/ppt/slides/slide8.xml" Id="rId9" /><Relationship Type="http://schemas.openxmlformats.org/officeDocument/2006/relationships/slide" Target="/ppt/slides/slide9.xml" Id="rId10" /><Relationship Type="http://schemas.openxmlformats.org/officeDocument/2006/relationships/slide" Target="/ppt/slides/slide10.xml" Id="rId11" /><Relationship Type="http://schemas.openxmlformats.org/officeDocument/2006/relationships/notesMaster" Target="/ppt/notesMasters/notesMaster1.xml" Id="rId12" /><Relationship Type="http://schemas.openxmlformats.org/officeDocument/2006/relationships/presProps" Target="/ppt/presProps.xml" Id="rId13" /><Relationship Type="http://schemas.openxmlformats.org/officeDocument/2006/relationships/viewProps" Target="/ppt/viewProps.xml" Id="rId14" /><Relationship Type="http://schemas.openxmlformats.org/officeDocument/2006/relationships/theme" Target="/ppt/theme/theme1.xml" Id="rId15" /><Relationship Type="http://schemas.openxmlformats.org/officeDocument/2006/relationships/tableStyles" Target="/ppt/tableStyles.xml" Id="rId16" /><Relationship Type="http://schemas.openxmlformats.org/officeDocument/2006/relationships/font" Target="/ppt/fonts/201314.fntdata" Id="rId201314" /><Relationship Type="http://schemas.openxmlformats.org/officeDocument/2006/relationships/font" Target="/ppt/fonts/201315.fntdata" Id="rId201315" /><Relationship Type="http://schemas.openxmlformats.org/officeDocument/2006/relationships/font" Target="/ppt/fonts/201316.fntdata" Id="rId201316" /><Relationship Type="http://schemas.openxmlformats.org/officeDocument/2006/relationships/font" Target="/ppt/fonts/201317.fntdata" Id="rId201317" /><Relationship Type="http://schemas.openxmlformats.org/officeDocument/2006/relationships/font" Target="/ppt/fonts/201318.fntdata" Id="rId201318" /><Relationship Type="http://schemas.openxmlformats.org/officeDocument/2006/relationships/font" Target="/ppt/fonts/201319.fntdata" Id="rId201319" /><Relationship Type="http://schemas.openxmlformats.org/officeDocument/2006/relationships/font" Target="/ppt/fonts/201320.fntdata" Id="rId201320" /><Relationship Type="http://schemas.openxmlformats.org/officeDocument/2006/relationships/font" Target="/ppt/fonts/201321.fntdata" Id="rId20132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1" /><Relationship Type="http://schemas.openxmlformats.org/officeDocument/2006/relationships/slide" Target="/ppt/slides/slide1.xml" Id="rId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1" /><Relationship Type="http://schemas.openxmlformats.org/officeDocument/2006/relationships/slide" Target="/ppt/slides/slide10.xml" Id="rId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1" /><Relationship Type="http://schemas.openxmlformats.org/officeDocument/2006/relationships/slide" Target="/ppt/slides/slide2.xml" Id="rId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1" /><Relationship Type="http://schemas.openxmlformats.org/officeDocument/2006/relationships/slide" Target="/ppt/slides/slide3.xml" Id="rId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1" /><Relationship Type="http://schemas.openxmlformats.org/officeDocument/2006/relationships/slide" Target="/ppt/slides/slide4.xml" Id="rId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1" /><Relationship Type="http://schemas.openxmlformats.org/officeDocument/2006/relationships/slide" Target="/ppt/slides/slide5.xml" Id="rId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1" /><Relationship Type="http://schemas.openxmlformats.org/officeDocument/2006/relationships/slide" Target="/ppt/slides/slide6.xml" Id="rId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1" /><Relationship Type="http://schemas.openxmlformats.org/officeDocument/2006/relationships/slide" Target="/ppt/slides/slide7.xml" Id="rId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1" /><Relationship Type="http://schemas.openxmlformats.org/officeDocument/2006/relationships/slide" Target="/ppt/slides/slide8.xml" Id="rId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1" /><Relationship Type="http://schemas.openxmlformats.org/officeDocument/2006/relationships/slide" Target="/ppt/slides/slide9.xml" Id="rId2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image" Target="/ppt/media/image-1002-1.png" Id="rId1" /><Relationship Type="http://schemas.openxmlformats.org/officeDocument/2006/relationships/slideMaster" Target="/ppt/slideMasters/slideMaster1.xml" Id="rId3" /><Relationship Type="http://schemas.openxmlformats.org/officeDocument/2006/relationships/hyperlink" Target="https://gamma.app/?utm_source=made-with-gamma" TargetMode="External" Id="rId2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2" /><Relationship Type="http://schemas.openxmlformats.org/officeDocument/2006/relationships/theme" Target="/ppt/theme/theme1.xml" Id="rId3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image" Target="/ppt/media/image-1-1.png" Id="rId1" /><Relationship Type="http://schemas.openxmlformats.org/officeDocument/2006/relationships/slideLayout" Target="/ppt/slideLayouts/slideLayout2.xml" Id="rId2" /><Relationship Type="http://schemas.openxmlformats.org/officeDocument/2006/relationships/notesSlide" Target="/ppt/notesSlides/notesSlide1.xml" Id="rId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image" Target="/ppt/media/image-10-1.jpeg" Id="rId1" /><Relationship Type="http://schemas.openxmlformats.org/officeDocument/2006/relationships/slideLayout" Target="/ppt/slideLayouts/slideLayout2.xml" Id="rId2" /><Relationship Type="http://schemas.openxmlformats.org/officeDocument/2006/relationships/notesSlide" Target="/ppt/notesSlides/notesSlide10.xml" Id="rI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image" Target="/ppt/media/image-2-1.jpeg" Id="rId1" /><Relationship Type="http://schemas.openxmlformats.org/officeDocument/2006/relationships/image" Target="/ppt/media/image-2-2.png" Id="rId2" /><Relationship Type="http://schemas.openxmlformats.org/officeDocument/2006/relationships/image" Target="/ppt/media/image-2-3.svg" Id="rId3" /><Relationship Type="http://schemas.openxmlformats.org/officeDocument/2006/relationships/image" Target="/ppt/media/image-2-2.png" Id="rId4" /><Relationship Type="http://schemas.openxmlformats.org/officeDocument/2006/relationships/image" Target="/ppt/media/image-2-3.svg" Id="rId5" /><Relationship Type="http://schemas.openxmlformats.org/officeDocument/2006/relationships/image" Target="/ppt/media/image-2-2.png" Id="rId6" /><Relationship Type="http://schemas.openxmlformats.org/officeDocument/2006/relationships/image" Target="/ppt/media/image-2-3.svg" Id="rId7" /><Relationship Type="http://schemas.openxmlformats.org/officeDocument/2006/relationships/slideLayout" Target="/ppt/slideLayouts/slideLayout2.xml" Id="rId8" /><Relationship Type="http://schemas.openxmlformats.org/officeDocument/2006/relationships/notesSlide" Target="/ppt/notesSlides/notesSlide2.xml" Id="rI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image" Target="/ppt/media/image-3-1.png" Id="rId1" /><Relationship Type="http://schemas.openxmlformats.org/officeDocument/2006/relationships/slideLayout" Target="/ppt/slideLayouts/slideLayout2.xml" Id="rId2" /><Relationship Type="http://schemas.openxmlformats.org/officeDocument/2006/relationships/notesSlide" Target="/ppt/notesSlides/notesSlide3.xml" Id="rI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image" Target="/ppt/media/image-4-1.jpeg" Id="rId1" /><Relationship Type="http://schemas.openxmlformats.org/officeDocument/2006/relationships/slideLayout" Target="/ppt/slideLayouts/slideLayout2.xml" Id="rId2" /><Relationship Type="http://schemas.openxmlformats.org/officeDocument/2006/relationships/notesSlide" Target="/ppt/notesSlides/notesSlide4.xml" Id="rI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image" Target="/ppt/media/image-5-1.png" Id="rId1" /><Relationship Type="http://schemas.openxmlformats.org/officeDocument/2006/relationships/slideLayout" Target="/ppt/slideLayouts/slideLayout2.xml" Id="rId2" /><Relationship Type="http://schemas.openxmlformats.org/officeDocument/2006/relationships/notesSlide" Target="/ppt/notesSlides/notesSlide5.xml" Id="rI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image" Target="/ppt/media/image-6-1.png" Id="rId1" /><Relationship Type="http://schemas.openxmlformats.org/officeDocument/2006/relationships/image" Target="/ppt/media/image-6-2.png" Id="rId2" /><Relationship Type="http://schemas.openxmlformats.org/officeDocument/2006/relationships/image" Target="/ppt/media/image-6-3.png" Id="rId3" /><Relationship Type="http://schemas.openxmlformats.org/officeDocument/2006/relationships/image" Target="/ppt/media/image-6-4.png" Id="rId4" /><Relationship Type="http://schemas.openxmlformats.org/officeDocument/2006/relationships/slideLayout" Target="/ppt/slideLayouts/slideLayout2.xml" Id="rId5" /><Relationship Type="http://schemas.openxmlformats.org/officeDocument/2006/relationships/notesSlide" Target="/ppt/notesSlides/notesSlide6.xml" Id="rI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image" Target="/ppt/media/image-7-1.png" Id="rId1" /><Relationship Type="http://schemas.openxmlformats.org/officeDocument/2006/relationships/image" Target="/ppt/media/image-7-2.png" Id="rId2" /><Relationship Type="http://schemas.openxmlformats.org/officeDocument/2006/relationships/image" Target="/ppt/media/image-7-3.png" Id="rId3" /><Relationship Type="http://schemas.openxmlformats.org/officeDocument/2006/relationships/slideLayout" Target="/ppt/slideLayouts/slideLayout2.xml" Id="rId4" /><Relationship Type="http://schemas.openxmlformats.org/officeDocument/2006/relationships/notesSlide" Target="/ppt/notesSlides/notesSlide7.xml" Id="rId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image" Target="/ppt/media/image-8-1.jpeg" Id="rId1" /><Relationship Type="http://schemas.openxmlformats.org/officeDocument/2006/relationships/slideLayout" Target="/ppt/slideLayouts/slideLayout2.xml" Id="rId2" /><Relationship Type="http://schemas.openxmlformats.org/officeDocument/2006/relationships/notesSlide" Target="/ppt/notesSlides/notesSlide8.xml" Id="rId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image" Target="/ppt/media/image-9-1.jpeg" Id="rId1" /><Relationship Type="http://schemas.openxmlformats.org/officeDocument/2006/relationships/image" Target="/ppt/media/image-9-2.png" Id="rId2" /><Relationship Type="http://schemas.openxmlformats.org/officeDocument/2006/relationships/image" Target="/ppt/media/image-9-3.svg" Id="rId3" /><Relationship Type="http://schemas.openxmlformats.org/officeDocument/2006/relationships/image" Target="/ppt/media/image-9-4.png" Id="rId4" /><Relationship Type="http://schemas.openxmlformats.org/officeDocument/2006/relationships/image" Target="/ppt/media/image-9-5.svg" Id="rId5" /><Relationship Type="http://schemas.openxmlformats.org/officeDocument/2006/relationships/image" Target="/ppt/media/image-9-6.png" Id="rId6" /><Relationship Type="http://schemas.openxmlformats.org/officeDocument/2006/relationships/image" Target="/ppt/media/image-9-7.svg" Id="rId7" /><Relationship Type="http://schemas.openxmlformats.org/officeDocument/2006/relationships/image" Target="/ppt/media/image-9-8.png" Id="rId8" /><Relationship Type="http://schemas.openxmlformats.org/officeDocument/2006/relationships/image" Target="/ppt/media/image-9-9.svg" Id="rId9" /><Relationship Type="http://schemas.openxmlformats.org/officeDocument/2006/relationships/slideLayout" Target="/ppt/slideLayouts/slideLayout2.xml" Id="rId10" /><Relationship Type="http://schemas.openxmlformats.org/officeDocument/2006/relationships/notesSlide" Target="/ppt/notesSlides/notesSlide9.xml" Id="rId11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1E1E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85842" y="380181"/>
            <a:ext cx="3287241" cy="438306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477789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বাংলাদেশের সড়ক দুর্ঘটনা: সচেতনতা ও প্রতিরোধ</a:t>
            </a:r>
            <a:endParaRPr lang="en-US" sz="2750" dirty="0"/>
          </a:p>
        </p:txBody>
      </p:sp>
      <p:sp>
        <p:nvSpPr>
          <p:cNvPr id="5" name="Text 2"/>
          <p:cNvSpPr/>
          <p:nvPr/>
        </p:nvSpPr>
        <p:spPr>
          <a:xfrm>
            <a:off x="496119" y="2576364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অধ্যায়: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১৫ |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পাঠ: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সড়ক দুর্ঘটনা |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শ্রেণি: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নবম ও দশম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496119" y="2998068"/>
            <a:ext cx="4722763" cy="19050"/>
          </a:xfrm>
          <a:prstGeom prst="roundRect">
            <a:avLst>
              <a:gd name="adj" fmla="val 50000"/>
            </a:avLst>
          </a:prstGeom>
          <a:solidFill>
            <a:srgbClr val="3C3939">
              <a:alpha val="5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496119" y="3212009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শিক্ষক: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মোঃ কামাল ইদ্রিস আমীন, সিনিয়র শিক্ষক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জুম্মাহাট বালিকা উচ্চ বিদ্যালয়, উলিপুর, কুড়িগ্রাম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498797"/>
            <a:ext cx="3500958" cy="233332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379318" y="480864"/>
            <a:ext cx="3730451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endParaRPr lang="en-US" sz="800" dirty="0"/>
          </a:p>
        </p:txBody>
      </p:sp>
      <p:sp>
        <p:nvSpPr>
          <p:cNvPr id="4" name="Text 1"/>
          <p:cNvSpPr/>
          <p:nvPr/>
        </p:nvSpPr>
        <p:spPr>
          <a:xfrm>
            <a:off x="496119" y="3041377"/>
            <a:ext cx="8151763" cy="3322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একসাথে সড়ক নিরাপদ করি</a:t>
            </a:r>
            <a:endParaRPr lang="en-US" sz="2050" dirty="0"/>
          </a:p>
        </p:txBody>
      </p:sp>
      <p:sp>
        <p:nvSpPr>
          <p:cNvPr id="5" name="Text 2"/>
          <p:cNvSpPr/>
          <p:nvPr/>
        </p:nvSpPr>
        <p:spPr>
          <a:xfrm>
            <a:off x="655588" y="3582888"/>
            <a:ext cx="8449494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8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প্রতিটি জীবন মূল্যবান।</a:t>
            </a:r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সড়ক নিরাপত্তা শুধু আইন নয় — এটি আমাদের সামাজিক দায়বদ্ধতা।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496119" y="3493219"/>
            <a:ext cx="14288" cy="328166"/>
          </a:xfrm>
          <a:prstGeom prst="roundRect">
            <a:avLst>
              <a:gd name="adj" fmla="val 49998"/>
            </a:avLst>
          </a:prstGeom>
          <a:solidFill>
            <a:srgbClr val="1B1B27"/>
          </a:solidFill>
          <a:ln/>
        </p:spPr>
      </p:sp>
      <p:sp>
        <p:nvSpPr>
          <p:cNvPr id="7" name="Text 4"/>
          <p:cNvSpPr/>
          <p:nvPr/>
        </p:nvSpPr>
        <p:spPr>
          <a:xfrm>
            <a:off x="496119" y="3911054"/>
            <a:ext cx="8608963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সচেতনতা, শৃঙ্খলা এবং পারস্পরিক সহযোগিতার মাধ্যমে আমরা বাংলাদেশের সড়ককে নিরাপদ করতে পারি। আসুন, একসাথে পরিবর্তন আনি।</a:t>
            </a:r>
            <a:endParaRPr lang="en-US" sz="800" dirty="0"/>
          </a:p>
        </p:txBody>
      </p:sp>
      <p:sp>
        <p:nvSpPr>
          <p:cNvPr id="8" name="Shape 5"/>
          <p:cNvSpPr/>
          <p:nvPr/>
        </p:nvSpPr>
        <p:spPr>
          <a:xfrm>
            <a:off x="496119" y="4149551"/>
            <a:ext cx="8151763" cy="584746"/>
          </a:xfrm>
          <a:prstGeom prst="roundRect">
            <a:avLst>
              <a:gd name="adj" fmla="val 7637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00881" y="4154314"/>
            <a:ext cx="2714030" cy="575221"/>
          </a:xfrm>
          <a:custGeom>
            <a:avLst/>
            <a:gdLst/>
            <a:ahLst/>
            <a:cxnLst/>
            <a:rect l="l" t="t" r="r" b="b"/>
            <a:pathLst>
              <a:path w="2714030" h="575221">
                <a:moveTo>
                  <a:pt x="37214" y="0"/>
                </a:moveTo>
                <a:lnTo>
                  <a:pt x="2714030" y="0"/>
                </a:lnTo>
                <a:lnTo>
                  <a:pt x="2714030" y="575221"/>
                </a:lnTo>
                <a:lnTo>
                  <a:pt x="37214" y="575221"/>
                </a:lnTo>
                <a:arcTo hR="37214" wR="37214" stAng="5400000" swAng="5400000"/>
                <a:lnTo>
                  <a:pt x="0" y="37214"/>
                </a:lnTo>
                <a:arcTo hR="37214" wR="37214" stAng="10800000" swAng="5400000"/>
                <a:close/>
              </a:path>
            </a:pathLst>
          </a:custGeom>
          <a:solidFill>
            <a:srgbClr val="E1E1EA"/>
          </a:solidFill>
          <a:ln/>
        </p:spPr>
      </p:sp>
      <p:sp>
        <p:nvSpPr>
          <p:cNvPr id="10" name="Text 7"/>
          <p:cNvSpPr/>
          <p:nvPr/>
        </p:nvSpPr>
        <p:spPr>
          <a:xfrm>
            <a:off x="607144" y="4260577"/>
            <a:ext cx="2501503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সচেতন হই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607144" y="4474443"/>
            <a:ext cx="2501503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নিজে জানুন, অন্যকে জানান</a:t>
            </a:r>
            <a:endParaRPr lang="en-US" sz="800" dirty="0"/>
          </a:p>
        </p:txBody>
      </p:sp>
      <p:sp>
        <p:nvSpPr>
          <p:cNvPr id="12" name="Shape 9"/>
          <p:cNvSpPr/>
          <p:nvPr/>
        </p:nvSpPr>
        <p:spPr>
          <a:xfrm>
            <a:off x="3214911" y="4154314"/>
            <a:ext cx="2714104" cy="575221"/>
          </a:xfrm>
          <a:prstGeom prst="rect">
            <a:avLst/>
          </a:prstGeom>
          <a:solidFill>
            <a:srgbClr val="E1E1EA"/>
          </a:solidFill>
          <a:ln/>
        </p:spPr>
      </p:sp>
      <p:sp>
        <p:nvSpPr>
          <p:cNvPr id="13" name="Shape 10"/>
          <p:cNvSpPr/>
          <p:nvPr/>
        </p:nvSpPr>
        <p:spPr>
          <a:xfrm>
            <a:off x="3214911" y="4154314"/>
            <a:ext cx="14288" cy="575221"/>
          </a:xfrm>
          <a:prstGeom prst="roundRect">
            <a:avLst>
              <a:gd name="adj" fmla="val 49998"/>
            </a:avLst>
          </a:prstGeom>
          <a:solidFill>
            <a:srgbClr val="C7C7D0"/>
          </a:solidFill>
          <a:ln/>
        </p:spPr>
      </p:sp>
      <p:sp>
        <p:nvSpPr>
          <p:cNvPr id="14" name="Text 11"/>
          <p:cNvSpPr/>
          <p:nvPr/>
        </p:nvSpPr>
        <p:spPr>
          <a:xfrm>
            <a:off x="3321174" y="4260577"/>
            <a:ext cx="2501578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নিয়ম মানি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3321174" y="4474443"/>
            <a:ext cx="2501578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ট্রাফিক আইন সর্বদা মেনে চলুন</a:t>
            </a:r>
            <a:endParaRPr lang="en-US" sz="800" dirty="0"/>
          </a:p>
        </p:txBody>
      </p:sp>
      <p:sp>
        <p:nvSpPr>
          <p:cNvPr id="16" name="Shape 13"/>
          <p:cNvSpPr/>
          <p:nvPr/>
        </p:nvSpPr>
        <p:spPr>
          <a:xfrm>
            <a:off x="5929015" y="4154314"/>
            <a:ext cx="2714104" cy="575221"/>
          </a:xfrm>
          <a:custGeom>
            <a:avLst/>
            <a:gdLst/>
            <a:ahLst/>
            <a:cxnLst/>
            <a:rect l="l" t="t" r="r" b="b"/>
            <a:pathLst>
              <a:path w="2714104" h="575221">
                <a:moveTo>
                  <a:pt x="0" y="0"/>
                </a:moveTo>
                <a:lnTo>
                  <a:pt x="2676890" y="0"/>
                </a:lnTo>
                <a:arcTo hR="37214" wR="37214" stAng="16200000" swAng="5400000"/>
                <a:lnTo>
                  <a:pt x="2714104" y="538007"/>
                </a:lnTo>
                <a:arcTo hR="37214" wR="37214" stAng="0" swAng="5400000"/>
                <a:lnTo>
                  <a:pt x="0" y="575221"/>
                </a:lnTo>
                <a:lnTo>
                  <a:pt x="0" y="0"/>
                </a:lnTo>
                <a:close/>
              </a:path>
            </a:pathLst>
          </a:custGeom>
          <a:solidFill>
            <a:srgbClr val="E1E1EA"/>
          </a:solidFill>
          <a:ln/>
        </p:spPr>
      </p:sp>
      <p:sp>
        <p:nvSpPr>
          <p:cNvPr id="17" name="Shape 14"/>
          <p:cNvSpPr/>
          <p:nvPr/>
        </p:nvSpPr>
        <p:spPr>
          <a:xfrm>
            <a:off x="5929015" y="4154314"/>
            <a:ext cx="14288" cy="575221"/>
          </a:xfrm>
          <a:prstGeom prst="roundRect">
            <a:avLst>
              <a:gd name="adj" fmla="val 49998"/>
            </a:avLst>
          </a:prstGeom>
          <a:solidFill>
            <a:srgbClr val="C7C7D0"/>
          </a:solidFill>
          <a:ln/>
        </p:spPr>
      </p:sp>
      <p:sp>
        <p:nvSpPr>
          <p:cNvPr id="18" name="Text 15"/>
          <p:cNvSpPr/>
          <p:nvPr/>
        </p:nvSpPr>
        <p:spPr>
          <a:xfrm>
            <a:off x="6035278" y="4260577"/>
            <a:ext cx="2501578" cy="166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জীবন বাঁচাই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6035278" y="4474443"/>
            <a:ext cx="2501578" cy="148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8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আমাদের পরিবার ও সমাজকে রক্ষা করুন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695822"/>
            <a:ext cx="2628230" cy="175170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474988" y="1238771"/>
            <a:ext cx="5177582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সড়ক দুর্ঘটনা কী এবং কেন হয়?</a:t>
            </a:r>
            <a:endParaRPr lang="en-US" sz="27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4988" y="1841227"/>
            <a:ext cx="1631305" cy="204571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711997" y="2002036"/>
            <a:ext cx="123348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সংজ্ঞা</a:t>
            </a:r>
            <a:endParaRPr lang="en-US" sz="1350" dirty="0"/>
          </a:p>
        </p:txBody>
      </p:sp>
      <p:sp>
        <p:nvSpPr>
          <p:cNvPr id="6" name="Text 2"/>
          <p:cNvSpPr/>
          <p:nvPr/>
        </p:nvSpPr>
        <p:spPr>
          <a:xfrm>
            <a:off x="3711997" y="2365251"/>
            <a:ext cx="1233488" cy="13608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দুটি বা তার বেশি যানবাহনের সংঘর্ষ, বা একটি যানবাহনের রাস্তার বাধার সাথে সংঘর্ষকে সড়ক দুর্ঘটনা বলে।</a:t>
            </a:r>
            <a:endParaRPr lang="en-US" sz="11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48052" y="1841227"/>
            <a:ext cx="1631379" cy="204571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485061" y="2002036"/>
            <a:ext cx="123356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প্রধান কারণ</a:t>
            </a:r>
            <a:endParaRPr lang="en-US" sz="1350" dirty="0"/>
          </a:p>
        </p:txBody>
      </p:sp>
      <p:sp>
        <p:nvSpPr>
          <p:cNvPr id="9" name="Text 4"/>
          <p:cNvSpPr/>
          <p:nvPr/>
        </p:nvSpPr>
        <p:spPr>
          <a:xfrm>
            <a:off x="5485061" y="2365251"/>
            <a:ext cx="123356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মানুষের অসচেতনতা, অনিয়ন্ত্রিত চালনা এবং যানবাহনের ত্রুটি।</a:t>
            </a:r>
            <a:endParaRPr lang="en-US" sz="11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21190" y="1841227"/>
            <a:ext cx="1631379" cy="204571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258199" y="2002036"/>
            <a:ext cx="123356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ভয়াবহ ফলাফল</a:t>
            </a:r>
            <a:endParaRPr lang="en-US" sz="1350" dirty="0"/>
          </a:p>
        </p:txBody>
      </p:sp>
      <p:sp>
        <p:nvSpPr>
          <p:cNvPr id="12" name="Text 6"/>
          <p:cNvSpPr/>
          <p:nvPr/>
        </p:nvSpPr>
        <p:spPr>
          <a:xfrm>
            <a:off x="7258199" y="2365251"/>
            <a:ext cx="123356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মৃত্যু, গুরুতর আঘাত, সম্পত্তির ক্ষতি এবং পরিবারের ভাঙন।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38175"/>
            <a:ext cx="8151763" cy="436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২০২৫ সালের ভয়াবহ পরিসংখ্যান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4657874" y="1350020"/>
            <a:ext cx="3990008" cy="460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ctr" indent="0" marL="0">
              <a:lnSpc>
                <a:spcPct val="83000"/>
              </a:lnSpc>
              <a:buNone/>
            </a:pPr>
            <a:r>
              <a:rPr lang="en-US" sz="3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৭,৩৫৯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4657874" y="1983284"/>
            <a:ext cx="3990008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মোট মৃত্যু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4657874" y="2283693"/>
            <a:ext cx="399000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ctr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২০২৫ সালে সড়ক দুর্ঘটনায় নিহত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496119" y="1350020"/>
            <a:ext cx="3990082" cy="460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ctr" indent="0" marL="0">
              <a:lnSpc>
                <a:spcPct val="83000"/>
              </a:lnSpc>
              <a:buNone/>
            </a:pPr>
            <a:r>
              <a:rPr lang="en-US" sz="3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১৬,৪৭৬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496119" y="1983284"/>
            <a:ext cx="3990082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মোট আহত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496119" y="2283693"/>
            <a:ext cx="399008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ctr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দুর্ঘটনায় গুরুতর ও সাধারণ আহত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657874" y="2849612"/>
            <a:ext cx="3990008" cy="460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ctr" indent="0" marL="0">
              <a:lnSpc>
                <a:spcPct val="83000"/>
              </a:lnSpc>
              <a:buNone/>
            </a:pPr>
            <a:r>
              <a:rPr lang="en-US" sz="3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৭,৫৮৪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4657874" y="3482876"/>
            <a:ext cx="3990008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মোট দুর্ঘটনা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657874" y="3783285"/>
            <a:ext cx="399000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ctr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সারা বাংলাদেশে নথিভুক্ত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96119" y="2849612"/>
            <a:ext cx="3990082" cy="460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ctr" indent="0" marL="0">
              <a:lnSpc>
                <a:spcPct val="83000"/>
              </a:lnSpc>
              <a:buNone/>
            </a:pPr>
            <a:r>
              <a:rPr lang="en-US" sz="3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২০</a:t>
            </a:r>
            <a:endParaRPr lang="en-US" sz="3600" dirty="0"/>
          </a:p>
        </p:txBody>
      </p:sp>
      <p:sp>
        <p:nvSpPr>
          <p:cNvPr id="13" name="Text 11"/>
          <p:cNvSpPr/>
          <p:nvPr/>
        </p:nvSpPr>
        <p:spPr>
          <a:xfrm>
            <a:off x="496119" y="3482876"/>
            <a:ext cx="3990082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গড় দৈনিক মৃত্যু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96119" y="3783285"/>
            <a:ext cx="399008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ctr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প্রতিদিন গড়ে ২০ জনের প্রাণহানি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96119" y="4159225"/>
            <a:ext cx="8151763" cy="552078"/>
          </a:xfrm>
          <a:prstGeom prst="roundRect">
            <a:avLst>
              <a:gd name="adj" fmla="val 10617"/>
            </a:avLst>
          </a:prstGeom>
          <a:solidFill>
            <a:srgbClr val="FCF2B5"/>
          </a:solidFill>
          <a:ln/>
        </p:spPr>
      </p:sp>
      <p:pic>
        <p:nvPicPr>
          <p:cNvPr id="1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33929" y="4356943"/>
            <a:ext cx="174427" cy="139526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178445" y="4331419"/>
            <a:ext cx="801595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rtl="1" algn="r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২০২৫ সালে প্রতিদিন গড়ে ২০ জন মানুষ সড়ক দুর্ঘটনায় প্রাণ হারাচ্ছেন — এটি একটি জাতীয় জরুরি অবস্থা।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26504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সবচেয়ে ঝুঁকিপূর্ণ গ্রুপ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2023616"/>
            <a:ext cx="2628230" cy="175170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474988" y="1509638"/>
            <a:ext cx="563478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২০২৫ সালের তথ্য অনুযায়ী কোন গ্রুপ সবচেয়ে বেশি ঝুঁকিতে রয়েছে: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3474988" y="1895921"/>
            <a:ext cx="1631305" cy="1336700"/>
          </a:xfrm>
          <a:prstGeom prst="roundRect">
            <a:avLst>
              <a:gd name="adj" fmla="val 4454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3621509" y="2042443"/>
            <a:ext cx="13382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🏍️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মোটরসাইকেল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3621509" y="2405658"/>
            <a:ext cx="133826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৩,০২৯ দুর্ঘটনায় ২,৬৭১ জন নিহত — মোট মৃত্যুর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৩৬.২৯%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5248052" y="1895921"/>
            <a:ext cx="1631379" cy="1336700"/>
          </a:xfrm>
          <a:prstGeom prst="roundRect">
            <a:avLst>
              <a:gd name="adj" fmla="val 4454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394573" y="2042443"/>
            <a:ext cx="133833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🚶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পথচারী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5394573" y="2405658"/>
            <a:ext cx="133833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১,৫৬৪ জন নিহত — মোট মৃত্যুর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২১.২৫%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7021190" y="1895921"/>
            <a:ext cx="1631379" cy="1336700"/>
          </a:xfrm>
          <a:prstGeom prst="roundRect">
            <a:avLst>
              <a:gd name="adj" fmla="val 4454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167711" y="2042443"/>
            <a:ext cx="133833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👧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শিশু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7167711" y="2405658"/>
            <a:ext cx="133833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১,০০৮ জন নিহত — মোট মৃত্যুর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১৩.৬৯%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3474988" y="3374380"/>
            <a:ext cx="5177582" cy="883072"/>
          </a:xfrm>
          <a:prstGeom prst="roundRect">
            <a:avLst>
              <a:gd name="adj" fmla="val 6743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3621509" y="3520901"/>
            <a:ext cx="488453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👩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নারী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3621509" y="3884116"/>
            <a:ext cx="488453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৯৬২ জন নিহত — মোট মৃত্যুর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১৩.০৭%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98202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ঢাকায় দুর্ঘটনার চিত্র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295549"/>
            <a:ext cx="390294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মূল পরিসংখ্যান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496119" y="1676474"/>
            <a:ext cx="1880592" cy="1138461"/>
          </a:xfrm>
          <a:prstGeom prst="roundRect">
            <a:avLst>
              <a:gd name="adj" fmla="val 5230"/>
            </a:avLst>
          </a:prstGeom>
          <a:solidFill>
            <a:srgbClr val="FFFFFF">
              <a:alpha val="95000"/>
            </a:srgbClr>
          </a:solidFill>
          <a:ln w="19050">
            <a:solidFill>
              <a:srgbClr val="C7C7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6927" y="1837283"/>
            <a:ext cx="155897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৪০৯টি দুর্ঘটনা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656927" y="2200498"/>
            <a:ext cx="155897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রাজধানী ঢাকায় মোট নথিভুক্ত সড়ক দুর্ঘটনা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518470" y="1676474"/>
            <a:ext cx="1880592" cy="1138461"/>
          </a:xfrm>
          <a:prstGeom prst="roundRect">
            <a:avLst>
              <a:gd name="adj" fmla="val 5230"/>
            </a:avLst>
          </a:prstGeom>
          <a:solidFill>
            <a:srgbClr val="FFFFFF">
              <a:alpha val="95000"/>
            </a:srgbClr>
          </a:solidFill>
          <a:ln w="19050">
            <a:solidFill>
              <a:srgbClr val="C7C7D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679278" y="1837283"/>
            <a:ext cx="155897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২১৯ জন নিহত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2679278" y="2200498"/>
            <a:ext cx="155897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ঢাকায় সড়ক দুর্ঘটনায় মোট মৃত্যু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749701" y="1295549"/>
            <a:ext cx="390294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মৃত্যুর ধরন অনুযায়ী বিভাজন</a:t>
            </a:r>
            <a:endParaRPr lang="en-US" sz="1350" dirty="0"/>
          </a:p>
        </p:txBody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49701" y="1676474"/>
            <a:ext cx="3902943" cy="280935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66341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দুর্ঘটনার প্রধান কারণ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621929"/>
            <a:ext cx="4075881" cy="56703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37877" y="2330723"/>
            <a:ext cx="379236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অতিরিক্ত গতি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637877" y="2637234"/>
            <a:ext cx="379236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সবচেয়ে বড় কারণ —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৪০%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দুর্ঘটনার জন্য দায়ী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621929"/>
            <a:ext cx="4075881" cy="56703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713759" y="2330723"/>
            <a:ext cx="379236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অনিয়ন্ত্রিত চালনা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4713759" y="2637234"/>
            <a:ext cx="379236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মদ্যপান, ক্লান্তি ও অমনোযোগ —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২৫%</a:t>
            </a:r>
            <a:endParaRPr lang="en-US" sz="11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3005807"/>
            <a:ext cx="4075881" cy="56703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37877" y="3714601"/>
            <a:ext cx="379236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যানবাহনের ত্রুটি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37877" y="4021113"/>
            <a:ext cx="379236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ব্রেক, টায়ার ও লাইটের সমস্যা —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২০%</a:t>
            </a:r>
            <a:endParaRPr lang="en-US" sz="11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005807"/>
            <a:ext cx="4075881" cy="56703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713759" y="3714601"/>
            <a:ext cx="379236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রাস্তার অবস্থা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4713759" y="4021113"/>
            <a:ext cx="379236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খারাপ রক্ষণাবেক্ষণ ও অবকাঠামো —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১৫%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73969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সচেতনতা ও শিক্ষা কর্মসূচি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2000473"/>
            <a:ext cx="1507480" cy="93166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109317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স্কুল-কলেজ প্রশিক্ষণ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3415829"/>
            <a:ext cx="259913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সড়ক নিরাপত্তা পাঠ্যক্রমে অন্তর্ভুক্ত করে শিক্ষার্থীদের সচেতন করা হচ্ছে।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433" y="2000473"/>
            <a:ext cx="1507480" cy="93166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2433" y="3109317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জনসচেতনতা ক্যাম্পেইন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272433" y="3415829"/>
            <a:ext cx="259913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টিভি, রেডিও ও সোশ্যাল মিডিয়ায় সড়ক নিরাপত্তার বার্তা ছড়িয়ে দেওয়া হচ্ছে।</a:t>
            </a:r>
            <a:endParaRPr lang="en-US" sz="11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747" y="2000473"/>
            <a:ext cx="1507480" cy="93166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48747" y="3109317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হেলমেট ও সিটবেল্ট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048747" y="3415829"/>
            <a:ext cx="259913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মোটরসাইকেল চালকদের জন্য হেলমেট এবং সকল যাত্রীর জন্য সিটবেল্ট বাধ্যতামূলক।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694557"/>
            <a:ext cx="2628230" cy="175431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474988" y="558998"/>
            <a:ext cx="5177582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প্রতিরোধের ব্যবস্থা ও আইন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3474988" y="1161455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3528157" y="1188021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3935685" y="1210121"/>
            <a:ext cx="471688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গতি নিয়ন্ত্রণ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3935685" y="1573337"/>
            <a:ext cx="471688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শহরে সর্বোচ্চ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৪০ কিমি/ঘণ্টা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হাইওয়েতে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৮০ কিমি/ঘণ্টা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নির্ধারিত।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474988" y="2083668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528157" y="2110234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3935685" y="2132335"/>
            <a:ext cx="471688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ড্রাইভিং লাইসেন্স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3935685" y="2495550"/>
            <a:ext cx="471688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কঠোর পরীক্ষা ও নিয়মিত নবায়ন বাধ্যতামূলক।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3474988" y="3005882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528157" y="3032447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650" dirty="0"/>
          </a:p>
        </p:txBody>
      </p:sp>
      <p:sp>
        <p:nvSpPr>
          <p:cNvPr id="14" name="Text 11"/>
          <p:cNvSpPr/>
          <p:nvPr/>
        </p:nvSpPr>
        <p:spPr>
          <a:xfrm>
            <a:off x="3935685" y="3054548"/>
            <a:ext cx="471688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যানবাহন পরিদর্শন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3935685" y="3417763"/>
            <a:ext cx="471688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নিয়মিত ফিটনেস সার্টিফিকেট গ্রহণ আবশ্যক।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3474988" y="3928095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3528157" y="3954661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1650" dirty="0"/>
          </a:p>
        </p:txBody>
      </p:sp>
      <p:sp>
        <p:nvSpPr>
          <p:cNvPr id="18" name="Text 15"/>
          <p:cNvSpPr/>
          <p:nvPr/>
        </p:nvSpPr>
        <p:spPr>
          <a:xfrm>
            <a:off x="3935685" y="3976762"/>
            <a:ext cx="471688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ট্রাফিক আইন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3935685" y="4339977"/>
            <a:ext cx="471688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জরিমানা, লাইসেন্স বাতিল এবং প্রয়োজনে কারাদণ্ডের বিধান রয়েছে।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442689"/>
            <a:ext cx="3063329" cy="204169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2575917"/>
            <a:ext cx="8151763" cy="2907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আমাদের দায়িত্ব ও করণীয়</a:t>
            </a:r>
            <a:endParaRPr lang="en-US" sz="1800" dirty="0"/>
          </a:p>
        </p:txBody>
      </p:sp>
      <p:sp>
        <p:nvSpPr>
          <p:cNvPr id="4" name="Shape 1"/>
          <p:cNvSpPr/>
          <p:nvPr/>
        </p:nvSpPr>
        <p:spPr>
          <a:xfrm>
            <a:off x="496119" y="2958182"/>
            <a:ext cx="4045372" cy="840804"/>
          </a:xfrm>
          <a:prstGeom prst="roundRect">
            <a:avLst>
              <a:gd name="adj" fmla="val 4647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93899" y="3055962"/>
            <a:ext cx="279053" cy="279053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0620" y="3132683"/>
            <a:ext cx="125537" cy="12553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93899" y="3396035"/>
            <a:ext cx="3849812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হেলমেট পরুন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593899" y="3577977"/>
            <a:ext cx="3849812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7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প্রতিটি যাত্রায় সিটবেল্ট ও হেলমেট পরা অপরিহার্য।</a:t>
            </a:r>
            <a:endParaRPr lang="en-US" sz="700" dirty="0"/>
          </a:p>
        </p:txBody>
      </p:sp>
      <p:sp>
        <p:nvSpPr>
          <p:cNvPr id="9" name="Shape 5"/>
          <p:cNvSpPr/>
          <p:nvPr/>
        </p:nvSpPr>
        <p:spPr>
          <a:xfrm>
            <a:off x="4602510" y="2958182"/>
            <a:ext cx="4045372" cy="840804"/>
          </a:xfrm>
          <a:prstGeom prst="roundRect">
            <a:avLst>
              <a:gd name="adj" fmla="val 4647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4700290" y="3055962"/>
            <a:ext cx="279053" cy="279053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77011" y="3132683"/>
            <a:ext cx="125537" cy="12553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700290" y="3396035"/>
            <a:ext cx="3849812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গতি মেনে চলুন</a:t>
            </a:r>
            <a:endParaRPr lang="en-US" sz="900" dirty="0"/>
          </a:p>
        </p:txBody>
      </p:sp>
      <p:sp>
        <p:nvSpPr>
          <p:cNvPr id="13" name="Text 8"/>
          <p:cNvSpPr/>
          <p:nvPr/>
        </p:nvSpPr>
        <p:spPr>
          <a:xfrm>
            <a:off x="4700290" y="3577977"/>
            <a:ext cx="3849812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7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নির্ধারিত গতিসীমা কঠোরভাবে মেনে চলুন।</a:t>
            </a:r>
            <a:endParaRPr lang="en-US" sz="700" dirty="0"/>
          </a:p>
        </p:txBody>
      </p:sp>
      <p:sp>
        <p:nvSpPr>
          <p:cNvPr id="14" name="Shape 9"/>
          <p:cNvSpPr/>
          <p:nvPr/>
        </p:nvSpPr>
        <p:spPr>
          <a:xfrm>
            <a:off x="496119" y="3860006"/>
            <a:ext cx="4045372" cy="840804"/>
          </a:xfrm>
          <a:prstGeom prst="roundRect">
            <a:avLst>
              <a:gd name="adj" fmla="val 4647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15" name="Shape 10"/>
          <p:cNvSpPr/>
          <p:nvPr/>
        </p:nvSpPr>
        <p:spPr>
          <a:xfrm>
            <a:off x="593899" y="3957786"/>
            <a:ext cx="279053" cy="279053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0620" y="4034507"/>
            <a:ext cx="125537" cy="125537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93899" y="4297859"/>
            <a:ext cx="3849812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মনোযোগী থাকুন</a:t>
            </a:r>
            <a:endParaRPr lang="en-US" sz="900" dirty="0"/>
          </a:p>
        </p:txBody>
      </p:sp>
      <p:sp>
        <p:nvSpPr>
          <p:cNvPr id="18" name="Text 12"/>
          <p:cNvSpPr/>
          <p:nvPr/>
        </p:nvSpPr>
        <p:spPr>
          <a:xfrm>
            <a:off x="593899" y="4479801"/>
            <a:ext cx="3849812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7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গাড়ি চালানোর সময় মোবাইল ফোন ব্যবহার এড়িয়ে চলুন।</a:t>
            </a:r>
            <a:endParaRPr lang="en-US" sz="700" dirty="0"/>
          </a:p>
        </p:txBody>
      </p:sp>
      <p:sp>
        <p:nvSpPr>
          <p:cNvPr id="19" name="Shape 13"/>
          <p:cNvSpPr/>
          <p:nvPr/>
        </p:nvSpPr>
        <p:spPr>
          <a:xfrm>
            <a:off x="4602510" y="3860006"/>
            <a:ext cx="4045372" cy="840804"/>
          </a:xfrm>
          <a:prstGeom prst="roundRect">
            <a:avLst>
              <a:gd name="adj" fmla="val 4647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20" name="Shape 14"/>
          <p:cNvSpPr/>
          <p:nvPr/>
        </p:nvSpPr>
        <p:spPr>
          <a:xfrm>
            <a:off x="4700290" y="3957786"/>
            <a:ext cx="279053" cy="279053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77011" y="4034507"/>
            <a:ext cx="125537" cy="125537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4700290" y="4297859"/>
            <a:ext cx="3849812" cy="145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বিশ্রাম নিন</a:t>
            </a:r>
            <a:endParaRPr lang="en-US" sz="900" dirty="0"/>
          </a:p>
        </p:txBody>
      </p:sp>
      <p:sp>
        <p:nvSpPr>
          <p:cNvPr id="23" name="Text 16"/>
          <p:cNvSpPr/>
          <p:nvPr/>
        </p:nvSpPr>
        <p:spPr>
          <a:xfrm>
            <a:off x="4700290" y="4479801"/>
            <a:ext cx="3849812" cy="123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7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দীর্ঘ যাত্রায় নিয়মিত বিরতি নিয়ে বিশ্রাম করুন।</a:t>
            </a:r>
            <a:endParaRPr lang="en-US" sz="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2026-08-08T05:06:28Z</dcterms:created>
  <dcterms:modified xsi:type="dcterms:W3CDTF">2026-08-08T05:06:28Z</dcterms:modified>
</cp:coreProperties>
</file>