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525" r:id="rId3"/>
    <p:sldId id="297" r:id="rId4"/>
    <p:sldId id="528" r:id="rId5"/>
    <p:sldId id="262" r:id="rId6"/>
    <p:sldId id="264" r:id="rId7"/>
    <p:sldId id="261" r:id="rId8"/>
    <p:sldId id="260" r:id="rId9"/>
    <p:sldId id="266" r:id="rId10"/>
    <p:sldId id="267" r:id="rId11"/>
    <p:sldId id="268" r:id="rId12"/>
    <p:sldId id="269" r:id="rId13"/>
    <p:sldId id="265" r:id="rId14"/>
    <p:sldId id="263" r:id="rId15"/>
    <p:sldId id="270" r:id="rId16"/>
    <p:sldId id="271" r:id="rId17"/>
    <p:sldId id="272" r:id="rId18"/>
    <p:sldId id="53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30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45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00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4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9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48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0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23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8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72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86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17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2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94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98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5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96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6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9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97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38B97-F2E9-4172-A66A-F184FBA0152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8C74E-E3D5-4D07-80E4-498246F25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DBBC4-2D6E-4AD6-826B-79BA837C98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BDD2A-40E0-4C37-AC9D-D190E649B4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77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bin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bin"/><Relationship Id="rId4" Type="http://schemas.openxmlformats.org/officeDocument/2006/relationships/image" Target="../media/image18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bin"/><Relationship Id="rId4" Type="http://schemas.openxmlformats.org/officeDocument/2006/relationships/image" Target="../media/image1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262" y="193597"/>
            <a:ext cx="7913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বয়স ভেদে আমাদের শারীরিক বৃদ্ধির বিভিন্ন স্তরঃ </a:t>
            </a:r>
            <a:endParaRPr 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1" y="4442691"/>
            <a:ext cx="2230030" cy="23183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290" y="2304474"/>
            <a:ext cx="3120604" cy="44565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30" y="3537526"/>
            <a:ext cx="2567709" cy="33204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844" y="748146"/>
            <a:ext cx="3772223" cy="60128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7312" y="1311564"/>
            <a:ext cx="3843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খাদ্য আমাদের শারীরিক ও মানসিক বৃদ্ধি ঘটায়।</a:t>
            </a:r>
            <a:r>
              <a:rPr lang="bn-IN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4864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0763" y="406399"/>
            <a:ext cx="49327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খাদ্যের প্রধান উপাদান ও কাজ </a:t>
            </a:r>
            <a:endParaRPr 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1262"/>
              </p:ext>
            </p:extLst>
          </p:nvPr>
        </p:nvGraphicFramePr>
        <p:xfrm>
          <a:off x="1690255" y="1772612"/>
          <a:ext cx="8128000" cy="3627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6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1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bn-I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খাদ্যের উপাদান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I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খাদ্যের প্রধান কাজ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শর্করা</a:t>
                      </a:r>
                      <a:r>
                        <a:rPr lang="bn-IN" sz="28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শক্তি</a:t>
                      </a:r>
                      <a:r>
                        <a:rPr lang="bn-IN" sz="28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যোগায় ।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আমিষ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দেহ গঠন</a:t>
                      </a:r>
                      <a:r>
                        <a:rPr lang="bn-IN" sz="28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বৃদ্ধি করে।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স্নেহ বা চর্বি</a:t>
                      </a:r>
                      <a:r>
                        <a:rPr lang="bn-IN" sz="28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শক্তি</a:t>
                      </a:r>
                      <a:r>
                        <a:rPr lang="bn-IN" sz="28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সঞ্চয় ও তাপ বজায় রাখে।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756">
                <a:tc>
                  <a:txBody>
                    <a:bodyPr/>
                    <a:lstStyle/>
                    <a:p>
                      <a:pPr algn="ctr"/>
                      <a:r>
                        <a:rPr lang="bn-IN" sz="28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ভিটামিন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রোগ প্রতিরোধ</a:t>
                      </a:r>
                      <a:r>
                        <a:rPr lang="bn-IN" sz="28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ক্ষমতা বৃদ্ধি করে।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খনিজ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হাড় ও দাঁত</a:t>
                      </a:r>
                      <a:r>
                        <a:rPr lang="bn-IN" sz="28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মজবুত করে।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হজম ও দেহের কাজ সচল</a:t>
                      </a:r>
                      <a:r>
                        <a:rPr lang="bn-IN" sz="28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রাখে।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8606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17610" y="565880"/>
            <a:ext cx="26917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343288"/>
              </p:ext>
            </p:extLst>
          </p:nvPr>
        </p:nvGraphicFramePr>
        <p:xfrm>
          <a:off x="2159000" y="2075008"/>
          <a:ext cx="8128000" cy="2531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0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054"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ক্রমিক</a:t>
                      </a:r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IN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2529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সুষম খাদ্য গ্রহণের প্রয়োজনীয়তা 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895">
                <a:tc>
                  <a:txBody>
                    <a:bodyPr/>
                    <a:lstStyle/>
                    <a:p>
                      <a:pPr algn="ctr"/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8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8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565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722417"/>
              </p:ext>
            </p:extLst>
          </p:nvPr>
        </p:nvGraphicFramePr>
        <p:xfrm>
          <a:off x="2473036" y="1930400"/>
          <a:ext cx="8128000" cy="29477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0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472"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ক্রমিক</a:t>
                      </a:r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IN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2529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সুষম খাদ্য গ্রহণের প্রয়োজনীয়তা 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895">
                <a:tc>
                  <a:txBody>
                    <a:bodyPr/>
                    <a:lstStyle/>
                    <a:p>
                      <a:pPr algn="ctr"/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IN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2529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সুস্থ ও সবল থাকার জন্য।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8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IN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2529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শরীরের কর্মক্ষমতা বজায় রাখার জন্য।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8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IN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2529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রোগ প্রতিরোধ ক্ষমতা বৃদ্ধি করার জন্য।</a:t>
                      </a:r>
                      <a:endParaRPr kumimoji="0" 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05381" y="701963"/>
            <a:ext cx="4597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 টেবিলটি মিলিয়ে দেখি 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2790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3839" y="270302"/>
            <a:ext cx="23695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76945" y="1754909"/>
            <a:ext cx="56685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৪ টি দলে বিভক্ত হয়ে, প্রতি দল</a:t>
            </a: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৫ টি করে সুষম খাদ্যের নাম লিখ।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33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01840" y="177954"/>
            <a:ext cx="18245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54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690" y="1727199"/>
            <a:ext cx="7490691" cy="466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163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31998" y="353444"/>
            <a:ext cx="2626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/>
            <a:r>
              <a:rPr lang="bn-BD" sz="5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55" y="1773381"/>
            <a:ext cx="5523345" cy="47775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6631709" y="2697018"/>
            <a:ext cx="4849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একদিনের খাবার তালিকা লিখে আনবে। এবং সেই খাবারের মধ্যে কোন গুলো সুষম খাবার তা আলাদা করে লিখবে।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3375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ধন্যবাদ Bangla Typography PNG">
            <a:extLst>
              <a:ext uri="{FF2B5EF4-FFF2-40B4-BE49-F238E27FC236}">
                <a16:creationId xmlns:a16="http://schemas.microsoft.com/office/drawing/2014/main" id="{929E331A-6546-4298-BB99-044B9DD5D1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8" b="35384"/>
          <a:stretch/>
        </p:blipFill>
        <p:spPr bwMode="auto">
          <a:xfrm>
            <a:off x="2925628" y="826476"/>
            <a:ext cx="6858000" cy="194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ose Gif - IceGif">
            <a:extLst>
              <a:ext uri="{FF2B5EF4-FFF2-40B4-BE49-F238E27FC236}">
                <a16:creationId xmlns:a16="http://schemas.microsoft.com/office/drawing/2014/main" id="{C13B935E-5948-4ACE-8157-3C060D2EE5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3650">
            <a:off x="126609" y="2747542"/>
            <a:ext cx="2848049" cy="398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ose Gif - IceGif">
            <a:extLst>
              <a:ext uri="{FF2B5EF4-FFF2-40B4-BE49-F238E27FC236}">
                <a16:creationId xmlns:a16="http://schemas.microsoft.com/office/drawing/2014/main" id="{CC99607A-84A2-489B-9ADB-099D3B4869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6392">
            <a:off x="9101390" y="2444758"/>
            <a:ext cx="3267075" cy="431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Rose Gif - IceGif">
            <a:extLst>
              <a:ext uri="{FF2B5EF4-FFF2-40B4-BE49-F238E27FC236}">
                <a16:creationId xmlns:a16="http://schemas.microsoft.com/office/drawing/2014/main" id="{7B8E41A9-CF60-4F38-A19F-8B2CCAE251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6392">
            <a:off x="6086190" y="2604662"/>
            <a:ext cx="3267075" cy="427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Rose Gif - IceGif">
            <a:extLst>
              <a:ext uri="{FF2B5EF4-FFF2-40B4-BE49-F238E27FC236}">
                <a16:creationId xmlns:a16="http://schemas.microsoft.com/office/drawing/2014/main" id="{73471AFF-0140-499D-9D38-19CBF33427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6392">
            <a:off x="2702909" y="2464223"/>
            <a:ext cx="3267075" cy="427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5841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307453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54079" y="2631006"/>
            <a:ext cx="5864882" cy="2800767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bn-IN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৩ (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খাদ্যের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D357A5-08F8-10ED-A12F-8C3615091C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"/>
          <a:stretch/>
        </p:blipFill>
        <p:spPr>
          <a:xfrm>
            <a:off x="80586" y="0"/>
            <a:ext cx="5204732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5910A-BB89-80A1-3EDF-08CF4C502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0BDEE3-ADF1-19EF-CCD4-55F7050C4B10}"/>
              </a:ext>
            </a:extLst>
          </p:cNvPr>
          <p:cNvSpPr/>
          <p:nvPr/>
        </p:nvSpPr>
        <p:spPr>
          <a:xfrm>
            <a:off x="760552" y="1917254"/>
            <a:ext cx="1067089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পাঠ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শেষে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শিক্ষার্থীরা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</a:p>
          <a:p>
            <a:pPr lvl="0">
              <a:lnSpc>
                <a:spcPct val="150000"/>
              </a:lnSpc>
            </a:pP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 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 </a:t>
            </a: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খাদ্য কী তা 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ব্যাখ্যা করতে</a:t>
            </a: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পারবে।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২.  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 </a:t>
            </a: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খাদ্যের 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ব্যাখ্যা করতে পারবে।</a:t>
            </a:r>
          </a:p>
          <a:p>
            <a:pPr lvl="0">
              <a:lnSpc>
                <a:spcPct val="150000"/>
              </a:lnSpc>
            </a:pP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 সুষম খাদ্যের উপাদানগুলো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কাজ বলতে</a:t>
            </a: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পারবে। </a:t>
            </a:r>
          </a:p>
          <a:p>
            <a:pPr lvl="0">
              <a:lnSpc>
                <a:spcPct val="150000"/>
              </a:lnSpc>
            </a:pP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৪.  বয়স ও কাজের ধরন অনুযায়ী সুষম খাদ্যের প্রয়োজনীয়তা ব্যাখ্যা করতে </a:t>
            </a: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৫.  দৈনন্দিন খাবারের তালিকা থেকে সুষম খাদ্য নির্বাচ</a:t>
            </a:r>
            <a:r>
              <a:rPr lang="bn-IN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নের গুরুত্ব বুঝতে</a:t>
            </a:r>
            <a:r>
              <a:rPr lang="bn-BD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পারবে।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461614-B4AA-E3AC-526B-D26F79231196}"/>
              </a:ext>
            </a:extLst>
          </p:cNvPr>
          <p:cNvGrpSpPr/>
          <p:nvPr/>
        </p:nvGrpSpPr>
        <p:grpSpPr>
          <a:xfrm>
            <a:off x="2285532" y="415541"/>
            <a:ext cx="4089950" cy="1127786"/>
            <a:chOff x="6740014" y="1393934"/>
            <a:chExt cx="2588027" cy="12310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340B7D-BD2B-A920-679C-AF8AB828ACB7}"/>
                </a:ext>
              </a:extLst>
            </p:cNvPr>
            <p:cNvGrpSpPr/>
            <p:nvPr/>
          </p:nvGrpSpPr>
          <p:grpSpPr>
            <a:xfrm>
              <a:off x="6740014" y="1393934"/>
              <a:ext cx="2588027" cy="1231057"/>
              <a:chOff x="4445816" y="2827373"/>
              <a:chExt cx="2588027" cy="1231057"/>
            </a:xfrm>
          </p:grpSpPr>
          <p:sp>
            <p:nvSpPr>
              <p:cNvPr id="7" name="Rectangle: Top Corners Rounded 26">
                <a:extLst>
                  <a:ext uri="{FF2B5EF4-FFF2-40B4-BE49-F238E27FC236}">
                    <a16:creationId xmlns:a16="http://schemas.microsoft.com/office/drawing/2014/main" id="{D3A2DF71-36C9-4D0B-26B3-F6571A417730}"/>
                  </a:ext>
                </a:extLst>
              </p:cNvPr>
              <p:cNvSpPr/>
              <p:nvPr/>
            </p:nvSpPr>
            <p:spPr>
              <a:xfrm rot="5400000">
                <a:off x="5133158" y="2157745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17A2ECAA-0CAA-F127-B407-3C12919B5BF2}"/>
                  </a:ext>
                </a:extLst>
              </p:cNvPr>
              <p:cNvSpPr/>
              <p:nvPr/>
            </p:nvSpPr>
            <p:spPr>
              <a:xfrm rot="5400000">
                <a:off x="6200921" y="3207795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025A0CC-D492-5454-9B2C-8AD3D8D79AF9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971A3FE-5923-BF18-C18E-805570D699A9}"/>
              </a:ext>
            </a:extLst>
          </p:cNvPr>
          <p:cNvGrpSpPr/>
          <p:nvPr/>
        </p:nvGrpSpPr>
        <p:grpSpPr>
          <a:xfrm>
            <a:off x="1821069" y="335583"/>
            <a:ext cx="4196862" cy="1379468"/>
            <a:chOff x="1543242" y="699188"/>
            <a:chExt cx="4145323" cy="1778067"/>
          </a:xfrm>
        </p:grpSpPr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0F7FDD13-A65F-8D5C-EF3C-EF184495DFB8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0BF099B-6C30-9CFE-ACEE-48ABEE264D72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2" name="Freeform: Shape 9">
                <a:extLst>
                  <a:ext uri="{FF2B5EF4-FFF2-40B4-BE49-F238E27FC236}">
                    <a16:creationId xmlns:a16="http://schemas.microsoft.com/office/drawing/2014/main" id="{B272C58D-49CC-CE5D-9218-BB3A8690395B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8">
                <a:extLst>
                  <a:ext uri="{FF2B5EF4-FFF2-40B4-BE49-F238E27FC236}">
                    <a16:creationId xmlns:a16="http://schemas.microsoft.com/office/drawing/2014/main" id="{C44C57EB-E11B-F2E3-C8D0-71B889563EC9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Left Bracket 12">
                <a:extLst>
                  <a:ext uri="{FF2B5EF4-FFF2-40B4-BE49-F238E27FC236}">
                    <a16:creationId xmlns:a16="http://schemas.microsoft.com/office/drawing/2014/main" id="{3789A604-147B-CEA2-AB21-778DA1BA4B3A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E026803-23A6-8F4D-B0D1-5FFB80124949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6719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 p14:bounceEnd="50000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6654" y="2632485"/>
            <a:ext cx="53527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প্রতিদিন কী কী খাবার খাই?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96654" y="1785663"/>
            <a:ext cx="45784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আমরা কেন খাবার খাই?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96654" y="3479306"/>
            <a:ext cx="7029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শুধু ভাত খেলেই কি শরীর ভাল থাকবে?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6654" y="4326128"/>
            <a:ext cx="828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ভাত ছাড়াও কোন কোন খাবার গুলো বেশি খাব?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08770" y="369455"/>
            <a:ext cx="33249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 যাচাই </a:t>
            </a:r>
            <a:endParaRPr lang="en-US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8267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3346" y="193963"/>
            <a:ext cx="49712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এখন আমরা কিছু ছবি দেখি </a:t>
            </a:r>
            <a:endParaRPr lang="en-US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45" y="1376218"/>
            <a:ext cx="4733899" cy="44242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474" y="1376219"/>
            <a:ext cx="4812144" cy="44242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43789" y="6023363"/>
            <a:ext cx="4091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সুস্থ,সবল ও কর্মক্ষম মানুষ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503731" y="6023363"/>
            <a:ext cx="2961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অসুস্থ ও দুর্বল মানুষ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7528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6270" y="158679"/>
            <a:ext cx="31983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 </a:t>
            </a:r>
          </a:p>
        </p:txBody>
      </p:sp>
      <p:sp>
        <p:nvSpPr>
          <p:cNvPr id="3" name="Rectangle 2"/>
          <p:cNvSpPr/>
          <p:nvPr/>
        </p:nvSpPr>
        <p:spPr>
          <a:xfrm>
            <a:off x="3439083" y="878839"/>
            <a:ext cx="41440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2E2B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</a:t>
            </a:r>
            <a:r>
              <a:rPr lang="en-US" sz="3600" b="1" dirty="0">
                <a:solidFill>
                  <a:srgbClr val="2E2B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2E2B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খাদ্যের প্রয়োজনীয়তা </a:t>
            </a:r>
            <a:r>
              <a:rPr lang="en-US" sz="3600" b="1" dirty="0">
                <a:solidFill>
                  <a:srgbClr val="2E2B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>
              <a:solidFill>
                <a:srgbClr val="2E2B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6" y="2013527"/>
            <a:ext cx="6409924" cy="44242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766" y="2013527"/>
            <a:ext cx="5440398" cy="44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615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15018" y="1230915"/>
            <a:ext cx="58689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</a:t>
            </a:r>
            <a:r>
              <a:rPr lang="en-US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খাদ্যের প্রয়োজনীয়তাঃ  </a:t>
            </a:r>
            <a:r>
              <a:rPr lang="en-US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1127" y="2191221"/>
            <a:ext cx="880360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দেহকে সুস্থ,সবল ও কর্মক্ষম রাখতে সুষম খাবার গ্রহণ করা অপরিহার্য। সুষম খাদ্য শিশুদের সঠিকভাবে শারীরিক বৃদ্ধি ও বিকাশে সহায়তা করে। মস্তিষ্কের সুস্থতা ব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জায়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রাখে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সুষম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শরীরে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পুষ্টি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সঠিকভাবে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41282608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143" y="1474355"/>
            <a:ext cx="4895272" cy="3707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31717" y="1474355"/>
            <a:ext cx="48830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কিসের ছবি দেখতে পাচ্ছি? </a:t>
            </a:r>
            <a:endParaRPr lang="en-US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7997" y="5322562"/>
            <a:ext cx="20730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4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সুস্থ মস্তিষ্ক 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510358" y="3170959"/>
            <a:ext cx="62696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ব্রেন বা মস্তিষ্ক কিভাবে সুস্থ থাকে? 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93511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055" y="517236"/>
            <a:ext cx="4008581" cy="29371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382" y="3694545"/>
            <a:ext cx="4179453" cy="254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055" y="3583708"/>
            <a:ext cx="4008580" cy="26508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382" y="517236"/>
            <a:ext cx="4110181" cy="29371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8690" y="2622435"/>
            <a:ext cx="31034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এই খাবার গুলো আমাদের শরীর ও মস্তিস্ক সুস্থ,সতেজ ও কর্মক্ষম রাখে।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3363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376</Words>
  <Application>Microsoft Office PowerPoint</Application>
  <PresentationFormat>Widescreen</PresentationFormat>
  <Paragraphs>74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NikoshBAN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খাদ্য</dc:title>
  <dc:subject>বিজ্ঞান</dc:subject>
  <dc:creator>Md.Shaifullah</dc:creator>
  <cp:lastModifiedBy>Saif Creation</cp:lastModifiedBy>
  <cp:revision>1</cp:revision>
  <dcterms:created xsi:type="dcterms:W3CDTF">2026-02-22T15:32:41Z</dcterms:created>
  <dcterms:modified xsi:type="dcterms:W3CDTF">2026-08-07T17:38:43Z</dcterms:modified>
  <cp:version>1.0</cp:version>
</cp:coreProperties>
</file>