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68" r:id="rId2"/>
    <p:sldId id="267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9" r:id="rId13"/>
  </p:sldIdLst>
  <p:sldSz cx="12192000" cy="6858000"/>
  <p:notesSz cx="6858000" cy="9144000"/>
  <p:embeddedFontLst>
    <p:embeddedFont>
      <p:font typeface="SolaimanLipi" charset="0"/>
      <p:regular r:id="rId15"/>
    </p:embeddedFon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Poppins" charset="0"/>
      <p:regular r:id="rId20"/>
      <p:bold r:id="rId21"/>
      <p:italic r:id="rId22"/>
      <p:boldItalic r:id="rId23"/>
    </p:embeddedFont>
    <p:embeddedFont>
      <p:font typeface="Hind Siliguri" charset="0"/>
      <p:regular r:id="rId24"/>
      <p:bold r:id="rId25"/>
    </p:embeddedFont>
    <p:embeddedFont>
      <p:font typeface="Hind Siliguri SemiBold" charset="0"/>
      <p:regular r:id="rId26"/>
      <p:bold r:id="rId27"/>
    </p:embeddedFont>
    <p:embeddedFont>
      <p:font typeface="Noto Serif Bengali" charset="0"/>
      <p:regular r:id="rId28"/>
      <p:bold r:id="rId29"/>
    </p:embeddedFont>
    <p:embeddedFont>
      <p:font typeface="Noto Serif Bengali SemiBold" charset="0"/>
      <p:regular r:id="rId30"/>
      <p:bold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058955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695106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547879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0"/>
            <a:ext cx="12192000" cy="142875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1595437" y="2369641"/>
            <a:ext cx="9001125" cy="981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75" b="1" i="0" u="none" strike="noStrike" cap="none">
                <a:solidFill>
                  <a:srgbClr val="1E293B"/>
                </a:solidFill>
                <a:latin typeface="SolaimanLipi" panose="03000609000000000000" pitchFamily="65" charset="0"/>
                <a:ea typeface="Poppins"/>
                <a:cs typeface="SolaimanLipi" panose="03000609000000000000" pitchFamily="65" charset="0"/>
                <a:sym typeface="Poppins"/>
              </a:rPr>
              <a:t>আজকের ক্লাসে </a:t>
            </a:r>
            <a:r>
              <a:rPr lang="en-US" sz="6375" b="1" i="0" u="none" strike="noStrike" cap="none">
                <a:solidFill>
                  <a:srgbClr val="3B82F6"/>
                </a:solidFill>
                <a:latin typeface="SolaimanLipi" panose="03000609000000000000" pitchFamily="65" charset="0"/>
                <a:ea typeface="Poppins"/>
                <a:cs typeface="SolaimanLipi" panose="03000609000000000000" pitchFamily="65" charset="0"/>
                <a:sym typeface="Poppins"/>
              </a:rPr>
              <a:t>স্বাগতম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1809750" y="3893641"/>
            <a:ext cx="8572500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আমাদের শিক্ষা ও শেখার এই যাত্রায় তোমাদের সবাইকে পেয়ে আমরা অত্যন্ত আনন্দিত। চলো, নতুন কিছু শিখি!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23731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317402"/>
            <a:ext cx="11049000" cy="321945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0"/>
          <p:cNvSpPr txBox="1"/>
          <p:nvPr/>
        </p:nvSpPr>
        <p:spPr>
          <a:xfrm>
            <a:off x="1600200" y="2746027"/>
            <a:ext cx="9591675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F2937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সালাত সাথে সাথে বাতিল হওয়া:</a:t>
            </a:r>
            <a:r>
              <a:rPr lang="en-US" sz="1650" b="0" i="0" u="none" strike="noStrike" cap="none">
                <a:solidFill>
                  <a:srgbClr val="1F2937"/>
                </a:solidFill>
                <a:latin typeface="SolaimanLipi" panose="03000609000000000000" pitchFamily="65" charset="0"/>
                <a:ea typeface="Hind Siliguri SemiBold"/>
                <a:cs typeface="SolaimanLipi" panose="03000609000000000000" pitchFamily="65" charset="0"/>
                <a:sym typeface="Hind Siliguri SemiBold"/>
              </a:rPr>
              <a:t> নামাজের ১৩টি ফরজের যেকোনো একটি ইচ্ছাকৃত বা ভুলবশত বাদ পড়লে সালাত বাতিল হয়ে যায়।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80" name="Google Shape;180;p20"/>
          <p:cNvSpPr txBox="1"/>
          <p:nvPr/>
        </p:nvSpPr>
        <p:spPr>
          <a:xfrm>
            <a:off x="1600200" y="3612802"/>
            <a:ext cx="9591675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F2937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সেজদায়ে সাহু দ্বারা ক্ষতিপূরণ অসম্ভব:</a:t>
            </a:r>
            <a:r>
              <a:rPr lang="en-US" sz="1650" b="0" i="0" u="none" strike="noStrike" cap="none">
                <a:solidFill>
                  <a:srgbClr val="1F2937"/>
                </a:solidFill>
                <a:latin typeface="SolaimanLipi" panose="03000609000000000000" pitchFamily="65" charset="0"/>
                <a:ea typeface="Hind Siliguri SemiBold"/>
                <a:cs typeface="SolaimanLipi" panose="03000609000000000000" pitchFamily="65" charset="0"/>
                <a:sym typeface="Hind Siliguri SemiBold"/>
              </a:rPr>
              <a:t> সালাতের ওয়াজিব বাদ পড়লে সেজদায়ে সাহু দিয়ে নামাজ শুদ্ধ করা যায়, কিন্তু কোনো ফরজ বাদ পড়লে নামাজ আবার পড়তে হবে।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81" name="Google Shape;181;p20"/>
          <p:cNvSpPr txBox="1"/>
          <p:nvPr/>
        </p:nvSpPr>
        <p:spPr>
          <a:xfrm>
            <a:off x="1600200" y="4479577"/>
            <a:ext cx="9591675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F2937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সতর্কতা ও ধীরস্থিরতা:</a:t>
            </a:r>
            <a:r>
              <a:rPr lang="en-US" sz="1650" b="0" i="0" u="none" strike="noStrike" cap="none">
                <a:solidFill>
                  <a:srgbClr val="1F2937"/>
                </a:solidFill>
                <a:latin typeface="SolaimanLipi" panose="03000609000000000000" pitchFamily="65" charset="0"/>
                <a:ea typeface="Hind Siliguri SemiBold"/>
                <a:cs typeface="SolaimanLipi" panose="03000609000000000000" pitchFamily="65" charset="0"/>
                <a:sym typeface="Hind Siliguri SemiBold"/>
              </a:rPr>
              <a:t> সালাত আদায়ের ক্ষেত্রে তাড়াহুড়ো না করে প্রতিটি ফরজ অত্যন্ত সচেতনতা ও ধীরস্থিরভাবে আদায় করা প্রতিটি মুমিনের দায়িত্ব।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182" name="Google Shape;182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6325" y="2779365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76325" y="3646140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0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76325" y="4512915"/>
            <a:ext cx="2476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0"/>
          <p:cNvSpPr txBox="1"/>
          <p:nvPr/>
        </p:nvSpPr>
        <p:spPr>
          <a:xfrm>
            <a:off x="571500" y="571500"/>
            <a:ext cx="11601450" cy="630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64E3B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ফরজ ছুটে যাওয়ার বিধান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86" name="Google Shape;186;p20"/>
          <p:cNvSpPr/>
          <p:nvPr/>
        </p:nvSpPr>
        <p:spPr>
          <a:xfrm>
            <a:off x="571500" y="1205805"/>
            <a:ext cx="11049000" cy="28575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" grpId="0"/>
      <p:bldP spid="180" grpId="0"/>
      <p:bldP spid="181" grpId="0"/>
      <p:bldP spid="185" grpId="0"/>
      <p:bldP spid="18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1"/>
          <p:cNvSpPr txBox="1"/>
          <p:nvPr/>
        </p:nvSpPr>
        <p:spPr>
          <a:xfrm>
            <a:off x="295275" y="2009328"/>
            <a:ext cx="11601450" cy="1125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5" b="1" i="0" u="none" strike="noStrike" cap="none" dirty="0" err="1">
                <a:solidFill>
                  <a:srgbClr val="FBBF24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কোনো</a:t>
            </a:r>
            <a:r>
              <a:rPr lang="en-US" sz="5625" b="1" i="0" u="none" strike="noStrike" cap="none" dirty="0">
                <a:solidFill>
                  <a:srgbClr val="FBBF24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 </a:t>
            </a:r>
            <a:r>
              <a:rPr lang="en-US" sz="5625" b="1" i="0" u="none" strike="noStrike" cap="none" dirty="0" err="1">
                <a:solidFill>
                  <a:srgbClr val="FBBF24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প্রশ্ন</a:t>
            </a:r>
            <a:r>
              <a:rPr lang="en-US" sz="5625" b="1" i="0" u="none" strike="noStrike" cap="none" dirty="0">
                <a:solidFill>
                  <a:srgbClr val="FBBF24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 </a:t>
            </a:r>
            <a:r>
              <a:rPr lang="en-US" sz="5625" b="1" i="0" u="none" strike="noStrike" cap="none" dirty="0" err="1">
                <a:solidFill>
                  <a:srgbClr val="FBBF24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আছে</a:t>
            </a:r>
            <a:r>
              <a:rPr lang="en-US" sz="5625" b="1" i="0" u="none" strike="noStrike" cap="none" dirty="0">
                <a:solidFill>
                  <a:srgbClr val="FBBF24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?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94" name="Google Shape;194;p21"/>
          <p:cNvSpPr/>
          <p:nvPr/>
        </p:nvSpPr>
        <p:spPr>
          <a:xfrm>
            <a:off x="5429250" y="3176141"/>
            <a:ext cx="1333500" cy="38100"/>
          </a:xfrm>
          <a:prstGeom prst="roundRect">
            <a:avLst>
              <a:gd name="adj" fmla="val 50000"/>
            </a:avLst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  <p:sp>
        <p:nvSpPr>
          <p:cNvPr id="195" name="Google Shape;195;p21"/>
          <p:cNvSpPr txBox="1"/>
          <p:nvPr/>
        </p:nvSpPr>
        <p:spPr>
          <a:xfrm>
            <a:off x="571500" y="3452366"/>
            <a:ext cx="11049000" cy="48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0" u="none" strike="noStrike" cap="none">
                <a:solidFill>
                  <a:srgbClr val="CBD5E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সালাতের সকল ফরজ সঠিকভাবে আদায় করে আমাদের সালাতকে পরিপূর্ণ ও কবুলযোগ্য করি। ধন্যবাদ!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0"/>
      <p:bldP spid="194" grpId="0" animBg="1"/>
      <p:bldP spid="19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0"/>
            <a:ext cx="12192000" cy="142875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1595437" y="2198042"/>
            <a:ext cx="9001125" cy="981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75" b="1" i="0" u="none" strike="noStrike" cap="none">
                <a:solidFill>
                  <a:srgbClr val="1E293B"/>
                </a:solidFill>
                <a:latin typeface="SolaimanLipi" panose="03000609000000000000" pitchFamily="65" charset="0"/>
                <a:ea typeface="Poppins"/>
                <a:cs typeface="SolaimanLipi" panose="03000609000000000000" pitchFamily="65" charset="0"/>
                <a:sym typeface="Poppins"/>
              </a:rPr>
              <a:t>ধন্যবাদ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1809750" y="3722042"/>
            <a:ext cx="857250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আজকের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ক্লাসে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অংশগ্রহণ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করার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জন্য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তোমাদের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সবাইকে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1" i="0" u="none" strike="noStrike" cap="none" dirty="0" err="1">
                <a:solidFill>
                  <a:srgbClr val="3B82F6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অনেক</a:t>
            </a:r>
            <a:r>
              <a:rPr lang="en-US" sz="2400" b="1" i="0" u="none" strike="noStrike" cap="none" dirty="0">
                <a:solidFill>
                  <a:srgbClr val="3B82F6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1" i="0" u="none" strike="noStrike" cap="none" dirty="0" err="1">
                <a:solidFill>
                  <a:srgbClr val="3B82F6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ধন্যবাদ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।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তোমরা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খুব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দারুণ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কাজ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2400" b="0" i="0" u="none" strike="noStrike" cap="none" dirty="0" err="1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করেছ</a:t>
            </a:r>
            <a:r>
              <a:rPr lang="en-US" sz="2400" b="0" i="0" u="none" strike="noStrike" cap="none" dirty="0">
                <a:solidFill>
                  <a:srgbClr val="64748B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! 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82112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/>
      <p:bldP spid="8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39500" y="-476250"/>
            <a:ext cx="1428750" cy="142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762000" y="5238750"/>
            <a:ext cx="2381250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6346946" y="1913709"/>
            <a:ext cx="2962275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 SemiBold"/>
              </a:rPr>
              <a:t>শিক্ষক</a:t>
            </a:r>
            <a:r>
              <a:rPr lang="en-US" sz="2800" dirty="0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 SemiBold"/>
              </a:rPr>
              <a:t> </a:t>
            </a:r>
            <a:r>
              <a:rPr lang="en-US" sz="28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 SemiBold"/>
              </a:rPr>
              <a:t>পরিচিতি</a:t>
            </a:r>
            <a:endParaRPr sz="2400" dirty="0">
              <a:latin typeface="SolaimanLipi" pitchFamily="66" charset="0"/>
              <a:cs typeface="SolaimanLipi" pitchFamily="66" charset="0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3756794" y="2806086"/>
            <a:ext cx="8142580" cy="86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25" b="1" i="0" u="none" strike="noStrike" cap="none" dirty="0" err="1" smtClean="0">
                <a:solidFill>
                  <a:srgbClr val="FFFFFF"/>
                </a:solidFill>
                <a:latin typeface="SolaimanLipi" pitchFamily="66" charset="0"/>
                <a:ea typeface="Noto Serif Bengali"/>
                <a:cs typeface="SolaimanLipi" pitchFamily="66" charset="0"/>
                <a:sym typeface="Noto Serif Bengali"/>
              </a:rPr>
              <a:t>মোঃ</a:t>
            </a:r>
            <a:r>
              <a:rPr lang="en-US" sz="5625" b="1" i="0" u="none" strike="noStrike" cap="none" dirty="0" smtClean="0">
                <a:solidFill>
                  <a:srgbClr val="FFFFFF"/>
                </a:solidFill>
                <a:latin typeface="SolaimanLipi" pitchFamily="66" charset="0"/>
                <a:ea typeface="Noto Serif Bengali"/>
                <a:cs typeface="SolaimanLipi" pitchFamily="66" charset="0"/>
                <a:sym typeface="Noto Serif Bengali"/>
              </a:rPr>
              <a:t> </a:t>
            </a:r>
            <a:r>
              <a:rPr lang="en-US" sz="5625" b="1" dirty="0" err="1" smtClean="0">
                <a:solidFill>
                  <a:srgbClr val="FFFFFF"/>
                </a:solidFill>
                <a:latin typeface="SolaimanLipi" pitchFamily="66" charset="0"/>
                <a:ea typeface="Noto Serif Bengali"/>
                <a:cs typeface="SolaimanLipi" pitchFamily="66" charset="0"/>
                <a:sym typeface="Noto Serif Bengali"/>
              </a:rPr>
              <a:t>নুরুল</a:t>
            </a:r>
            <a:r>
              <a:rPr lang="en-US" sz="5625" b="1" dirty="0" smtClean="0">
                <a:solidFill>
                  <a:srgbClr val="FFFFFF"/>
                </a:solidFill>
                <a:latin typeface="SolaimanLipi" pitchFamily="66" charset="0"/>
                <a:ea typeface="Noto Serif Bengali"/>
                <a:cs typeface="SolaimanLipi" pitchFamily="66" charset="0"/>
                <a:sym typeface="Noto Serif Bengali"/>
              </a:rPr>
              <a:t> </a:t>
            </a:r>
            <a:r>
              <a:rPr lang="en-US" sz="5625" b="1" dirty="0" err="1" smtClean="0">
                <a:solidFill>
                  <a:srgbClr val="FFFFFF"/>
                </a:solidFill>
                <a:latin typeface="SolaimanLipi" pitchFamily="66" charset="0"/>
                <a:ea typeface="Noto Serif Bengali"/>
                <a:cs typeface="SolaimanLipi" pitchFamily="66" charset="0"/>
                <a:sym typeface="Noto Serif Bengali"/>
              </a:rPr>
              <a:t>আমিন</a:t>
            </a:r>
            <a:endParaRPr dirty="0">
              <a:latin typeface="SolaimanLipi" pitchFamily="66" charset="0"/>
              <a:cs typeface="SolaimanLipi" pitchFamily="66" charset="0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4899184" y="3761422"/>
            <a:ext cx="585780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সহকারী</a:t>
            </a:r>
            <a:r>
              <a:rPr lang="en-US" sz="2400" dirty="0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 </a:t>
            </a:r>
            <a:r>
              <a:rPr lang="en-US" sz="24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শিক্ষক</a:t>
            </a:r>
            <a:r>
              <a:rPr lang="en-US" sz="2400" dirty="0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 (</a:t>
            </a:r>
            <a:r>
              <a:rPr lang="en-US" sz="24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ইসলাম</a:t>
            </a:r>
            <a:r>
              <a:rPr lang="en-US" sz="2400" dirty="0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 </a:t>
            </a:r>
            <a:r>
              <a:rPr lang="en-US" sz="24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শিক্ষা</a:t>
            </a:r>
            <a:r>
              <a:rPr lang="en-US" sz="2400" dirty="0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)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চিনামূড়া</a:t>
            </a:r>
            <a:r>
              <a:rPr lang="en-US" sz="2400" dirty="0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 </a:t>
            </a:r>
            <a:r>
              <a:rPr lang="en-US" sz="24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এল.এন</a:t>
            </a:r>
            <a:r>
              <a:rPr lang="en-US" sz="2400" dirty="0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 </a:t>
            </a:r>
            <a:r>
              <a:rPr lang="en-US" sz="24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উচ্চ</a:t>
            </a:r>
            <a:r>
              <a:rPr lang="en-US" sz="2400" dirty="0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 </a:t>
            </a:r>
            <a:r>
              <a:rPr lang="en-US" sz="24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বিদ্যালয়</a:t>
            </a:r>
            <a:endParaRPr lang="en-US" sz="2400" dirty="0" smtClean="0">
              <a:solidFill>
                <a:srgbClr val="FEF08A"/>
              </a:solidFill>
              <a:latin typeface="SolaimanLipi" pitchFamily="66" charset="0"/>
              <a:cs typeface="SolaimanLipi" pitchFamily="66" charset="0"/>
              <a:sym typeface="Hind Siligu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 smtClean="0">
                <a:solidFill>
                  <a:srgbClr val="FEF08A"/>
                </a:solidFill>
                <a:latin typeface="SolaimanLipi" pitchFamily="66" charset="0"/>
                <a:cs typeface="SolaimanLipi" pitchFamily="66" charset="0"/>
                <a:sym typeface="Hind Siliguri"/>
              </a:rPr>
              <a:t>দাউদকান্দি,কুমিল্লা</a:t>
            </a:r>
            <a:endParaRPr sz="1800" dirty="0">
              <a:latin typeface="SolaimanLipi" pitchFamily="66" charset="0"/>
              <a:cs typeface="SolaimanLipi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33972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3980735" y="2246114"/>
            <a:ext cx="4230528" cy="880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 dirty="0" err="1">
                <a:solidFill>
                  <a:srgbClr val="FEF3C7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সালাতের</a:t>
            </a:r>
            <a:r>
              <a:rPr lang="en-US" sz="4400" b="1" i="0" u="none" strike="noStrike" cap="none" dirty="0">
                <a:solidFill>
                  <a:srgbClr val="FEF3C7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 </a:t>
            </a:r>
            <a:r>
              <a:rPr lang="en-US" sz="4400" b="1" i="0" u="none" strike="noStrike" cap="none" dirty="0" err="1">
                <a:solidFill>
                  <a:srgbClr val="FEF3C7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ফরজসমূহ</a:t>
            </a:r>
            <a:endParaRPr sz="11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86" name="Google Shape;86;p13"/>
          <p:cNvSpPr/>
          <p:nvPr/>
        </p:nvSpPr>
        <p:spPr>
          <a:xfrm>
            <a:off x="5429250" y="3375719"/>
            <a:ext cx="1333500" cy="38100"/>
          </a:xfrm>
          <a:prstGeom prst="roundRect">
            <a:avLst>
              <a:gd name="adj" fmla="val 50000"/>
            </a:avLst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4081462" y="3651944"/>
            <a:ext cx="4029075" cy="48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0" u="none" strike="noStrike" cap="none">
                <a:solidFill>
                  <a:srgbClr val="F3F4F6"/>
                </a:solidFill>
                <a:latin typeface="SolaimanLipi" panose="03000609000000000000" pitchFamily="65" charset="0"/>
                <a:ea typeface="Hind Siliguri SemiBold"/>
                <a:cs typeface="SolaimanLipi" panose="03000609000000000000" pitchFamily="65" charset="0"/>
                <a:sym typeface="Hind Siliguri SemiBold"/>
              </a:rPr>
              <a:t>ষষ্ঠ শ্রেণি - ইসলাম শিক্ষা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4081462" y="4162425"/>
            <a:ext cx="4029075" cy="406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94A3B8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দ্বিতীয় অধ্যায়, পাঠ-১০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1845468" y="2389882"/>
            <a:ext cx="8501062" cy="870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50" b="1" i="0" u="none" strike="noStrike" cap="none">
                <a:solidFill>
                  <a:srgbClr val="FBBF24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সালাতের ফরজের গুরুত্ব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95" name="Google Shape;95;p14"/>
          <p:cNvSpPr/>
          <p:nvPr/>
        </p:nvSpPr>
        <p:spPr>
          <a:xfrm>
            <a:off x="5619750" y="3346102"/>
            <a:ext cx="952500" cy="38100"/>
          </a:xfrm>
          <a:prstGeom prst="roundRect">
            <a:avLst>
              <a:gd name="adj" fmla="val 50000"/>
            </a:avLst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2047875" y="3622327"/>
            <a:ext cx="8096250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1FAE5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সালাত সঠিক ও কবুল হওয়ার জন্য কিছু কাজ অবশ্যই পালন করতে হয়। এগুলোকে সালাতের ফরজ বলা হয়। নামাজের ভেতরে ও বাইরে সর্বমোট ১৩টি ফরজ কাজ রয়েছে।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95" grpId="0" animBg="1"/>
      <p:bldP spid="9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571500" y="2903190"/>
            <a:ext cx="4972050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 b="1" i="0" u="none" strike="noStrike" cap="none">
                <a:solidFill>
                  <a:srgbClr val="064E3B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১৩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03" name="Google Shape;103;p15"/>
          <p:cNvSpPr txBox="1"/>
          <p:nvPr/>
        </p:nvSpPr>
        <p:spPr>
          <a:xfrm>
            <a:off x="571500" y="4522440"/>
            <a:ext cx="497205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B45309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টি ফরজ কাজ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04" name="Google Shape;104;p15"/>
          <p:cNvSpPr txBox="1"/>
          <p:nvPr/>
        </p:nvSpPr>
        <p:spPr>
          <a:xfrm>
            <a:off x="6667500" y="2757636"/>
            <a:ext cx="5200650" cy="48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সালাতের ফরজসমূহ দুই ভাগে বিভক্ত: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05" name="Google Shape;105;p15"/>
          <p:cNvSpPr txBox="1"/>
          <p:nvPr/>
        </p:nvSpPr>
        <p:spPr>
          <a:xfrm>
            <a:off x="6667500" y="3268116"/>
            <a:ext cx="4953000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১. সালাতের আহকাম (৭টি):</a:t>
            </a:r>
            <a:r>
              <a:rPr lang="en-US" sz="157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 SemiBold"/>
                <a:cs typeface="SolaimanLipi" panose="03000609000000000000" pitchFamily="65" charset="0"/>
                <a:sym typeface="Hind Siliguri SemiBold"/>
              </a:rPr>
              <a:t> সালাত শুরু করার পূর্বে যে কাজগুলো ফরজ বা বাধ্যতামূলকভাবে করতে হয়।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06" name="Google Shape;106;p15"/>
          <p:cNvSpPr txBox="1"/>
          <p:nvPr/>
        </p:nvSpPr>
        <p:spPr>
          <a:xfrm>
            <a:off x="6667500" y="4022377"/>
            <a:ext cx="4953000" cy="116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২. সালাতের আরকান (৬টি):</a:t>
            </a:r>
            <a:r>
              <a:rPr lang="en-US" sz="157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 SemiBold"/>
                <a:cs typeface="SolaimanLipi" panose="03000609000000000000" pitchFamily="65" charset="0"/>
                <a:sym typeface="Hind Siliguri SemiBold"/>
              </a:rPr>
              <a:t> সালাতের ভেতরে প্রবেশ করার পর সালাতের অন্যতম স্তম্ভ বা রোকন হিসেবে যে কাজগুলো ফরজ পালন করতে হয়।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07" name="Google Shape;107;p15"/>
          <p:cNvSpPr txBox="1"/>
          <p:nvPr/>
        </p:nvSpPr>
        <p:spPr>
          <a:xfrm>
            <a:off x="571500" y="571500"/>
            <a:ext cx="11601450" cy="630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64E3B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সালাতের মোট ফরজ কাজ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08" name="Google Shape;108;p15"/>
          <p:cNvSpPr/>
          <p:nvPr/>
        </p:nvSpPr>
        <p:spPr>
          <a:xfrm>
            <a:off x="571500" y="1205805"/>
            <a:ext cx="11049000" cy="28575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/>
      <p:bldP spid="104" grpId="0"/>
      <p:bldP spid="105" grpId="0"/>
      <p:bldP spid="106" grpId="0"/>
      <p:bldP spid="107" grpId="0"/>
      <p:bldP spid="10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2117377"/>
            <a:ext cx="5286375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6"/>
          <p:cNvSpPr txBox="1"/>
          <p:nvPr/>
        </p:nvSpPr>
        <p:spPr>
          <a:xfrm>
            <a:off x="904875" y="2304305"/>
            <a:ext cx="4953000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b="1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শরীর</a:t>
            </a:r>
            <a:r>
              <a:rPr lang="en-US" sz="1575" b="1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1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পবিত্র</a:t>
            </a:r>
            <a:r>
              <a:rPr lang="en-US" sz="1575" b="1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1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হওয়া</a:t>
            </a:r>
            <a:r>
              <a:rPr lang="en-US" sz="1575" b="1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: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0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ওজু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, </a:t>
            </a:r>
            <a:r>
              <a:rPr lang="en-US" sz="1575" b="0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গোসল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0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বা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0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বিশেষ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0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অবস্থায়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0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তায়াম্মুমের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0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মাধ্যমে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0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সম্পূর্ণ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0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শরীরকে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0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অপবিত্রতা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0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থেকে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0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মুক্ত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0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করা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।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904875" y="3115716"/>
            <a:ext cx="4953000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b="1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কাপড়</a:t>
            </a:r>
            <a:r>
              <a:rPr lang="en-US" sz="1575" b="1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1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পবিত্র</a:t>
            </a:r>
            <a:r>
              <a:rPr lang="en-US" sz="1575" b="1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1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হওয়া</a:t>
            </a:r>
            <a:r>
              <a:rPr lang="en-US" sz="1575" b="1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: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0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পরিহিত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0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পোশাক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0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সম্পূর্ণ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0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পাক-পবিত্র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0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হওয়া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</a:t>
            </a:r>
            <a:r>
              <a:rPr lang="en-US" sz="1575" b="0" i="0" u="none" strike="noStrike" cap="none" dirty="0" err="1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আবশ্যক</a:t>
            </a:r>
            <a:r>
              <a:rPr lang="en-US" sz="1575" b="0" i="0" u="none" strike="noStrike" cap="none" dirty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।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17" name="Google Shape;117;p16"/>
          <p:cNvSpPr txBox="1"/>
          <p:nvPr/>
        </p:nvSpPr>
        <p:spPr>
          <a:xfrm>
            <a:off x="904875" y="3927127"/>
            <a:ext cx="4953000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b="1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সালাতের স্থান পবিত্র হওয়া:</a:t>
            </a:r>
            <a:r>
              <a:rPr lang="en-US" sz="157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সালাত আদায়ের ও সিজদার জায়গাটি পরিষ্কার ও পবিত্র হতে হবে।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904875" y="4738538"/>
            <a:ext cx="4953000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b="1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সতর ঢাকা:</a:t>
            </a:r>
            <a:r>
              <a:rPr lang="en-US" sz="157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পুরুষের নাভি থেকে হাঁটু এবং নারীর মুখমণ্ডল, দুই হাতের কবজি ও পায়ের পাতা ছাড়া পুরো শরীর ঢেকে রাখা।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119" name="Google Shape;119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72225" y="2155477"/>
            <a:ext cx="5210175" cy="354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/>
          <p:nvPr/>
        </p:nvSpPr>
        <p:spPr>
          <a:xfrm>
            <a:off x="571500" y="571500"/>
            <a:ext cx="11601450" cy="630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64E3B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সালাতের আহকাম (১ম অংশ)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21" name="Google Shape;121;p16"/>
          <p:cNvSpPr/>
          <p:nvPr/>
        </p:nvSpPr>
        <p:spPr>
          <a:xfrm>
            <a:off x="571500" y="1205805"/>
            <a:ext cx="11049000" cy="28575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  <p:pic>
        <p:nvPicPr>
          <p:cNvPr id="122" name="Google Shape;122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2342405"/>
            <a:ext cx="1143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153816"/>
            <a:ext cx="1143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965227"/>
            <a:ext cx="1143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776638"/>
            <a:ext cx="114300" cy="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/>
      <p:bldP spid="116" grpId="0"/>
      <p:bldP spid="117" grpId="0"/>
      <p:bldP spid="118" grpId="0"/>
      <p:bldP spid="120" grpId="0"/>
      <p:bldP spid="1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580382"/>
            <a:ext cx="5286375" cy="2693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2580382"/>
            <a:ext cx="5286375" cy="2693342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7"/>
          <p:cNvSpPr txBox="1"/>
          <p:nvPr/>
        </p:nvSpPr>
        <p:spPr>
          <a:xfrm>
            <a:off x="914400" y="2961382"/>
            <a:ext cx="4830603" cy="420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B45309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৫. কিবলামুখী হওয়া ও ৭. নিয়ত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34" name="Google Shape;134;p17"/>
          <p:cNvSpPr txBox="1"/>
          <p:nvPr/>
        </p:nvSpPr>
        <p:spPr>
          <a:xfrm>
            <a:off x="914400" y="3422302"/>
            <a:ext cx="4600575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b="1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কিবলামুখী হওয়া:</a:t>
            </a:r>
            <a:r>
              <a:rPr lang="en-US" sz="157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পবিত্র কাবা শরিফের দিকে মুখ করে দাঁড়িয়ে সালাত আদায় করা অন্যতম প্রধান শর্ত।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35" name="Google Shape;135;p17"/>
          <p:cNvSpPr txBox="1"/>
          <p:nvPr/>
        </p:nvSpPr>
        <p:spPr>
          <a:xfrm>
            <a:off x="914400" y="4176563"/>
            <a:ext cx="4600575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b="1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নিয়ত করা:</a:t>
            </a:r>
            <a:r>
              <a:rPr lang="en-US" sz="157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যে ওয়াক্তের সালাত আদায় করা হচ্ছে মনে মনে সেই আন্তরিক নিয়ত করা ফরজ।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36" name="Google Shape;136;p17"/>
          <p:cNvSpPr txBox="1"/>
          <p:nvPr/>
        </p:nvSpPr>
        <p:spPr>
          <a:xfrm>
            <a:off x="6677025" y="2961382"/>
            <a:ext cx="4830603" cy="420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B45309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৬. সঠিক ওয়াক্ত নির্ধারণ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37" name="Google Shape;137;p17"/>
          <p:cNvSpPr txBox="1"/>
          <p:nvPr/>
        </p:nvSpPr>
        <p:spPr>
          <a:xfrm>
            <a:off x="6677025" y="3422302"/>
            <a:ext cx="4600575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সালাতের নির্ধারিত সময় বা ওয়াক্ত হওয়া আবশ্যক। প্রতিটি সালাত আল্লাহর পক্ষ থেকে নির্ধারিত ওয়াক্তের সাথে সম্পর্কিত।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38" name="Google Shape;138;p17"/>
          <p:cNvSpPr txBox="1"/>
          <p:nvPr/>
        </p:nvSpPr>
        <p:spPr>
          <a:xfrm>
            <a:off x="6677025" y="4176563"/>
            <a:ext cx="4600575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ওয়াক্ত হওয়ার পূর্বে সালাত আদায় করলে তা কোনভাবেই আদায় হবে না।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39" name="Google Shape;139;p17"/>
          <p:cNvSpPr txBox="1"/>
          <p:nvPr/>
        </p:nvSpPr>
        <p:spPr>
          <a:xfrm>
            <a:off x="571500" y="571500"/>
            <a:ext cx="11601450" cy="630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64E3B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সালাতের আহকাম (২য় অংশ)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40" name="Google Shape;140;p17"/>
          <p:cNvSpPr/>
          <p:nvPr/>
        </p:nvSpPr>
        <p:spPr>
          <a:xfrm>
            <a:off x="571500" y="1205805"/>
            <a:ext cx="11049000" cy="28575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/>
      <p:bldP spid="134" grpId="0"/>
      <p:bldP spid="135" grpId="0"/>
      <p:bldP spid="136" grpId="0"/>
      <p:bldP spid="137" grpId="0"/>
      <p:bldP spid="138" grpId="0"/>
      <p:bldP spid="139" grpId="0"/>
      <p:bldP spid="1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8"/>
          <p:cNvSpPr txBox="1"/>
          <p:nvPr/>
        </p:nvSpPr>
        <p:spPr>
          <a:xfrm>
            <a:off x="571500" y="2042368"/>
            <a:ext cx="5400675" cy="48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সালাতের আরকান (১-৩)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48" name="Google Shape;148;p18"/>
          <p:cNvSpPr txBox="1"/>
          <p:nvPr/>
        </p:nvSpPr>
        <p:spPr>
          <a:xfrm>
            <a:off x="571500" y="2552848"/>
            <a:ext cx="5143500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b="1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১. তাকবিরে তাহরিমা:</a:t>
            </a:r>
            <a:r>
              <a:rPr lang="en-US" sz="157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সালাতের শুরুতে "আল্লাহু আকবার" বলে হাত বেঁধে সালাত আরম্ভ করা।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49" name="Google Shape;149;p18"/>
          <p:cNvSpPr txBox="1"/>
          <p:nvPr/>
        </p:nvSpPr>
        <p:spPr>
          <a:xfrm>
            <a:off x="571500" y="3307109"/>
            <a:ext cx="5143500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b="1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২. কিয়াম বা দাঁড়িয়ে থাকা:</a:t>
            </a:r>
            <a:r>
              <a:rPr lang="en-US" sz="157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শারীরিক ও চিকিৎসাগতভাবে সক্ষমতা থাকলে দাঁড়িয়ে সালাত আদায় করা আবশ্যক।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50" name="Google Shape;150;p18"/>
          <p:cNvSpPr txBox="1"/>
          <p:nvPr/>
        </p:nvSpPr>
        <p:spPr>
          <a:xfrm>
            <a:off x="571500" y="4061370"/>
            <a:ext cx="5143500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b="1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৩. কিরাত পাঠ:</a:t>
            </a:r>
            <a:r>
              <a:rPr lang="en-US" sz="157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সালাতে দাঁড়িয়ে অন্তত পবিত্র কুরআনের কিছু অংশ তিলাওয়াত করা ফরজ কাজ।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/>
      <p:bldP spid="148" grpId="0"/>
      <p:bldP spid="149" grpId="0"/>
      <p:bldP spid="1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419350"/>
            <a:ext cx="3524250" cy="3015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33875" y="2419350"/>
            <a:ext cx="3524250" cy="3015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96250" y="2419350"/>
            <a:ext cx="3524250" cy="3015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52625" y="2800350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9"/>
          <p:cNvSpPr txBox="1"/>
          <p:nvPr/>
        </p:nvSpPr>
        <p:spPr>
          <a:xfrm>
            <a:off x="1903571" y="3752850"/>
            <a:ext cx="860107" cy="280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৪. </a:t>
            </a:r>
            <a:r>
              <a:rPr lang="en-US" b="0" i="0" u="none" strike="noStrike" cap="none" dirty="0" err="1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রুকু</a:t>
            </a:r>
            <a:r>
              <a:rPr lang="en-US" b="0" i="0" u="none" strike="noStrike" cap="none" dirty="0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 </a:t>
            </a:r>
            <a:r>
              <a:rPr lang="en-US" b="0" i="0" u="none" strike="noStrike" cap="none" dirty="0" err="1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করা</a:t>
            </a:r>
            <a:endParaRPr sz="11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61" name="Google Shape;161;p19"/>
          <p:cNvSpPr txBox="1"/>
          <p:nvPr/>
        </p:nvSpPr>
        <p:spPr>
          <a:xfrm>
            <a:off x="809625" y="4164210"/>
            <a:ext cx="3048000" cy="99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প্রতি রাকাতে মাথা ও পিঠ সোজা রেখে এমনভাবে ঝুঁকতে হবে যেন পিঠ মাটির সমান্তরাল হয় এবং দুই হাত দিয়ে হাঁটু স্পর্শ করা যায়।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162" name="Google Shape;162;p19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0" y="2800350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9"/>
          <p:cNvSpPr txBox="1"/>
          <p:nvPr/>
        </p:nvSpPr>
        <p:spPr>
          <a:xfrm>
            <a:off x="5430916" y="3752850"/>
            <a:ext cx="1330166" cy="280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৫. </a:t>
            </a:r>
            <a:r>
              <a:rPr lang="en-US" b="0" i="0" u="none" strike="noStrike" cap="none" dirty="0" err="1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দুই</a:t>
            </a:r>
            <a:r>
              <a:rPr lang="en-US" b="0" i="0" u="none" strike="noStrike" cap="none" dirty="0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 </a:t>
            </a:r>
            <a:r>
              <a:rPr lang="en-US" b="0" i="0" u="none" strike="noStrike" cap="none" dirty="0" err="1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সিজদা</a:t>
            </a:r>
            <a:r>
              <a:rPr lang="en-US" b="0" i="0" u="none" strike="noStrike" cap="none" dirty="0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 </a:t>
            </a:r>
            <a:r>
              <a:rPr lang="en-US" b="0" i="0" u="none" strike="noStrike" cap="none" dirty="0" err="1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করা</a:t>
            </a:r>
            <a:endParaRPr sz="11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64" name="Google Shape;164;p19"/>
          <p:cNvSpPr txBox="1"/>
          <p:nvPr/>
        </p:nvSpPr>
        <p:spPr>
          <a:xfrm>
            <a:off x="4572000" y="4164210"/>
            <a:ext cx="3048000" cy="99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প্রতি রাকাতে কপাল, নাক, দুই হাত, দুই হাঁটু ও পায়ের আঙুল মাটিতে স্পর্শ করে দুইবার সিজদা করা অন্যতম প্রধান রোকন।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165" name="Google Shape;165;p19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477375" y="2800350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9"/>
          <p:cNvSpPr txBox="1"/>
          <p:nvPr/>
        </p:nvSpPr>
        <p:spPr>
          <a:xfrm>
            <a:off x="9363313" y="3752850"/>
            <a:ext cx="990123" cy="280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৬. শেষ বৈঠক</a:t>
            </a:r>
            <a:endParaRPr sz="110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67" name="Google Shape;167;p19"/>
          <p:cNvSpPr txBox="1"/>
          <p:nvPr/>
        </p:nvSpPr>
        <p:spPr>
          <a:xfrm>
            <a:off x="8334375" y="4164210"/>
            <a:ext cx="3048000" cy="99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সালাতের শেষ রাকাতে সিজদা সম্পন্ন করার পর তাশাহহুদ, দরুদ ও দোয়া মাসূরা পাঠ করার জন্য পরিমাণ বসা ফরজ।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168" name="Google Shape;168;p19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143125" y="2990850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9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953125" y="2990850"/>
            <a:ext cx="2857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9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620250" y="2990850"/>
            <a:ext cx="47625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9"/>
          <p:cNvSpPr txBox="1"/>
          <p:nvPr/>
        </p:nvSpPr>
        <p:spPr>
          <a:xfrm>
            <a:off x="571500" y="571500"/>
            <a:ext cx="11601450" cy="630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64E3B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সালাতের আরকান (৪-৬)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72" name="Google Shape;172;p19"/>
          <p:cNvSpPr/>
          <p:nvPr/>
        </p:nvSpPr>
        <p:spPr>
          <a:xfrm>
            <a:off x="571500" y="1205805"/>
            <a:ext cx="11049000" cy="28575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0"/>
      <p:bldP spid="161" grpId="0"/>
      <p:bldP spid="163" grpId="0"/>
      <p:bldP spid="164" grpId="0"/>
      <p:bldP spid="166" grpId="0"/>
      <p:bldP spid="167" grpId="0"/>
      <p:bldP spid="171" grpId="0"/>
      <p:bldP spid="17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552</Words>
  <Application>Microsoft Office PowerPoint</Application>
  <PresentationFormat>Custom</PresentationFormat>
  <Paragraphs>49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SolaimanLipi</vt:lpstr>
      <vt:lpstr>Calibri</vt:lpstr>
      <vt:lpstr>Poppins</vt:lpstr>
      <vt:lpstr>Hind Siliguri</vt:lpstr>
      <vt:lpstr>Hind Siliguri SemiBold</vt:lpstr>
      <vt:lpstr>Noto Serif Bengali</vt:lpstr>
      <vt:lpstr>Noto Serif Bengali SemiBold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USER</cp:lastModifiedBy>
  <cp:revision>9</cp:revision>
  <dcterms:modified xsi:type="dcterms:W3CDTF">2026-08-09T09:09:04Z</dcterms:modified>
</cp:coreProperties>
</file>