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5143500" type="screen16x9"/>
  <p:notesSz cx="5143500" cy="9144000"/>
  <p:embeddedFontLst>
    <p:embeddedFont>
      <p:font typeface="Baskervville" charset="0"/>
      <p:regular r:id="rId14"/>
    </p:embeddedFont>
    <p:embeddedFont>
      <p:font typeface="Perpetua" pitchFamily="18" charset="0"/>
      <p:regular r:id="rId15"/>
      <p:bold r:id="rId16"/>
      <p:italic r:id="rId17"/>
      <p:boldItalic r:id="rId18"/>
    </p:embeddedFont>
    <p:embeddedFont>
      <p:font typeface="Poppins" charset="0"/>
      <p:regular r:id="rId19"/>
    </p:embeddedFont>
    <p:embeddedFont>
      <p:font typeface="Poppins Bold" charset="0"/>
      <p:regular r:id="rId20"/>
    </p:embeddedFont>
    <p:embeddedFont>
      <p:font typeface="Consolas" pitchFamily="49" charset="0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Wingdings 2" pitchFamily="18" charset="2"/>
      <p:regular r:id="rId29"/>
    </p:embeddedFont>
    <p:embeddedFont>
      <p:font typeface="Franklin Gothic Book" pitchFamily="34" charset="0"/>
      <p:regular r:id="rId30"/>
      <p:italic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8/9/2026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10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705" y="2392114"/>
            <a:ext cx="4903589" cy="1041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প্রোগ্রামিং ভাষা, মেশিন কোড, কম্পাইলার ও ইন্টারপ্রিটার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354211" y="3677055"/>
            <a:ext cx="5360789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তথ্য ও যোগাযোগ প্রযুক্তি (ICT) — </a:t>
            </a:r>
            <a:r>
              <a:rPr lang="bn-IN" sz="1600" dirty="0" smtClean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১০</a:t>
            </a:r>
            <a:r>
              <a:rPr lang="en-US" sz="1600" dirty="0" smtClean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 </a:t>
            </a: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শ্রেণি | ৬ষ্ঠ অধ্যায়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992221" y="369651"/>
            <a:ext cx="34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0307" y="661481"/>
            <a:ext cx="2694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শ্রেণিকক্ষ</a:t>
            </a:r>
            <a:r>
              <a:rPr lang="en-US" sz="2400" dirty="0" smtClean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 </a:t>
            </a:r>
            <a:r>
              <a:rPr lang="en-US" sz="2400" dirty="0" err="1" smtClean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কার্যক্রম</a:t>
            </a:r>
            <a:r>
              <a:rPr lang="en-US" sz="2400" dirty="0" smtClean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 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304665" y="1225685"/>
            <a:ext cx="2299027" cy="380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4000"/>
              </a:lnSpc>
            </a:pPr>
            <a:r>
              <a:rPr lang="en-US" dirty="0" err="1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দলীয</a:t>
            </a:r>
            <a:r>
              <a:rPr lang="en-US" dirty="0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় </a:t>
            </a:r>
            <a:r>
              <a:rPr lang="en-US" dirty="0" err="1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কাজ</a:t>
            </a:r>
            <a:r>
              <a:rPr lang="en-US" dirty="0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 (৫ </a:t>
            </a:r>
            <a:r>
              <a:rPr lang="en-US" dirty="0" err="1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মিনিট</a:t>
            </a:r>
            <a:r>
              <a:rPr lang="en-US" dirty="0" smtClean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1706930"/>
            <a:ext cx="4572000" cy="25483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40080" lvl="1" indent="-182880">
              <a:lnSpc>
                <a:spcPct val="133000"/>
              </a:lnSpc>
              <a:buSzPct val="100000"/>
            </a:pPr>
            <a:r>
              <a:rPr lang="en-US" sz="2000" b="1" dirty="0" smtClean="0">
                <a:solidFill>
                  <a:srgbClr val="000000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দল-১: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মেশিন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কোডের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৩টি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বৈশিষ্ট্য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লেখ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।</a:t>
            </a:r>
            <a:endParaRPr lang="en-US" sz="2000" dirty="0" smtClean="0"/>
          </a:p>
          <a:p>
            <a:pPr marL="182880" indent="-182880">
              <a:lnSpc>
                <a:spcPct val="133000"/>
              </a:lnSpc>
              <a:buSzPct val="100000"/>
            </a:pPr>
            <a:r>
              <a:rPr lang="bn-IN" sz="2000" b="1" dirty="0" smtClean="0">
                <a:solidFill>
                  <a:srgbClr val="000000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         </a:t>
            </a:r>
            <a:r>
              <a:rPr lang="en-US" sz="2000" b="1" dirty="0" smtClean="0">
                <a:solidFill>
                  <a:srgbClr val="000000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দল-২: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কম্পাইলারের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কাজ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Flowchart-এ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দেখাও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।</a:t>
            </a:r>
            <a:endParaRPr lang="en-US" sz="2000" dirty="0" smtClean="0"/>
          </a:p>
          <a:p>
            <a:pPr marL="182880" indent="-182880">
              <a:lnSpc>
                <a:spcPct val="133000"/>
              </a:lnSpc>
              <a:buSzPct val="10000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দল-৩: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কম্পাইলার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ও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ইন্টারপ্রেটারের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৩টি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পার্থক্য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লেখ</a:t>
            </a:r>
            <a:r>
              <a:rPr lang="en-US" sz="2000" dirty="0" smtClean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।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64213" y="710119"/>
            <a:ext cx="2337495" cy="520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 err="1" smtClean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মূল্যায়ন</a:t>
            </a:r>
            <a:endParaRPr lang="en-US" sz="3250" dirty="0"/>
          </a:p>
        </p:txBody>
      </p:sp>
      <p:sp>
        <p:nvSpPr>
          <p:cNvPr id="5" name="Text 3"/>
          <p:cNvSpPr/>
          <p:nvPr/>
        </p:nvSpPr>
        <p:spPr>
          <a:xfrm>
            <a:off x="438076" y="2713062"/>
            <a:ext cx="3960168" cy="63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640080" lvl="1" indent="-182880">
              <a:lnSpc>
                <a:spcPct val="133000"/>
              </a:lnSpc>
              <a:buSzPct val="100000"/>
              <a:buChar char="•"/>
            </a:pP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705695" y="1614791"/>
            <a:ext cx="4024908" cy="8634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প্রোগ্রামিং ভাষা কী?</a:t>
            </a:r>
            <a:endParaRPr lang="en-US" sz="2000" dirty="0"/>
          </a:p>
          <a:p>
            <a:pPr marL="182880" indent="-18288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20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মেশিন কোড কী? এতে কোন দুটি অঙ্ক ব্যবহৃত হয়?</a:t>
            </a:r>
            <a:endParaRPr lang="en-US" sz="2000" dirty="0"/>
          </a:p>
          <a:p>
            <a:pPr marL="182880" indent="-18288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20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কম্পাইলার ও ইন্টারপ্রেটার কী?</a:t>
            </a:r>
            <a:endParaRPr lang="en-US" sz="2000" dirty="0"/>
          </a:p>
          <a:p>
            <a:pPr marL="182880" indent="-18288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20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কম্পাইলার ও ইন্টারপ্রেটারের দুটি পার্থক্য লেখ।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341561"/>
            <a:ext cx="8332589" cy="447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শিখনফল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05705" y="960239"/>
            <a:ext cx="873829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7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পাঠ শেষে শিক্ষার্থীরা—</a:t>
            </a:r>
            <a:endParaRPr lang="en-US" sz="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705" y="1204689"/>
            <a:ext cx="8332589" cy="6509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4488" y="1436787"/>
            <a:ext cx="149423" cy="18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1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904056" y="1318543"/>
            <a:ext cx="7720385" cy="223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 ও ভাষা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904056" y="1593652"/>
            <a:ext cx="772038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প্রোগ্রাম ও প্রোগ্রামিং ভাষা ব্যাখ্যা করতে পারবে।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705" y="1941240"/>
            <a:ext cx="8332589" cy="6509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4488" y="2173337"/>
            <a:ext cx="149423" cy="18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2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904056" y="2055093"/>
            <a:ext cx="7720385" cy="223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মেশিন কোড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904056" y="2330202"/>
            <a:ext cx="772038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মেশিন কোডের ধারণা ব্যাখ্যা করতে পারবে।</a:t>
            </a:r>
            <a:endParaRPr lang="en-US" sz="14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5705" y="2677790"/>
            <a:ext cx="8332589" cy="65097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488" y="2909888"/>
            <a:ext cx="149423" cy="18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3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904056" y="2791644"/>
            <a:ext cx="7720385" cy="223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ভাষার শ্রেণি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904056" y="3066752"/>
            <a:ext cx="772038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উচ্চস্তর ও নিম্নস্তর ভাষার পার্থক্য বলতে পারবে।</a:t>
            </a:r>
            <a:endParaRPr lang="en-US" sz="14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5705" y="3414340"/>
            <a:ext cx="8332589" cy="65097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4488" y="3646438"/>
            <a:ext cx="149423" cy="18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4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904056" y="3528194"/>
            <a:ext cx="7720385" cy="223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কম্পাইলার ও ইন্টারপ্রেটার</a:t>
            </a: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904056" y="3803303"/>
            <a:ext cx="772038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কাজ ও পার্থক্য ব্যাখ্যা করতে পারবে।</a:t>
            </a:r>
            <a:endParaRPr lang="en-US" sz="14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5705" y="4150891"/>
            <a:ext cx="8332589" cy="65097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488" y="4382988"/>
            <a:ext cx="149423" cy="186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5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904056" y="4264744"/>
            <a:ext cx="7720385" cy="223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রূপান্তর প্রক্রিয়া</a:t>
            </a:r>
            <a:endParaRPr lang="en-US" dirty="0"/>
          </a:p>
        </p:txBody>
      </p:sp>
      <p:sp>
        <p:nvSpPr>
          <p:cNvPr id="23" name="Text 16"/>
          <p:cNvSpPr/>
          <p:nvPr/>
        </p:nvSpPr>
        <p:spPr>
          <a:xfrm>
            <a:off x="904056" y="4539853"/>
            <a:ext cx="7720385" cy="148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প্রোগ্রাম কীভাবে মেশিন নির্দেশে রূপান্তরিত হয় ব্যাখ্যা করতে পারবে।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705" y="934789"/>
            <a:ext cx="4903589" cy="52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🤔</a:t>
            </a:r>
            <a:r>
              <a:rPr lang="en-US" sz="32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 পূর্বজ্ঞান যাচাই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405705" y="1634133"/>
            <a:ext cx="2393826" cy="932408"/>
          </a:xfrm>
          <a:prstGeom prst="roundRect">
            <a:avLst>
              <a:gd name="adj" fmla="val 18650"/>
            </a:avLst>
          </a:prstGeom>
          <a:solidFill>
            <a:srgbClr val="ECDFE3"/>
          </a:solidFill>
          <a:ln/>
        </p:spPr>
      </p:sp>
      <p:sp>
        <p:nvSpPr>
          <p:cNvPr id="5" name="Text 2"/>
          <p:cNvSpPr/>
          <p:nvPr/>
        </p:nvSpPr>
        <p:spPr>
          <a:xfrm>
            <a:off x="521568" y="1749996"/>
            <a:ext cx="2162101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প্রশ্ন ১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21568" y="2079799"/>
            <a:ext cx="2162101" cy="370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আমরা কম্পিউটারকে কীভাবে কোনো কাজ করতে বলি?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2915394" y="1634133"/>
            <a:ext cx="2393900" cy="932408"/>
          </a:xfrm>
          <a:prstGeom prst="roundRect">
            <a:avLst>
              <a:gd name="adj" fmla="val 18650"/>
            </a:avLst>
          </a:prstGeom>
          <a:solidFill>
            <a:srgbClr val="ECDFE3"/>
          </a:solidFill>
          <a:ln/>
        </p:spPr>
      </p:sp>
      <p:sp>
        <p:nvSpPr>
          <p:cNvPr id="8" name="Text 5"/>
          <p:cNvSpPr/>
          <p:nvPr/>
        </p:nvSpPr>
        <p:spPr>
          <a:xfrm>
            <a:off x="3031257" y="1749996"/>
            <a:ext cx="2162175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প্রশ্ন ২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031257" y="2079799"/>
            <a:ext cx="2162175" cy="370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কম্পিউটার কি মানুষের বাংলা ভাষা সরাসরি বুঝতে পারে?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405705" y="2682404"/>
            <a:ext cx="4903589" cy="746968"/>
          </a:xfrm>
          <a:prstGeom prst="roundRect">
            <a:avLst>
              <a:gd name="adj" fmla="val 23280"/>
            </a:avLst>
          </a:prstGeom>
          <a:solidFill>
            <a:srgbClr val="ECDFE3"/>
          </a:solidFill>
          <a:ln/>
        </p:spPr>
      </p:sp>
      <p:sp>
        <p:nvSpPr>
          <p:cNvPr id="11" name="Text 8"/>
          <p:cNvSpPr/>
          <p:nvPr/>
        </p:nvSpPr>
        <p:spPr>
          <a:xfrm>
            <a:off x="521568" y="2798266"/>
            <a:ext cx="4671864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প্রশ্ন ৩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21568" y="3128070"/>
            <a:ext cx="467186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কম্পিউটারের CPU কোন ধরনের নির্দেশ সরাসরি বুঝতে পারে?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05705" y="3559746"/>
            <a:ext cx="4903589" cy="648965"/>
          </a:xfrm>
          <a:prstGeom prst="roundRect">
            <a:avLst>
              <a:gd name="adj" fmla="val 26796"/>
            </a:avLst>
          </a:prstGeom>
          <a:solidFill>
            <a:srgbClr val="ECDFE3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68" y="3722191"/>
            <a:ext cx="144884" cy="11586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82315" y="3704555"/>
            <a:ext cx="4411117" cy="370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আমরা মানুষের ভাষায় কথা বলি, কিন্তু কম্পিউটারকে কাজ করাতে হলে তাকে এমন ভাষায় নির্দেশ দিতে হয় যা কম্পিউটার বুঝতে পারে।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587573"/>
            <a:ext cx="8332589" cy="520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 ও প্রোগ্রামিং</a:t>
            </a:r>
            <a:endParaRPr lang="en-US" sz="3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05" y="1412528"/>
            <a:ext cx="5317182" cy="30130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5735" y="1714649"/>
            <a:ext cx="2732559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 কী?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005735" y="2020788"/>
            <a:ext cx="2732559" cy="660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কম্পিউটারকে কোনো নির্দিষ্ট কাজ সম্পন্ন করার জন্য দেওয়া সুশৃঙ্খল নির্দেশসমষ্টিকে </a:t>
            </a:r>
            <a:r>
              <a:rPr lang="en-US" sz="14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প্রোগ্রাম</a:t>
            </a: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14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উদাহরণ: ক্যালকুলেটর, গেম, ওয়েবসাইট, মোবাইল অ্যাপ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010424" y="3739112"/>
            <a:ext cx="2732559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প্রোগ্রামিং কী?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005735" y="4054673"/>
            <a:ext cx="2732559" cy="370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কম্পিউটারের জন্য প্রোগ্রাম তৈরি করার প্রক্রিয়াকে </a:t>
            </a:r>
            <a:r>
              <a:rPr lang="en-US" sz="14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প্রোগ্রামিং</a:t>
            </a: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1150888"/>
            <a:ext cx="8332589" cy="520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প্রোগ্রামিং ভাষা ও এর শ্রেণিবিভাগ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405705" y="1903437"/>
            <a:ext cx="8738295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কম্পিউটার প্রোগ্রাম লেখার জন্য নির্ধারিত নিয়ম, সংকেত ও শব্দের সমষ্টিকে </a:t>
            </a: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প্রোগ্রামিং ভাষা</a:t>
            </a: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05" y="2219251"/>
            <a:ext cx="1801267" cy="11132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05705" y="3477369"/>
            <a:ext cx="4093815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উচ্চস্তর ভাষা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60064" y="3778152"/>
            <a:ext cx="4093815" cy="428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C, C++, Python, Java, JavaScript — মানুষের জন্য সহজ ও বোধগম্য।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005" y="2496837"/>
            <a:ext cx="1801267" cy="111323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16005" y="3648002"/>
            <a:ext cx="1449920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নিম্নস্তর ভাষা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386295" y="4207069"/>
            <a:ext cx="4954235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মেশিন ভাষা ও অ্যাসেম্বলি ভাষা — CPU-এর কাছাকাছি, মানুষের জন্য কঠিন।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1315417"/>
            <a:ext cx="8332589" cy="520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মেশিন কোড ও অ্যাসেম্বলি ভাষা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405705" y="2125861"/>
            <a:ext cx="4024908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মেশিন কোড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05705" y="2502024"/>
            <a:ext cx="4482108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CPU সরাসরি যে নির্দেশ বুঝতে ও সম্পাদন করতে পারে, তাকে </a:t>
            </a:r>
            <a:r>
              <a:rPr lang="en-US" sz="9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মেশিন কোড</a:t>
            </a:r>
            <a:r>
              <a:rPr lang="en-US" sz="9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05705" y="2791792"/>
            <a:ext cx="4024908" cy="63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বাইনারি সংখ্যা (০ ও ১) ভিত্তিক</a:t>
            </a:r>
            <a:endParaRPr lang="en-US" sz="1050" dirty="0"/>
          </a:p>
          <a:p>
            <a:pPr marL="182880" indent="-18288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CPU সরাসরি বুঝতে পারে</a:t>
            </a:r>
            <a:endParaRPr lang="en-US" sz="1050" dirty="0"/>
          </a:p>
          <a:p>
            <a:pPr marL="182880" indent="-18288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মানুষের জন্য পড়া ও লেখা কঠিন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05705" y="3533552"/>
            <a:ext cx="4482108" cy="190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উদাহরণ: </a:t>
            </a:r>
            <a:r>
              <a:rPr lang="en-US" sz="1200" dirty="0">
                <a:solidFill>
                  <a:srgbClr val="6E666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01001000 01101001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18149" y="2125861"/>
            <a:ext cx="4024908" cy="260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অ্যাসেম্বলি ভাষা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718149" y="2502024"/>
            <a:ext cx="4024908" cy="370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মেশিন ভাষার তুলনায় মানুষের জন্য সহজ </a:t>
            </a:r>
            <a:r>
              <a:rPr lang="en-US" sz="12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mnemonic</a:t>
            </a: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বা প্রতীক ব্যবহার করে লেখা নিম্নস্তর ভাষা।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18149" y="2977232"/>
            <a:ext cx="4024908" cy="4161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উদাহরণ: </a:t>
            </a:r>
            <a:r>
              <a:rPr lang="en-US" sz="1200" dirty="0">
                <a:solidFill>
                  <a:srgbClr val="6E666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MOV</a:t>
            </a: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1200" dirty="0">
                <a:solidFill>
                  <a:srgbClr val="6E666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ADD</a:t>
            </a: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1200" dirty="0">
                <a:solidFill>
                  <a:srgbClr val="6E6666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SUB</a:t>
            </a:r>
            <a:endParaRPr lang="en-US" sz="1200" dirty="0"/>
          </a:p>
          <a:p>
            <a:pPr marL="182880" indent="-18288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Assembler দিয়ে মেশিন কোডে রূপান্তর হয়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320799"/>
            <a:ext cx="8332589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কম্পাইলার কী?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05705" y="855390"/>
            <a:ext cx="8738295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যে অনুবাদক প্রোগ্রাম উচ্চস্তর ভাষায় লেখা </a:t>
            </a:r>
            <a:r>
              <a:rPr lang="en-US" sz="12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সম্পূর্ণ প্রোগ্রামকে একসঙ্গে</a:t>
            </a: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মেশিন কোডে অনুবাদ করে, তাকে </a:t>
            </a:r>
            <a:r>
              <a:rPr lang="en-US" sz="12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কম্পাইলার</a:t>
            </a: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10" y="1057201"/>
            <a:ext cx="8263905" cy="35636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6056" y="3893854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চলমান এক্সিকিউশন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996056" y="3068935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অবজেক্ট কোড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996056" y="2252348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কম্পাইলার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96056" y="1427429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সোর্স প্রোগ্রাম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05705" y="4697239"/>
            <a:ext cx="8738295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0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কম্পাইলার পুরো প্রোগ্রাম বিশ্লেষণ ও অনুবাদ করে, তারপর চালানোর জন্য প্রয়োজনীয় আউটপুট তৈরি করে। উদাহরণ: C/C++-এর প্রচলিত compiler।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320873"/>
            <a:ext cx="8332589" cy="317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ইন্টারপ্রেটার কী?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386580" y="678916"/>
            <a:ext cx="8738295" cy="9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যে অ</a:t>
            </a: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নুবাদক উচ্চস্তর ভাষার নির্দেশগুলো </a:t>
            </a: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একে একে</a:t>
            </a: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অনুবাদ ও নির্বাহ করে, তাকে </a:t>
            </a: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ইন্টারপ্রেটার</a:t>
            </a: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বলে।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10" y="863575"/>
            <a:ext cx="8263905" cy="35636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6056" y="3700229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পরবর্তী লাইন অনুবাদ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996056" y="2875309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লাইন ১ অনুবাদ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996056" y="2058722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ইন্টারপ্রেটার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96056" y="1233803"/>
            <a:ext cx="2695049" cy="336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সোর্স কোড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05705" y="4475559"/>
            <a:ext cx="8738295" cy="9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ইন্টারপ্রেটার নির্দেশগুলো ধারাবাহিকভাবে পড়ে অনুবাদ করে এবং নির্বাহ করে। উদাহরণ: Python-এর প্রচলিত interpreter।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35198" y="4675436"/>
            <a:ext cx="8489677" cy="90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উদাহরণ: </a:t>
            </a:r>
            <a:r>
              <a:rPr lang="en-US" sz="1600" dirty="0">
                <a:solidFill>
                  <a:srgbClr val="00000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print("Hello")</a:t>
            </a:r>
            <a:r>
              <a:rPr lang="en-US" sz="16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→ Python Interpreter → Output: </a:t>
            </a:r>
            <a:r>
              <a:rPr lang="en-US" sz="1600" b="1" dirty="0">
                <a:solidFill>
                  <a:srgbClr val="000000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Hello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5705" y="891853"/>
            <a:ext cx="8332589" cy="520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কম্পাইলার বনাম ইন্টারপ্রেটার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405705" y="1644402"/>
            <a:ext cx="8332589" cy="2013347"/>
          </a:xfrm>
          <a:prstGeom prst="roundRect">
            <a:avLst>
              <a:gd name="adj" fmla="val 863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10468" y="1649164"/>
            <a:ext cx="8323064" cy="33397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26405" y="1723430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বিষয়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193354" y="1723430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কম্পাইলার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522565" y="1723430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6E6666"/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ইন্টারপ্রেটার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10468" y="1983135"/>
            <a:ext cx="8323064" cy="33397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26405" y="2057400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অনুবাদ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193354" y="2057400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পুরো প্রোগ্রাম একসঙ্গে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522565" y="2057400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নির্দেশ ধরে একে একে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10468" y="2317105"/>
            <a:ext cx="8323064" cy="33397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26405" y="2391370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ফলাফল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193354" y="2391370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অনুবাদিত কোড/প্রোগ্রাম তৈরি হয়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522565" y="2391370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আলাদা পূর্ণ মেশিন-কোড ফাইল তৈরি করে না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10468" y="2651075"/>
            <a:ext cx="8323064" cy="33397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526405" y="2725341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ত্রুটি শনাক্তকরণ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193354" y="2725341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অনুবাদের সময়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522565" y="2725341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যে নির্দেশে সমস্যা সেখানে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361033" y="2985045"/>
            <a:ext cx="7713836" cy="33397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26405" y="3059311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পুনরায় চালানো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2193354" y="3059311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অনুবাদিত প্রোগ্রাম চালানো যায়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522565" y="3059311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সাধারণত পুনরায় অনুবাদ প্রয়োজন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10468" y="3319016"/>
            <a:ext cx="8323064" cy="33397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26405" y="3393281"/>
            <a:ext cx="1887662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উদাহরণ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2193354" y="3393281"/>
            <a:ext cx="3549923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C/C++ compiler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522565" y="3393281"/>
            <a:ext cx="3552304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Python interpreter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05705" y="3788122"/>
            <a:ext cx="8332589" cy="463525"/>
          </a:xfrm>
          <a:prstGeom prst="roundRect">
            <a:avLst>
              <a:gd name="adj" fmla="val 37516"/>
            </a:avLst>
          </a:prstGeom>
          <a:solidFill>
            <a:srgbClr val="ECDFE3"/>
          </a:solidFill>
          <a:ln/>
        </p:spPr>
      </p:sp>
      <p:pic>
        <p:nvPicPr>
          <p:cNvPr id="2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68" y="3950568"/>
            <a:ext cx="144884" cy="115863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782315" y="3932932"/>
            <a:ext cx="8297317" cy="185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আধুনিক ভাষায় Compiler, Interpreter ও JIT—একাধিক পদ্ধতি একসঙ্গে ব্যবহৃত হতে পারে।</a:t>
            </a:r>
            <a:endParaRPr lang="en-U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</TotalTime>
  <Words>568</Words>
  <Application>Microsoft Office PowerPoint</Application>
  <PresentationFormat>On-screen Show (16:9)</PresentationFormat>
  <Paragraphs>109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Baskervville</vt:lpstr>
      <vt:lpstr>Perpetua</vt:lpstr>
      <vt:lpstr>Poppins</vt:lpstr>
      <vt:lpstr>Hubot Sans Bold</vt:lpstr>
      <vt:lpstr>Vrinda</vt:lpstr>
      <vt:lpstr>Poppins Bold</vt:lpstr>
      <vt:lpstr>Consolas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6</cp:revision>
  <dcterms:created xsi:type="dcterms:W3CDTF">2026-08-08T09:17:17Z</dcterms:created>
  <dcterms:modified xsi:type="dcterms:W3CDTF">2026-08-09T11:59:12Z</dcterms:modified>
</cp:coreProperties>
</file>