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ource Serif 4 Semi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Source Sans 3" charset="0"/>
      <p:regular r:id="rId18"/>
    </p:embeddedFont>
    <p:embeddedFont>
      <p:font typeface="Source Sans 3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8/9/2026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4.svg"/><Relationship Id="rId3" Type="http://schemas.openxmlformats.org/officeDocument/2006/relationships/image" Target="../media/image5.jpeg"/><Relationship Id="rId12" Type="http://schemas.openxmlformats.org/officeDocument/2006/relationships/image" Target="../media/image-4-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4-4.svg"/><Relationship Id="rId5" Type="http://schemas.openxmlformats.org/officeDocument/2006/relationships/image" Target="../media/image-4-4.svg"/><Relationship Id="rId10" Type="http://schemas.openxmlformats.org/officeDocument/2006/relationships/image" Target="../media/image-4-4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7-3.svg"/><Relationship Id="rId5" Type="http://schemas.openxmlformats.org/officeDocument/2006/relationships/image" Target="../media/image-7-3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3464" y="2879387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অমেরুদণ্ডী প্রাণীর শ্রেণীবিন্যাস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50196" y="3482502"/>
            <a:ext cx="3639861" cy="406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বিজ্ঞান · অষ্টম শ্রেনি · ১ম অধ্যায়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943583" y="680936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Hubot Sans Bold" charset="0"/>
              </a:rPr>
              <a:t>   </a:t>
            </a:r>
            <a:r>
              <a:rPr lang="en-US" sz="2000" dirty="0" err="1" smtClean="0">
                <a:latin typeface="Hubot Sans Bold" charset="0"/>
              </a:rPr>
              <a:t>মোছাঃ</a:t>
            </a:r>
            <a:r>
              <a:rPr lang="en-US" sz="2000" dirty="0" smtClean="0">
                <a:latin typeface="Hubot Sans Bold" charset="0"/>
              </a:rPr>
              <a:t> </a:t>
            </a:r>
            <a:r>
              <a:rPr lang="en-US" sz="2000" dirty="0" err="1" smtClean="0">
                <a:latin typeface="Hubot Sans Bold" charset="0"/>
              </a:rPr>
              <a:t>নাসরিন</a:t>
            </a:r>
            <a:r>
              <a:rPr lang="en-US" sz="2000" dirty="0" smtClean="0">
                <a:latin typeface="Hubot Sans Bold" charset="0"/>
              </a:rPr>
              <a:t> </a:t>
            </a:r>
            <a:r>
              <a:rPr lang="en-US" sz="2000" dirty="0" err="1" smtClean="0">
                <a:latin typeface="Hubot Sans Bold" charset="0"/>
              </a:rPr>
              <a:t>নাহার</a:t>
            </a:r>
            <a:endParaRPr lang="en-US" sz="2000" dirty="0" smtClean="0">
              <a:latin typeface="Hubot Sans Bold" charset="0"/>
            </a:endParaRPr>
          </a:p>
          <a:p>
            <a:r>
              <a:rPr lang="en-US" sz="2000" dirty="0" smtClean="0">
                <a:latin typeface="Hubot Sans Bold" charset="0"/>
              </a:rPr>
              <a:t>   </a:t>
            </a:r>
            <a:r>
              <a:rPr lang="en-US" sz="2000" dirty="0" err="1" smtClean="0">
                <a:latin typeface="Hubot Sans Bold" charset="0"/>
              </a:rPr>
              <a:t>সহকারী</a:t>
            </a:r>
            <a:r>
              <a:rPr lang="en-US" sz="2000" dirty="0" smtClean="0">
                <a:latin typeface="Hubot Sans Bold" charset="0"/>
              </a:rPr>
              <a:t> </a:t>
            </a:r>
            <a:r>
              <a:rPr lang="en-US" sz="2000" dirty="0" err="1" smtClean="0">
                <a:latin typeface="Hubot Sans Bold" charset="0"/>
              </a:rPr>
              <a:t>শিক্ষক</a:t>
            </a:r>
            <a:r>
              <a:rPr lang="en-US" sz="2000" dirty="0" smtClean="0">
                <a:latin typeface="Hubot Sans Bold" charset="0"/>
              </a:rPr>
              <a:t>(ICT)</a:t>
            </a:r>
          </a:p>
          <a:p>
            <a:r>
              <a:rPr lang="en-US" sz="2000" dirty="0" smtClean="0">
                <a:latin typeface="Hubot Sans Bold" charset="0"/>
              </a:rPr>
              <a:t>   </a:t>
            </a:r>
            <a:r>
              <a:rPr lang="en-US" sz="2000" dirty="0" err="1" smtClean="0">
                <a:latin typeface="Hubot Sans Bold" charset="0"/>
              </a:rPr>
              <a:t>মকিমপুর</a:t>
            </a:r>
            <a:r>
              <a:rPr lang="en-US" sz="2000" dirty="0" smtClean="0">
                <a:latin typeface="Hubot Sans Bold" charset="0"/>
              </a:rPr>
              <a:t> </a:t>
            </a:r>
            <a:r>
              <a:rPr lang="en-US" sz="2000" dirty="0" err="1" smtClean="0">
                <a:latin typeface="Hubot Sans Bold" charset="0"/>
              </a:rPr>
              <a:t>মাধ্যমিক</a:t>
            </a:r>
            <a:r>
              <a:rPr lang="en-US" sz="2000" dirty="0" smtClean="0">
                <a:latin typeface="Hubot Sans Bold" charset="0"/>
              </a:rPr>
              <a:t> </a:t>
            </a:r>
            <a:r>
              <a:rPr lang="en-US" sz="2000" dirty="0" err="1" smtClean="0">
                <a:latin typeface="Hubot Sans Bold" charset="0"/>
              </a:rPr>
              <a:t>বিদ্যালয়</a:t>
            </a:r>
            <a:endParaRPr lang="en-US" sz="2000" dirty="0" smtClean="0">
              <a:latin typeface="Hubot Sans Bold" charset="0"/>
            </a:endParaRPr>
          </a:p>
          <a:p>
            <a:r>
              <a:rPr lang="en-US" sz="2000" dirty="0" smtClean="0">
                <a:latin typeface="Hubot Sans Bold" charset="0"/>
              </a:rPr>
              <a:t>   </a:t>
            </a:r>
            <a:r>
              <a:rPr lang="en-US" sz="2000" dirty="0" err="1" smtClean="0">
                <a:latin typeface="Hubot Sans Bold" charset="0"/>
              </a:rPr>
              <a:t>হরিণাকুন্ড,ঝিনাইদহ</a:t>
            </a:r>
            <a:r>
              <a:rPr lang="en-US" sz="2000" dirty="0" smtClean="0">
                <a:latin typeface="Hubot Sans Bold" charset="0"/>
              </a:rPr>
              <a:t>।</a:t>
            </a:r>
            <a:endParaRPr lang="en-US" sz="2000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7"/>
          <p:cNvSpPr/>
          <p:nvPr/>
        </p:nvSpPr>
        <p:spPr>
          <a:xfrm>
            <a:off x="1236514" y="2654870"/>
            <a:ext cx="8096845" cy="672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178668" y="1997497"/>
            <a:ext cx="2668339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15000"/>
              </a:lnSpc>
              <a:buNone/>
            </a:pP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178668" y="3016672"/>
            <a:ext cx="2668339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15000"/>
              </a:lnSpc>
              <a:buNone/>
            </a:pP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3918958" y="1040860"/>
            <a:ext cx="1708250" cy="15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3600" kern="0" spc="-2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মূল্যায়ন প্রশ্ন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809345" y="2256517"/>
            <a:ext cx="58365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১</a:t>
            </a:r>
            <a:r>
              <a:rPr lang="bn-IN" sz="2800" dirty="0" smtClean="0"/>
              <a:t>। অমেরুদন্ডী প্রানী কাকে বলে?</a:t>
            </a:r>
          </a:p>
          <a:p>
            <a:r>
              <a:rPr lang="bn-IN" sz="2800" dirty="0" smtClean="0"/>
              <a:t>২। কেচো কোন পর্বের প্রাণী?</a:t>
            </a:r>
          </a:p>
          <a:p>
            <a:r>
              <a:rPr lang="bn-IN" sz="2800" dirty="0" smtClean="0"/>
              <a:t>৩। শামুক কোন </a:t>
            </a:r>
            <a:r>
              <a:rPr lang="bn-IN" sz="2800" dirty="0" smtClean="0"/>
              <a:t>পর্বের </a:t>
            </a:r>
            <a:r>
              <a:rPr lang="bn-IN" sz="2800" dirty="0" smtClean="0"/>
              <a:t>প্রাণী?</a:t>
            </a:r>
          </a:p>
          <a:p>
            <a:r>
              <a:rPr lang="bn-IN" sz="2800" dirty="0" smtClean="0"/>
              <a:t>৪।আর্থ্রোপোডার দুটি </a:t>
            </a:r>
            <a:r>
              <a:rPr lang="en-US" sz="2800" kern="0" spc="-17" dirty="0" err="1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বৈশিষ্ট্য</a:t>
            </a:r>
            <a:r>
              <a:rPr lang="bn-IN" sz="2800" kern="0" spc="-17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লিখ।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0744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377" y="1346671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এই পাঠ শেষে শিক্ষার্থীরা—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646786" y="1754312"/>
            <a:ext cx="3973637" cy="13160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43861" y="186652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815408" y="2352675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815408" y="266238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অমেরুদণ্ডী প্রাণী কী তা বলতে পারবে</a:t>
            </a:r>
            <a:endParaRPr lang="en-US" sz="1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3577" y="1754312"/>
            <a:ext cx="3973637" cy="131608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420652" y="186652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92200" y="2352675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পর্ব চিহ্নিত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692200" y="266238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অমেরুদণ্ডী প্রাণীর প্রধান পর্বগুলোর নাম বলতে পারবে</a:t>
            </a:r>
            <a:endParaRPr lang="en-US" sz="11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46786" y="3219971"/>
            <a:ext cx="3973637" cy="131608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43861" y="333218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815408" y="3818334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বৈশিষ্ট্য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4815408" y="412804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প্রতিটি পর্বের বৈশিষ্ট্য ব্যাখ্যা করতে পারবে</a:t>
            </a:r>
            <a:endParaRPr lang="en-US" sz="11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3577" y="3219971"/>
            <a:ext cx="3973637" cy="131608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420652" y="333218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92200" y="3818334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শনাক্তকরণ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692200" y="412804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 দেখে সঠিক পর্ব শনাক্ত করতে পারবে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521396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পূর্বজ্ঞান যাচাই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2185764"/>
            <a:ext cx="2259137" cy="753368"/>
          </a:xfrm>
          <a:prstGeom prst="roundRect">
            <a:avLst>
              <a:gd name="adj" fmla="val 8341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06912" y="2340099"/>
            <a:ext cx="1950467" cy="444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🤔</a:t>
            </a: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মানুষের কি মেরুদণ্ড আছে?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361286" y="2185764"/>
            <a:ext cx="2259137" cy="753368"/>
          </a:xfrm>
          <a:prstGeom prst="roundRect">
            <a:avLst>
              <a:gd name="adj" fmla="val 8341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15621" y="2340099"/>
            <a:ext cx="1950467" cy="444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🤔</a:t>
            </a: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কেঁচোর কি মেরুদণ্ড আছে?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3952577" y="3088704"/>
            <a:ext cx="4667845" cy="533400"/>
          </a:xfrm>
          <a:prstGeom prst="roundRect">
            <a:avLst>
              <a:gd name="adj" fmla="val 11781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106912" y="3243039"/>
            <a:ext cx="4359176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🤔</a:t>
            </a: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প্রজাপতির কি হাড় আছে?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109960"/>
            <a:ext cx="5159127" cy="29235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83932" y="514871"/>
            <a:ext cx="2641178" cy="357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kern="0" spc="-4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অমেরুদণ্ডী প্রাণী কী?</a:t>
            </a:r>
            <a:endParaRPr lang="en-US" sz="2250" dirty="0"/>
          </a:p>
        </p:txBody>
      </p:sp>
      <p:sp>
        <p:nvSpPr>
          <p:cNvPr id="4" name="Shape 1"/>
          <p:cNvSpPr/>
          <p:nvPr/>
        </p:nvSpPr>
        <p:spPr>
          <a:xfrm>
            <a:off x="5983932" y="983531"/>
            <a:ext cx="2641178" cy="590996"/>
          </a:xfrm>
          <a:prstGeom prst="roundRect">
            <a:avLst>
              <a:gd name="adj" fmla="val 8639"/>
            </a:avLst>
          </a:prstGeom>
          <a:solidFill>
            <a:srgbClr val="F4D4F7"/>
          </a:solidFill>
          <a:ln/>
        </p:spPr>
      </p:sp>
      <p:sp>
        <p:nvSpPr>
          <p:cNvPr id="6" name="Text 2"/>
          <p:cNvSpPr/>
          <p:nvPr/>
        </p:nvSpPr>
        <p:spPr>
          <a:xfrm>
            <a:off x="5983932" y="983531"/>
            <a:ext cx="2519661" cy="5909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kern="0" spc="-19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যেসব প্রাণীর দেহে </a:t>
            </a:r>
            <a:r>
              <a:rPr lang="en-US" sz="1400" b="1" kern="0" spc="-19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মেরুদণ্ড নেই</a:t>
            </a:r>
            <a:r>
              <a:rPr lang="en-US" sz="1400" kern="0" spc="-19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তাদের অমেরুদণ্ডী প্রাণী বলে।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983932" y="1685627"/>
            <a:ext cx="309837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উদাহরণ: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29474" y="1979005"/>
            <a:ext cx="182314" cy="18231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378922" y="1973014"/>
            <a:ext cx="224618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কেঁচো</a:t>
            </a:r>
            <a:endParaRPr lang="en-US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29474" y="2547156"/>
            <a:ext cx="182314" cy="18231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78922" y="2541166"/>
            <a:ext cx="224618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শামুক</a:t>
            </a:r>
            <a:endParaRPr lang="en-US" sz="20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29474" y="3115308"/>
            <a:ext cx="182314" cy="18231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378922" y="3109317"/>
            <a:ext cx="224618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অক্টোপাস</a:t>
            </a:r>
            <a:endParaRPr lang="en-US" sz="20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29474" y="3683459"/>
            <a:ext cx="182314" cy="18231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378922" y="3677469"/>
            <a:ext cx="224618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মাকড়সা</a:t>
            </a:r>
            <a:endParaRPr lang="en-US" sz="20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029474" y="4251610"/>
            <a:ext cx="182314" cy="182314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378922" y="4245620"/>
            <a:ext cx="2246188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kern="0" spc="-19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জেলিফিশ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8030"/>
            <a:ext cx="80968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9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অমেরুদণ্ডী প্রাণীর প্রধান পর্বসমূহ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523577" y="734392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19944" y="893490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71835" y="836749"/>
            <a:ext cx="1697983" cy="201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পরিসেরা (Porifera)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23577" y="1236985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9944" y="1396082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71835" y="1314078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নিডারিয়া (Cnidaria)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523577" y="1739578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9944" y="1898675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71835" y="1816671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প্লাটিহেলমিনথেস (Platyhelminthes)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23577" y="2242170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9944" y="2401267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71835" y="2319263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নেমাটোডা (Nematoda)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523577" y="2744763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9944" y="2903860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71835" y="2821856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অ্যানিলিডা (Annelida)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23577" y="3247355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9944" y="3406453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6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71835" y="3324448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মলাস্কা (Mollusca)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523577" y="3749948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9944" y="3909045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7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71835" y="3827041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আর্থ্রোপোডা (Arthropoda)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523577" y="4252540"/>
            <a:ext cx="308521" cy="462855"/>
          </a:xfrm>
          <a:prstGeom prst="roundRect">
            <a:avLst>
              <a:gd name="adj" fmla="val 5000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9944" y="4411638"/>
            <a:ext cx="11571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8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71835" y="4329633"/>
            <a:ext cx="7748587" cy="113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একিনোডারমাটা (Echinodermata)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4653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পরিসেরা ও নিডারিয়া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448991"/>
            <a:ext cx="5135166" cy="290988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163894" y="965400"/>
            <a:ext cx="2220623" cy="181720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5" name="Text 2"/>
          <p:cNvSpPr/>
          <p:nvPr/>
        </p:nvSpPr>
        <p:spPr>
          <a:xfrm>
            <a:off x="6163894" y="965400"/>
            <a:ext cx="1425253" cy="301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পরিসেরা (PORIFERA)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290807" y="1444451"/>
            <a:ext cx="259667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স্পঞ্জ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023743" y="1664419"/>
            <a:ext cx="2596679" cy="822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দেহে অসংখ্য ছিদ্র</a:t>
            </a:r>
            <a:endParaRPr lang="en-US" sz="200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পানিতে বসবাস</a:t>
            </a:r>
            <a:endParaRPr lang="en-US" sz="200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সরল দেহ গঠন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6028432" y="2952378"/>
            <a:ext cx="2596679" cy="19050"/>
          </a:xfrm>
          <a:prstGeom prst="roundRect">
            <a:avLst>
              <a:gd name="adj" fmla="val 50000"/>
            </a:avLst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 flipH="1">
            <a:off x="6118175" y="3084314"/>
            <a:ext cx="45719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kern="0" spc="-24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নিডারিয়া (CNIDARIA)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028432" y="3464198"/>
            <a:ext cx="259667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হাইড্রা, জেলিফিশ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028432" y="3833738"/>
            <a:ext cx="2596679" cy="822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দংশনকারী কোষ থাকে</a:t>
            </a:r>
            <a:endParaRPr lang="en-US" sz="200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জলজ প্রাণী</a:t>
            </a:r>
            <a:endParaRPr lang="en-US" sz="200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রেডিয়াল প্রতিসাম্য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1637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প্লাটিহেলমিনথেস ও নেমাটোডা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448991"/>
            <a:ext cx="5135166" cy="290988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28432" y="1508968"/>
            <a:ext cx="2596679" cy="13201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73254" y="1677591"/>
            <a:ext cx="218323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প্লাটিহেলমিনথেস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6273254" y="2047131"/>
            <a:ext cx="2183234" cy="6133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চ্যাপ্টা দেহ, পরজীবী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ফিতাকৃমি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28432" y="2978721"/>
            <a:ext cx="2596679" cy="13201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73254" y="3147343"/>
            <a:ext cx="218323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নেমাটোডা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6273254" y="3516883"/>
            <a:ext cx="2183234" cy="6133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গোলাকার দেহ, দুই প্রান্ত সরু</a:t>
            </a:r>
            <a:endParaRPr lang="en-US" sz="2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200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গোলকৃমি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0038" y="418289"/>
            <a:ext cx="3889043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অ্যানিলিডা ও মলাস্কা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050588"/>
            <a:ext cx="3250755" cy="19211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3158728"/>
            <a:ext cx="182281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অ্যানিলিডা (Annelida)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3468439"/>
            <a:ext cx="3954884" cy="531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খণ্ডিত দেহ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স্যাঁতসেঁতে ত্বক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23577" y="4089276"/>
            <a:ext cx="39548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কেঁচো, জোঁক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464" y="418289"/>
            <a:ext cx="3544681" cy="25534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65464" y="3158728"/>
            <a:ext cx="3954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মলাস্কা (Mollusca)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665464" y="3468439"/>
            <a:ext cx="3954959" cy="531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নরম দেহ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অধিকাংশের খোলস থাকে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665464" y="4089276"/>
            <a:ext cx="395495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শামুক, ঝিনুক, অক্টোপাস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2094"/>
            <a:ext cx="8096845" cy="426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kern="0" spc="-54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আর্থ্রোপোডা ও একিনোডারমাটা</a:t>
            </a:r>
            <a:endParaRPr lang="en-US" sz="2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434033"/>
            <a:ext cx="5139184" cy="29121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021139" y="735062"/>
            <a:ext cx="1735262" cy="133276"/>
          </a:xfrm>
          <a:prstGeom prst="rect">
            <a:avLst/>
          </a:prstGeom>
          <a:solidFill>
            <a:schemeClr val="bg1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আর্থ্রোপোডা (ARTHROPODA)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16376" y="1220986"/>
            <a:ext cx="2604046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kern="0" spc="-27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পৃথিবীর সবচেয়ে বড় প্রাণীগোষ্ঠী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021139" y="1866528"/>
            <a:ext cx="2604046" cy="505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1000"/>
              </a:lnSpc>
              <a:buSzPct val="100000"/>
              <a:buChar char="•"/>
            </a:pPr>
            <a:r>
              <a:rPr lang="en-US" sz="1400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সন্ধিযুক্ত পা</a:t>
            </a:r>
            <a:endParaRPr lang="en-US" sz="1400" dirty="0"/>
          </a:p>
          <a:p>
            <a:pPr marL="223520" indent="-223520" algn="l">
              <a:lnSpc>
                <a:spcPct val="131000"/>
              </a:lnSpc>
              <a:buSzPct val="100000"/>
              <a:buChar char="•"/>
            </a:pPr>
            <a:r>
              <a:rPr lang="en-US" sz="1400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শক্ত বহিঃকঙ্কাল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021139" y="2498601"/>
            <a:ext cx="2604046" cy="456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600" b="1" kern="0" spc="-23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sz="1600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প্রজাপতি, পিঁপড়া, মৌমাছি, মাকড়সা, কাঁকড়া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021139" y="3149278"/>
            <a:ext cx="2604046" cy="19050"/>
          </a:xfrm>
          <a:prstGeom prst="roundRect">
            <a:avLst>
              <a:gd name="adj" fmla="val 50000"/>
            </a:avLst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6021139" y="3377359"/>
            <a:ext cx="2604046" cy="26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kern="0" spc="-23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একিনোডারমাটা (ECHINODERMATA)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021139" y="3638699"/>
            <a:ext cx="2604046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kern="0" spc="-27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শুধু সমুদ্রে বসবাস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021139" y="3992091"/>
            <a:ext cx="3061246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23520" indent="-223520" algn="l">
              <a:lnSpc>
                <a:spcPct val="131000"/>
              </a:lnSpc>
              <a:buSzPct val="100000"/>
              <a:buChar char="•"/>
            </a:pPr>
            <a:r>
              <a:rPr lang="en-US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কাঁটাযুক্ত ত্বক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021139" y="4346749"/>
            <a:ext cx="3061246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b="1" kern="0" spc="-23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উদাহরণ:</a:t>
            </a:r>
            <a:r>
              <a:rPr lang="en-US" kern="0" spc="-23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তারামাছ, সি-আর্চিন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39</TotalTime>
  <Words>314</Words>
  <Application>Microsoft Office PowerPoint</Application>
  <PresentationFormat>On-screen Show (16:9)</PresentationFormat>
  <Paragraphs>101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Source Serif 4 SemiBold</vt:lpstr>
      <vt:lpstr>Perpetua</vt:lpstr>
      <vt:lpstr>Source Sans 3</vt:lpstr>
      <vt:lpstr>Hubot Sans Bold</vt:lpstr>
      <vt:lpstr>Vrinda</vt:lpstr>
      <vt:lpstr>Twemoji Mozilla</vt:lpstr>
      <vt:lpstr>Source Sans 3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9</cp:revision>
  <dcterms:created xsi:type="dcterms:W3CDTF">2026-08-07T10:56:39Z</dcterms:created>
  <dcterms:modified xsi:type="dcterms:W3CDTF">2026-08-09T12:16:46Z</dcterms:modified>
</cp:coreProperties>
</file>