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2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45720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594360" y="45720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● দিন ২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21792" y="114300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১  ▪  ভৌত রাশি ও পরিমাপ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66928" y="1600200"/>
            <a:ext cx="75895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 —</a:t>
            </a:r>
            <a:endParaRPr lang="en-US" sz="4600" dirty="0"/>
          </a:p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</a:t>
            </a:r>
            <a:endParaRPr lang="en-US" sz="4600" dirty="0"/>
          </a:p>
        </p:txBody>
      </p:sp>
      <p:sp>
        <p:nvSpPr>
          <p:cNvPr id="7" name="Text 4"/>
          <p:cNvSpPr/>
          <p:nvPr/>
        </p:nvSpPr>
        <p:spPr>
          <a:xfrm>
            <a:off x="621792" y="3749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নবম–দশম শ্রেণি  |  পদার্থবিজ্ঞান  |  NCTB পাঠ্যক্রম  |  দিন ২</a:t>
            </a:r>
            <a:endParaRPr lang="en-US" sz="1500" dirty="0"/>
          </a:p>
        </p:txBody>
      </p:sp>
      <p:pic>
        <p:nvPicPr>
          <p:cNvPr id="8" name="Image 1" descr="/home/claude/day1/hero_ato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914400"/>
            <a:ext cx="4343400" cy="43434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6928" y="5349240"/>
            <a:ext cx="7955280" cy="1097280"/>
          </a:xfrm>
          <a:prstGeom prst="roundRect">
            <a:avLst>
              <a:gd name="adj" fmla="val 11667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8000"/>
              </a:srgbClr>
            </a:solidFill>
            <a:prstDash val="solid"/>
          </a:ln>
        </p:spPr>
      </p:sp>
      <p:pic>
        <p:nvPicPr>
          <p:cNvPr id="10" name="Image 2" descr="/home/claude/day1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513832"/>
            <a:ext cx="777240" cy="7772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37360" y="5486400"/>
            <a:ext cx="5486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| সহকারী শিক্ষক (গণিত ও পদার্থবিজ্ঞান)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600" dirty="0"/>
          </a:p>
        </p:txBody>
      </p:sp>
      <p:pic>
        <p:nvPicPr>
          <p:cNvPr id="12" name="Image 3" descr="/home/claude/day1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5577840"/>
            <a:ext cx="658368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শুরুর কথা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 কী?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66751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38100" dir="5400000">
              <a:srgbClr val="1B2440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3619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E8B8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1005840" y="1810512"/>
            <a:ext cx="59893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 রাশিকে পরিমাপ করা যায় এবং যার একটি নির্দিষ্ট একক (unit) আছে, তাকে ভৌত রাশি বলে। যেমন — দৈর্ঘ্য, ভর, সময়।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548640" y="3703320"/>
            <a:ext cx="3200400" cy="1325880"/>
          </a:xfrm>
          <a:prstGeom prst="roundRect">
            <a:avLst>
              <a:gd name="adj" fmla="val 6897"/>
            </a:avLst>
          </a:prstGeom>
          <a:solidFill>
            <a:srgbClr val="065A82">
              <a:alpha val="10000"/>
            </a:srgbClr>
          </a:solidFill>
          <a:ln w="12700">
            <a:solidFill>
              <a:srgbClr val="065A82">
                <a:alpha val="3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383133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416052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টেবিলের দৈর্ঘ্য ৫ মিটার — এখানে “৫” মান, “মিটার” একক।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3977640" y="3703320"/>
            <a:ext cx="3200400" cy="1325880"/>
          </a:xfrm>
          <a:prstGeom prst="roundRect">
            <a:avLst>
              <a:gd name="adj" fmla="val 6897"/>
            </a:avLst>
          </a:prstGeom>
          <a:solidFill>
            <a:srgbClr val="065A82">
              <a:alpha val="10000"/>
            </a:srgbClr>
          </a:solidFill>
          <a:ln w="12700">
            <a:solidFill>
              <a:srgbClr val="065A82">
                <a:alpha val="3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06240" y="383133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শর্ত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206240" y="416052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মাপা যায় ও একক আছে এমন সবকিছুই ভৌত রাশি — অনুভূতি নয়।</a:t>
            </a:r>
            <a:endParaRPr lang="en-US" sz="1250" dirty="0"/>
          </a:p>
        </p:txBody>
      </p:sp>
      <p:pic>
        <p:nvPicPr>
          <p:cNvPr id="16" name="Image 1" descr="/home/claude/day1/hero_length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1737360"/>
            <a:ext cx="3291840" cy="329184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18" name="Image 2" descr="/home/claude/day1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শ্রেণিবিভাগ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রাশির শ্রেণিবিভাগ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48640" y="12984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রাশিকে প্রধানত দুই ভাগে ভাগ করা হয়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40080" y="1965960"/>
            <a:ext cx="5074920" cy="3383280"/>
          </a:xfrm>
          <a:prstGeom prst="roundRect">
            <a:avLst>
              <a:gd name="adj" fmla="val 3784"/>
            </a:avLst>
          </a:prstGeom>
          <a:solidFill>
            <a:srgbClr val="F9E795">
              <a:alpha val="96000"/>
            </a:srgbClr>
          </a:solidFill>
          <a:ln w="25400">
            <a:solidFill>
              <a:srgbClr val="E8B84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224028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21295C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2240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টপিক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960120" y="2788920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960120" y="3264408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4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 Quantity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60120" y="3749040"/>
            <a:ext cx="4434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 রাশি অন্য কোনো রাশির উপর নির্ভর করে না, স্বাধীনভাবে সংজ্ঞায়িত। মোট ৭টি — দৈর্ঘ্য, ভর, সময় ইত্যাদি।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446520" y="1965960"/>
            <a:ext cx="5074920" cy="3383280"/>
          </a:xfrm>
          <a:prstGeom prst="roundRect">
            <a:avLst>
              <a:gd name="adj" fmla="val 3784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766560" y="2788920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6766560" y="3264408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Derived Quantity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66560" y="3749040"/>
            <a:ext cx="4434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 রাশি মৌলিক রাশির সাহায্যে গঠিত হয়। যেমন — বেগ = দৈর্ঘ্য ÷ সময়। (আলোচনা হবে দিন ৩-এ)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19" name="Image 1" descr="/home/claude/day1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 · পর্ব ১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৭টি মৌলিক রাশি ও একক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18008" y="1600200"/>
            <a:ext cx="2651760" cy="416052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18008" y="1600200"/>
            <a:ext cx="2651760" cy="1600200"/>
          </a:xfrm>
          <a:prstGeom prst="rect">
            <a:avLst>
              <a:gd name="adj" fmla="val 8000"/>
            </a:avLst>
          </a:prstGeom>
          <a:solidFill>
            <a:srgbClr val="065A82">
              <a:alpha val="92000"/>
            </a:srgbClr>
          </a:solidFill>
          <a:ln/>
        </p:spPr>
      </p:sp>
      <p:pic>
        <p:nvPicPr>
          <p:cNvPr id="9" name="Image 1" descr="/home/claude/day1/hero_length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960" y="1801368"/>
            <a:ext cx="1133856" cy="11338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55168" y="32918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655168" y="364845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Length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1066648" y="3995928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1066648" y="399592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মিটার  </a:t>
            </a:r>
            <a:pPr algn="ctr" indent="0" marL="0">
              <a:buNone/>
            </a:pPr>
            <a:r>
              <a:rPr lang="en-US" sz="12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(m)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746608" y="45720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কোনো বস্তুর লম্বা-চওড়া মাপার একক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3352648" y="1600200"/>
            <a:ext cx="2651760" cy="416052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3352648" y="1600200"/>
            <a:ext cx="2651760" cy="1600200"/>
          </a:xfrm>
          <a:prstGeom prst="rect">
            <a:avLst>
              <a:gd name="adj" fmla="val 8000"/>
            </a:avLst>
          </a:prstGeom>
          <a:solidFill>
            <a:srgbClr val="1C7293">
              <a:alpha val="92000"/>
            </a:srgbClr>
          </a:solidFill>
          <a:ln/>
        </p:spPr>
      </p:sp>
      <p:pic>
        <p:nvPicPr>
          <p:cNvPr id="17" name="Image 2" descr="/home/claude/day1/hero_mas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600" y="1801368"/>
            <a:ext cx="1133856" cy="113385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489808" y="32918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ভর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3489808" y="364845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3901288" y="3995928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1C7293">
              <a:alpha val="12000"/>
            </a:srgbClr>
          </a:solidFill>
          <a:ln w="12700">
            <a:solidFill>
              <a:srgbClr val="1C7293">
                <a:alpha val="45000"/>
              </a:srgbClr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3901288" y="399592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কিলোগ্রাম  </a:t>
            </a:r>
            <a:pPr algn="ctr" indent="0" marL="0">
              <a:buNone/>
            </a:pPr>
            <a:r>
              <a:rPr lang="en-US" sz="12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(kg)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3581248" y="45720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বস্তুতে পদার্থের পরিমাণের মাপ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6187288" y="1600200"/>
            <a:ext cx="2651760" cy="416052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6187288" y="1600200"/>
            <a:ext cx="2651760" cy="1600200"/>
          </a:xfrm>
          <a:prstGeom prst="rect">
            <a:avLst>
              <a:gd name="adj" fmla="val 8000"/>
            </a:avLst>
          </a:prstGeom>
          <a:solidFill>
            <a:srgbClr val="21295C">
              <a:alpha val="92000"/>
            </a:srgbClr>
          </a:solidFill>
          <a:ln/>
        </p:spPr>
      </p:sp>
      <p:pic>
        <p:nvPicPr>
          <p:cNvPr id="25" name="Image 3" descr="/home/claude/day1/hero_tim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6240" y="1801368"/>
            <a:ext cx="1133856" cy="113385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6324448" y="32918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</a:t>
            </a:r>
            <a:endParaRPr lang="en-US" sz="1550" dirty="0"/>
          </a:p>
        </p:txBody>
      </p:sp>
      <p:sp>
        <p:nvSpPr>
          <p:cNvPr id="27" name="Text 21"/>
          <p:cNvSpPr/>
          <p:nvPr/>
        </p:nvSpPr>
        <p:spPr>
          <a:xfrm>
            <a:off x="6324448" y="364845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6735928" y="3995928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21295C">
              <a:alpha val="12000"/>
            </a:srgbClr>
          </a:solidFill>
          <a:ln w="12700">
            <a:solidFill>
              <a:srgbClr val="21295C">
                <a:alpha val="45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6735928" y="399592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সেকেন্ড  </a:t>
            </a:r>
            <a:pPr algn="ctr" indent="0" marL="0">
              <a:buNone/>
            </a:pPr>
            <a:r>
              <a:rPr lang="en-US" sz="12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(s)</a:t>
            </a:r>
            <a:endParaRPr lang="en-US" sz="1250" dirty="0"/>
          </a:p>
        </p:txBody>
      </p:sp>
      <p:sp>
        <p:nvSpPr>
          <p:cNvPr id="30" name="Text 24"/>
          <p:cNvSpPr/>
          <p:nvPr/>
        </p:nvSpPr>
        <p:spPr>
          <a:xfrm>
            <a:off x="6415888" y="45720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সিজিয়াম পরমাণুর কম্পনের ভিত্তিতে সংজ্ঞায়িত</a:t>
            </a:r>
            <a:endParaRPr lang="en-US" sz="1100" dirty="0"/>
          </a:p>
        </p:txBody>
      </p:sp>
      <p:sp>
        <p:nvSpPr>
          <p:cNvPr id="31" name="Shape 25"/>
          <p:cNvSpPr/>
          <p:nvPr/>
        </p:nvSpPr>
        <p:spPr>
          <a:xfrm>
            <a:off x="9021928" y="1600200"/>
            <a:ext cx="2651760" cy="416052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32" name="Shape 26"/>
          <p:cNvSpPr/>
          <p:nvPr/>
        </p:nvSpPr>
        <p:spPr>
          <a:xfrm>
            <a:off x="9021928" y="1600200"/>
            <a:ext cx="2651760" cy="1600200"/>
          </a:xfrm>
          <a:prstGeom prst="rect">
            <a:avLst>
              <a:gd name="adj" fmla="val 8000"/>
            </a:avLst>
          </a:prstGeom>
          <a:solidFill>
            <a:srgbClr val="00A896">
              <a:alpha val="92000"/>
            </a:srgbClr>
          </a:solidFill>
          <a:ln/>
        </p:spPr>
      </p:sp>
      <p:pic>
        <p:nvPicPr>
          <p:cNvPr id="33" name="Image 4" descr="/home/claude/day1/hero_cur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0880" y="1801368"/>
            <a:ext cx="1133856" cy="1133856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9159088" y="32918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তড়িৎ প্রবাহ</a:t>
            </a:r>
            <a:endParaRPr lang="en-US" sz="1550" dirty="0"/>
          </a:p>
        </p:txBody>
      </p:sp>
      <p:sp>
        <p:nvSpPr>
          <p:cNvPr id="35" name="Text 28"/>
          <p:cNvSpPr/>
          <p:nvPr/>
        </p:nvSpPr>
        <p:spPr>
          <a:xfrm>
            <a:off x="9159088" y="364845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 Current</a:t>
            </a:r>
            <a:endParaRPr lang="en-US" sz="1000" dirty="0"/>
          </a:p>
        </p:txBody>
      </p:sp>
      <p:sp>
        <p:nvSpPr>
          <p:cNvPr id="36" name="Shape 29"/>
          <p:cNvSpPr/>
          <p:nvPr/>
        </p:nvSpPr>
        <p:spPr>
          <a:xfrm>
            <a:off x="9570568" y="3995928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00A896">
              <a:alpha val="12000"/>
            </a:srgbClr>
          </a:solidFill>
          <a:ln w="12700">
            <a:solidFill>
              <a:srgbClr val="00A896">
                <a:alpha val="45000"/>
              </a:srgbClr>
            </a:solidFill>
            <a:prstDash val="solid"/>
          </a:ln>
        </p:spPr>
      </p:sp>
      <p:sp>
        <p:nvSpPr>
          <p:cNvPr id="37" name="Text 30"/>
          <p:cNvSpPr/>
          <p:nvPr/>
        </p:nvSpPr>
        <p:spPr>
          <a:xfrm>
            <a:off x="9570568" y="399592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0A89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অ্যাম্পিয়ার  </a:t>
            </a:r>
            <a:pPr algn="ctr" indent="0" marL="0">
              <a:buNone/>
            </a:pPr>
            <a:r>
              <a:rPr lang="en-US" sz="12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(A)</a:t>
            </a:r>
            <a:endParaRPr lang="en-US" sz="1250" dirty="0"/>
          </a:p>
        </p:txBody>
      </p:sp>
      <p:sp>
        <p:nvSpPr>
          <p:cNvPr id="38" name="Text 31"/>
          <p:cNvSpPr/>
          <p:nvPr/>
        </p:nvSpPr>
        <p:spPr>
          <a:xfrm>
            <a:off x="9250528" y="45720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পরিবাহীতে চার্জ প্রবাহের হার</a:t>
            </a:r>
            <a:endParaRPr lang="en-US" sz="1100" dirty="0"/>
          </a:p>
        </p:txBody>
      </p:sp>
      <p:sp>
        <p:nvSpPr>
          <p:cNvPr id="39" name="Text 32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40" name="Image 5" descr="/home/claude/day1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 · পর্ব ২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৭টি মৌলিক রাশি ও একক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495148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95148" y="1600200"/>
            <a:ext cx="3611880" cy="1600200"/>
          </a:xfrm>
          <a:prstGeom prst="rect">
            <a:avLst>
              <a:gd name="adj" fmla="val 8000"/>
            </a:avLst>
          </a:prstGeom>
          <a:solidFill>
            <a:srgbClr val="E8734A">
              <a:alpha val="92000"/>
            </a:srgbClr>
          </a:solidFill>
          <a:ln/>
        </p:spPr>
      </p:sp>
      <p:pic>
        <p:nvPicPr>
          <p:cNvPr id="9" name="Image 1" descr="/home/claude/day1/hero_temperatur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160" y="1801368"/>
            <a:ext cx="1133856" cy="11338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32308" y="3291840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তাপমাত্রা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632308" y="3648456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1523848" y="3995928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E8734A">
              <a:alpha val="12000"/>
            </a:srgbClr>
          </a:solidFill>
          <a:ln w="12700">
            <a:solidFill>
              <a:srgbClr val="E8734A">
                <a:alpha val="45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1523848" y="399592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873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কেলভিন  </a:t>
            </a:r>
            <a:pPr algn="ctr" indent="0" marL="0">
              <a:buNone/>
            </a:pPr>
            <a:r>
              <a:rPr lang="en-US" sz="12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(K)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723748" y="457200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বস্তুর তাপীয় অবস্থার পরিমাপ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289908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289908" y="1600200"/>
            <a:ext cx="3611880" cy="1600200"/>
          </a:xfrm>
          <a:prstGeom prst="rect">
            <a:avLst>
              <a:gd name="adj" fmla="val 8000"/>
            </a:avLst>
          </a:prstGeom>
          <a:solidFill>
            <a:srgbClr val="7B5EA7">
              <a:alpha val="92000"/>
            </a:srgbClr>
          </a:solidFill>
          <a:ln/>
        </p:spPr>
      </p:sp>
      <p:pic>
        <p:nvPicPr>
          <p:cNvPr id="17" name="Image 2" descr="/home/claude/day1/hero_amou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920" y="1801368"/>
            <a:ext cx="1133856" cy="113385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427068" y="3291840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পদার্থের পরিমাণ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4427068" y="3648456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of Substance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5318608" y="3995928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7B5EA7">
              <a:alpha val="12000"/>
            </a:srgbClr>
          </a:solidFill>
          <a:ln w="12700">
            <a:solidFill>
              <a:srgbClr val="7B5EA7">
                <a:alpha val="45000"/>
              </a:srgbClr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318608" y="399592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7B5EA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মোল  </a:t>
            </a:r>
            <a:pPr algn="ctr" indent="0" marL="0">
              <a:buNone/>
            </a:pPr>
            <a:r>
              <a:rPr lang="en-US" sz="12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(mol)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4518508" y="457200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কণার সংখ্যা প্রকাশের একক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8084668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8084668" y="1600200"/>
            <a:ext cx="3611880" cy="1600200"/>
          </a:xfrm>
          <a:prstGeom prst="rect">
            <a:avLst>
              <a:gd name="adj" fmla="val 8000"/>
            </a:avLst>
          </a:prstGeom>
          <a:solidFill>
            <a:srgbClr val="028090">
              <a:alpha val="92000"/>
            </a:srgbClr>
          </a:solidFill>
          <a:ln/>
        </p:spPr>
      </p:sp>
      <p:pic>
        <p:nvPicPr>
          <p:cNvPr id="25" name="Image 3" descr="/home/claude/day1/hero_luminou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3680" y="1801368"/>
            <a:ext cx="1133856" cy="113385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8221828" y="3291840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দীপন তীব্রতা</a:t>
            </a:r>
            <a:endParaRPr lang="en-US" sz="1550" dirty="0"/>
          </a:p>
        </p:txBody>
      </p:sp>
      <p:sp>
        <p:nvSpPr>
          <p:cNvPr id="27" name="Text 21"/>
          <p:cNvSpPr/>
          <p:nvPr/>
        </p:nvSpPr>
        <p:spPr>
          <a:xfrm>
            <a:off x="8221828" y="3648456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Luminous Intensity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9113368" y="3995928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028090">
              <a:alpha val="12000"/>
            </a:srgbClr>
          </a:solidFill>
          <a:ln w="12700">
            <a:solidFill>
              <a:srgbClr val="028090">
                <a:alpha val="45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9113368" y="399592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2809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ক্যান্ডেলা  </a:t>
            </a:r>
            <a:pPr algn="ctr" indent="0" marL="0">
              <a:buNone/>
            </a:pPr>
            <a:r>
              <a:rPr lang="en-US" sz="12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(cd)</a:t>
            </a:r>
            <a:endParaRPr lang="en-US" sz="1250" dirty="0"/>
          </a:p>
        </p:txBody>
      </p:sp>
      <p:sp>
        <p:nvSpPr>
          <p:cNvPr id="30" name="Text 24"/>
          <p:cNvSpPr/>
          <p:nvPr/>
        </p:nvSpPr>
        <p:spPr>
          <a:xfrm>
            <a:off x="8313268" y="457200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আলোর উৎসের উজ্জ্বলতার পরিমাপ</a:t>
            </a:r>
            <a:endParaRPr lang="en-US" sz="1100" dirty="0"/>
          </a:p>
        </p:txBody>
      </p:sp>
      <p:sp>
        <p:nvSpPr>
          <p:cNvPr id="31" name="Text 25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32" name="Image 4" descr="/home/claude/day1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বোনাস তথ্য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পরিপূরক রাশি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48640" y="1298448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রাশির পাশাপাশি আরও ২টি বিশেষ (পরিপূরক) রাশি রয়েছে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40080" y="1920240"/>
            <a:ext cx="5074920" cy="356616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pic>
        <p:nvPicPr>
          <p:cNvPr id="9" name="Image 1" descr="/home/claude/day1/hero_ang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2286000"/>
            <a:ext cx="1280160" cy="12801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468880" y="23317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সমতলীয় কোণ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2468880" y="276148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 Angle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2468880" y="3108960"/>
            <a:ext cx="1828800" cy="457200"/>
          </a:xfrm>
          <a:prstGeom prst="roundRect">
            <a:avLst>
              <a:gd name="adj" fmla="val 20000"/>
            </a:avLst>
          </a:prstGeom>
          <a:solidFill>
            <a:srgbClr val="0F4C75">
              <a:alpha val="12000"/>
            </a:srgbClr>
          </a:solidFill>
          <a:ln w="12700">
            <a:solidFill>
              <a:srgbClr val="0F4C75">
                <a:alpha val="45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2468880" y="310896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4C7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রেডিয়ান  </a:t>
            </a:r>
            <a:pPr algn="ctr" indent="0" marL="0">
              <a:buNone/>
            </a:pPr>
            <a:r>
              <a:rPr lang="en-US" sz="13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(rad)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005840" y="3886200"/>
            <a:ext cx="4343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দুইটি সরলরেখার মধ্যবর্তী কোণের পরিমাপ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6035040" y="1920240"/>
            <a:ext cx="5074920" cy="356616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pic>
        <p:nvPicPr>
          <p:cNvPr id="16" name="Image 2" descr="/home/claude/day1/hero_solidang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286000"/>
            <a:ext cx="1280160" cy="12801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863840" y="23317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ঘন কোণ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7863840" y="276148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Angle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7863840" y="3108960"/>
            <a:ext cx="1828800" cy="457200"/>
          </a:xfrm>
          <a:prstGeom prst="roundRect">
            <a:avLst>
              <a:gd name="adj" fmla="val 20000"/>
            </a:avLst>
          </a:prstGeom>
          <a:solidFill>
            <a:srgbClr val="3949AB">
              <a:alpha val="12000"/>
            </a:srgbClr>
          </a:solidFill>
          <a:ln w="12700">
            <a:solidFill>
              <a:srgbClr val="3949AB">
                <a:alpha val="45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7863840" y="310896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949A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স্টেরেডিয়ান  </a:t>
            </a:r>
            <a:pPr algn="ctr" indent="0" marL="0">
              <a:buNone/>
            </a:pPr>
            <a:r>
              <a:rPr lang="en-US" sz="13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(sr)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6400800" y="3886200"/>
            <a:ext cx="4343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স্থানের ত্রিমাত্রিক কোণের পরিমাপ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23" name="Image 3" descr="/home/claude/day1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গুরুত্ব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 কেন গুরুত্বপূর্ণ?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0881360" cy="1325880"/>
          </a:xfrm>
          <a:prstGeom prst="roundRect">
            <a:avLst>
              <a:gd name="adj" fmla="val 8276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9E795">
                <a:alpha val="35000"/>
              </a:srgbClr>
            </a:solidFill>
            <a:prstDash val="solid"/>
          </a:ln>
        </p:spPr>
      </p:sp>
      <p:pic>
        <p:nvPicPr>
          <p:cNvPr id="8" name="Image 1" descr="/home/claude/day1/icon_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2061972"/>
            <a:ext cx="585216" cy="58521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37360" y="1783080"/>
            <a:ext cx="9418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এরা একে অপরের থেকে স্বাধীন — একটির মান আরেকটি দিয়ে প্রকাশ করা যায় না।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548640" y="3182112"/>
            <a:ext cx="10881360" cy="1325880"/>
          </a:xfrm>
          <a:prstGeom prst="roundRect">
            <a:avLst>
              <a:gd name="adj" fmla="val 8276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9E795">
                <a:alpha val="35000"/>
              </a:srgbClr>
            </a:solidFill>
            <a:prstDash val="solid"/>
          </a:ln>
        </p:spPr>
      </p:sp>
      <p:pic>
        <p:nvPicPr>
          <p:cNvPr id="11" name="Image 2" descr="/home/claude/day1/icon_balanc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552444"/>
            <a:ext cx="585216" cy="58521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737360" y="3273552"/>
            <a:ext cx="9418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সব লব্ধ রাশি (বেগ, বল, শক্তি...) এই ৭টি মৌলিক রাশি থেকেই গঠিত হয়।</a:t>
            </a:r>
            <a:endParaRPr lang="en-US" sz="1450" dirty="0"/>
          </a:p>
        </p:txBody>
      </p:sp>
      <p:sp>
        <p:nvSpPr>
          <p:cNvPr id="13" name="Shape 8"/>
          <p:cNvSpPr/>
          <p:nvPr/>
        </p:nvSpPr>
        <p:spPr>
          <a:xfrm>
            <a:off x="548640" y="4672584"/>
            <a:ext cx="10881360" cy="1325880"/>
          </a:xfrm>
          <a:prstGeom prst="roundRect">
            <a:avLst>
              <a:gd name="adj" fmla="val 8276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9E795">
                <a:alpha val="35000"/>
              </a:srgbClr>
            </a:solidFill>
            <a:prstDash val="solid"/>
          </a:ln>
        </p:spPr>
      </p:sp>
      <p:pic>
        <p:nvPicPr>
          <p:cNvPr id="14" name="Image 3" descr="/home/claude/day1/icon_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5042916"/>
            <a:ext cx="585216" cy="58521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737360" y="4764024"/>
            <a:ext cx="9418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সারা বিশ্বে বিজ্ঞানীরা একই ৭টি একক (SI Unit) ব্যবহার করেন — যোগাযোগে ভুল হয় না।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17" name="Image 4" descr="/home/claude/day1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জানো কি?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রাশির মজার তথ্য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08813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1B2440">
                <a:alpha val="12000"/>
              </a:srgbClr>
            </a:outerShdw>
          </a:effectLst>
        </p:spPr>
      </p:sp>
      <p:pic>
        <p:nvPicPr>
          <p:cNvPr id="8" name="Image 1" descr="/home/claude/day1/hero_balanc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034540"/>
            <a:ext cx="731520" cy="7315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28800" y="1828800"/>
            <a:ext cx="9052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২০১৯ সালের আগে “কিলোগ্রাম” নির্ধারিত হতো ফ্রান্সে রাখা একটি ধাতব বাটখারা দিয়ে — এখন প্লাংক ধ্রুবক দিয়ে সংজ্ঞায়িত করা হয়!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548640" y="3291840"/>
            <a:ext cx="108813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1B2440">
                <a:alpha val="12000"/>
              </a:srgbClr>
            </a:outerShdw>
          </a:effectLst>
        </p:spPr>
      </p:sp>
      <p:pic>
        <p:nvPicPr>
          <p:cNvPr id="11" name="Image 2" descr="/home/claude/day1/hero_tim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634740"/>
            <a:ext cx="731520" cy="7315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28800" y="3429000"/>
            <a:ext cx="9052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“সেকেন্ড” নির্ধারণ হয় সিজিয়াম-১৩৩ পরমাণুর ৯,১৯২,৬৩১,৭৭০ বার কম্পনের ভিত্তিতে — অবিশ্বাস্য নিখুঁত!</a:t>
            </a:r>
            <a:endParaRPr lang="en-US" sz="1400" dirty="0"/>
          </a:p>
        </p:txBody>
      </p:sp>
      <p:sp>
        <p:nvSpPr>
          <p:cNvPr id="13" name="Shape 8"/>
          <p:cNvSpPr/>
          <p:nvPr/>
        </p:nvSpPr>
        <p:spPr>
          <a:xfrm>
            <a:off x="548640" y="4892040"/>
            <a:ext cx="108813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1B2440">
                <a:alpha val="12000"/>
              </a:srgbClr>
            </a:outerShdw>
          </a:effectLst>
        </p:spPr>
      </p:sp>
      <p:pic>
        <p:nvPicPr>
          <p:cNvPr id="14" name="Image 3" descr="/home/claude/day1/hero_quiz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234940"/>
            <a:ext cx="731520" cy="7315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28800" y="5029200"/>
            <a:ext cx="9052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নিজেকে যাচাই করো: তোমার উচ্চতা, ওজন, আর এই ক্লাসের সময়কাল — এই তিনটি কোন কোন মৌলিক রাশি প্রকাশ করে?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17" name="Image 4" descr="/home/claude/day1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কথা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সারসংক্ষেপ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508760"/>
            <a:ext cx="653796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176479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1764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325880" y="173736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 হলো পরিমাপযোগ্য এবং একক-সংবলিত রাশি।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68680" y="240487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2" name="Text 9"/>
          <p:cNvSpPr/>
          <p:nvPr/>
        </p:nvSpPr>
        <p:spPr>
          <a:xfrm>
            <a:off x="868680" y="24048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325880" y="237744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রাশি দুই প্রকার: মৌলিক ও লব্ধ রাশি।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868680" y="304495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5" name="Text 12"/>
          <p:cNvSpPr/>
          <p:nvPr/>
        </p:nvSpPr>
        <p:spPr>
          <a:xfrm>
            <a:off x="868680" y="30449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325880" y="301752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৭টি মৌলিক রাশি: দৈর্ঘ্য, ভর, সময়, তড়িৎ প্রবাহ, তাপমাত্রা, পদার্থের পরিমাণ, দীপন তীব্রতা।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68680" y="368503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36850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325880" y="365760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এছাড়া ২টি পরিপূরক রাশি: সমতলীয় কোণ ও ঘন কোণ।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7360920" y="1508760"/>
            <a:ext cx="4297680" cy="2788920"/>
          </a:xfrm>
          <a:prstGeom prst="roundRect">
            <a:avLst>
              <a:gd name="adj" fmla="val 3934"/>
            </a:avLst>
          </a:prstGeom>
          <a:solidFill>
            <a:srgbClr val="21295C"/>
          </a:solidFill>
          <a:ln/>
        </p:spPr>
      </p:sp>
      <p:pic>
        <p:nvPicPr>
          <p:cNvPr id="21" name="Image 1" descr="/home/claude/day1/icon_arr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1719072"/>
            <a:ext cx="365760" cy="36576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635240" y="21488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আগামীকাল  ·  দিন ৩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7635240" y="2487168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 —</a:t>
            </a:r>
            <a:endParaRPr lang="en-US" sz="2300" dirty="0"/>
          </a:p>
          <a:p>
            <a:pPr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</a:t>
            </a:r>
            <a:endParaRPr lang="en-US" sz="2300" dirty="0"/>
          </a:p>
        </p:txBody>
      </p:sp>
      <p:sp>
        <p:nvSpPr>
          <p:cNvPr id="24" name="Text 20"/>
          <p:cNvSpPr/>
          <p:nvPr/>
        </p:nvSpPr>
        <p:spPr>
          <a:xfrm>
            <a:off x="7635240" y="365760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বেগ, ত্বরণ, বল, ক্ষেত্রফল ও অন্যান্য লব্ধ রাশি নিয়ে আলোচনা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548640" y="4526280"/>
            <a:ext cx="11155680" cy="1600200"/>
          </a:xfrm>
          <a:prstGeom prst="roundRect">
            <a:avLst>
              <a:gd name="adj" fmla="val 6857"/>
            </a:avLst>
          </a:prstGeom>
          <a:solidFill>
            <a:srgbClr val="065A82">
              <a:alpha val="8000"/>
            </a:srgbClr>
          </a:solidFill>
          <a:ln w="12700">
            <a:solidFill>
              <a:srgbClr val="065A82">
                <a:alpha val="25000"/>
              </a:srgbClr>
            </a:solidFill>
            <a:prstDash val="solid"/>
          </a:ln>
        </p:spPr>
      </p:sp>
      <p:pic>
        <p:nvPicPr>
          <p:cNvPr id="26" name="Image 2" descr="/home/claude/day1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754880"/>
            <a:ext cx="1143000" cy="114300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2194560" y="4754880"/>
            <a:ext cx="7315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9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9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 |  সহকারী শিক্ষক (গণিত ও পদার্থবিজ্ঞান)</a:t>
            </a:r>
            <a:endParaRPr lang="en-US" sz="19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900" dirty="0"/>
          </a:p>
        </p:txBody>
      </p:sp>
      <p:pic>
        <p:nvPicPr>
          <p:cNvPr id="28" name="Image 3" descr="/home/claude/day1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560" y="4828032"/>
            <a:ext cx="960120" cy="9601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2026-08-08T13:03:14Z</dcterms:created>
  <dcterms:modified xsi:type="dcterms:W3CDTF">2026-08-08T13:03:14Z</dcterms:modified>
</cp:coreProperties>
</file>