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618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213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454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49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26497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7665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08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559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65262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14450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772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10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8178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9417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65156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7181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266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51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475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6131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27E95-F0E5-1B0E-196A-9797D5ED23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09EB8F-EECF-905F-FEDE-B1C6F949AC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E05B9-F9AB-CEB9-77D7-2BF0FA985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BD894-6847-7AE2-C4E4-D39C5FD0A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1B6CB-523F-6B05-C720-B11F1829C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47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46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709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116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563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289771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5695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245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1792C112-AB9C-4048-88F7-C2C9412DCE28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0030CA1E-5629-4A10-8083-B285AF5EE4C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3500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n.wikipedia.org/wiki/Mastication?action=edit&amp;redlink=1" TargetMode="External"/><Relationship Id="rId2" Type="http://schemas.openxmlformats.org/officeDocument/2006/relationships/hyperlink" Target="https://bn.wikipedia.org/wiki/Food" TargetMode="Externa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bn.wikipedia.org/wiki/%E0%A6%AA%E0%A6%BE%E0%A6%95%E0%A6%B8%E0%A7%8D%E0%A6%A5%E0%A6%B2%E0%A7%80" TargetMode="Externa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7A45C-8F9A-28F8-BAB3-0077A470E6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04340"/>
          </a:xfrm>
        </p:spPr>
        <p:txBody>
          <a:bodyPr>
            <a:noAutofit/>
          </a:bodyPr>
          <a:lstStyle/>
          <a:p>
            <a:r>
              <a:rPr lang="en-US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84F56F-B3A2-F784-AF95-93F5CC8E1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329" y="1206500"/>
            <a:ext cx="7045376" cy="565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98171-EDD3-CB22-CD9F-1A59AE9AA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C80E25-2062-E6B1-58DA-5CE8DE56E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830" y="965932"/>
            <a:ext cx="5166360" cy="640080"/>
          </a:xfrm>
        </p:spPr>
        <p:txBody>
          <a:bodyPr/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পাকস্থলিতে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78A42D2-3C4D-0184-B466-900574A63D02}"/>
                  </a:ext>
                </a:extLst>
              </p:cNvPr>
              <p:cNvSpPr>
                <a:spLocks noGrp="1"/>
              </p:cNvSpPr>
              <p:nvPr>
                <p:ph sz="quarter" idx="18"/>
              </p:nvPr>
            </p:nvSpPr>
            <p:spPr>
              <a:xfrm>
                <a:off x="301624" y="1606012"/>
                <a:ext cx="6542188" cy="5117881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2400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২।</a:t>
                </a:r>
                <a:r>
                  <a:rPr lang="en-US" sz="24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400" b="1" dirty="0" err="1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খাদ্যের</a:t>
                </a:r>
                <a:r>
                  <a:rPr lang="en-US" sz="24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400" b="1" dirty="0" err="1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রাসায়নিক</a:t>
                </a:r>
                <a:r>
                  <a:rPr lang="en-US" sz="24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400" b="1" dirty="0" err="1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পরিপাক</a:t>
                </a:r>
                <a:endParaRPr lang="en-US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পাকস্থলি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থেকে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শর্করা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পরিপাককারি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কোন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এনজাইম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নিঃসৃত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হয়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না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তাই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এখানে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শর্করা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জাতীয়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খাদ্যের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পরিবর্তন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হয়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না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। (ii)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নিস্ক্রিয়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পেপসিনোজেন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HCl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এর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প্রভাবে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সক্রিয়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পেপসিনে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পরিনত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হয়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।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পেপসিন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প্রোটিনকে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ভেঙ্গে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প্রোটিওজ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ও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পেপটোনে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পরিনত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করে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।</a:t>
                </a:r>
              </a:p>
              <a:p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আমিষ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20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প্রোটিওজ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+পেপটন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(iii)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জিলেটিনেজ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এনজাইম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জিলেটিনকে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ভেঙ্গে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পেপটোন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ও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পলিপেপটাইড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উৎপন্ন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করে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।</a:t>
                </a:r>
              </a:p>
              <a:p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জিলেটিন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পেপটোন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পলিপেপটাইড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(iv) </a:t>
                </a:r>
                <a:r>
                  <a:rPr lang="en-US" sz="19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লাইপেজ</a:t>
                </a:r>
                <a:r>
                  <a:rPr lang="en-US" sz="1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19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এনজাইম</a:t>
                </a:r>
                <a:r>
                  <a:rPr lang="en-US" sz="1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1900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লিপিডকে</a:t>
                </a:r>
                <a:r>
                  <a:rPr lang="en-US" sz="1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19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ভেঙ্গে</a:t>
                </a:r>
                <a:r>
                  <a:rPr lang="en-US" sz="1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19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ফ্যাটিএসিড</a:t>
                </a:r>
                <a:r>
                  <a:rPr lang="en-US" sz="1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 </a:t>
                </a:r>
                <a:r>
                  <a:rPr lang="en-US" sz="19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গ্লিসারল</a:t>
                </a:r>
                <a:r>
                  <a:rPr lang="en-US" sz="1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ও  </a:t>
                </a:r>
                <a:r>
                  <a:rPr lang="en-US" sz="19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মনোগ্লিসারাইড</a:t>
                </a:r>
                <a:r>
                  <a:rPr lang="en-US" sz="1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19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উৎপন্ন</a:t>
                </a:r>
                <a:r>
                  <a:rPr lang="en-US" sz="1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en-US" sz="19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করে</a:t>
                </a:r>
                <a:r>
                  <a:rPr lang="en-US" sz="1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। </a:t>
                </a:r>
              </a:p>
              <a:p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লিপিড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</a:t>
                </a:r>
                <a:r>
                  <a:rPr lang="en-US" sz="19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ফ্যাটি</a:t>
                </a:r>
                <a:r>
                  <a:rPr lang="en-US" sz="1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9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এসিড+গ্লিসারল</a:t>
                </a:r>
                <a:r>
                  <a:rPr lang="en-US" sz="1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19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মনোস্যাকারাইড</a:t>
                </a:r>
                <a:endParaRPr lang="en-US" sz="1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78A42D2-3C4D-0184-B466-900574A63D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8"/>
              </p:nvPr>
            </p:nvSpPr>
            <p:spPr>
              <a:xfrm>
                <a:off x="301624" y="1606012"/>
                <a:ext cx="6542188" cy="5117881"/>
              </a:xfrm>
              <a:blipFill>
                <a:blip r:embed="rId2"/>
                <a:stretch>
                  <a:fillRect l="-1210" t="-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E9ED538-A563-768C-EBB0-EA66E1E4BA27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758" y="2492374"/>
            <a:ext cx="5098216" cy="423151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2DB66BD-B524-102A-F84D-4AEA2B65F18C}"/>
              </a:ext>
            </a:extLst>
          </p:cNvPr>
          <p:cNvCxnSpPr>
            <a:cxnSpLocks/>
          </p:cNvCxnSpPr>
          <p:nvPr/>
        </p:nvCxnSpPr>
        <p:spPr>
          <a:xfrm>
            <a:off x="1573967" y="5306518"/>
            <a:ext cx="11910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7FF8D64-0CC7-4892-73E0-C02213A5D31F}"/>
              </a:ext>
            </a:extLst>
          </p:cNvPr>
          <p:cNvSpPr txBox="1"/>
          <p:nvPr/>
        </p:nvSpPr>
        <p:spPr>
          <a:xfrm>
            <a:off x="1634572" y="4998741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জিলেটিনেজ</a:t>
            </a:r>
            <a:endParaRPr lang="en-US" sz="14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3987F8C-9E2B-FFC7-8181-32E87577EEE5}"/>
              </a:ext>
            </a:extLst>
          </p:cNvPr>
          <p:cNvCxnSpPr>
            <a:cxnSpLocks/>
          </p:cNvCxnSpPr>
          <p:nvPr/>
        </p:nvCxnSpPr>
        <p:spPr>
          <a:xfrm>
            <a:off x="1334125" y="6507178"/>
            <a:ext cx="14308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6F6A238-ECC9-F584-378A-9477ABFFDF9B}"/>
              </a:ext>
            </a:extLst>
          </p:cNvPr>
          <p:cNvSpPr txBox="1"/>
          <p:nvPr/>
        </p:nvSpPr>
        <p:spPr>
          <a:xfrm>
            <a:off x="1573967" y="6169896"/>
            <a:ext cx="1059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লাইপেজ</a:t>
            </a:r>
            <a:endParaRPr lang="en-US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F5BF9F0-FB63-8FF4-4841-903B5382B404}"/>
              </a:ext>
            </a:extLst>
          </p:cNvPr>
          <p:cNvCxnSpPr>
            <a:cxnSpLocks/>
          </p:cNvCxnSpPr>
          <p:nvPr/>
        </p:nvCxnSpPr>
        <p:spPr>
          <a:xfrm>
            <a:off x="1162382" y="4077325"/>
            <a:ext cx="9443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29AF246-6A42-7BB6-A4B5-D9073C34B4A9}"/>
                  </a:ext>
                </a:extLst>
              </p:cNvPr>
              <p:cNvSpPr txBox="1"/>
              <p:nvPr/>
            </p:nvSpPr>
            <p:spPr>
              <a:xfrm>
                <a:off x="1065862" y="3780965"/>
                <a:ext cx="1096775" cy="407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en-US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পেপ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সিন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29AF246-6A42-7BB6-A4B5-D9073C34B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862" y="3780965"/>
                <a:ext cx="1096775" cy="407932"/>
              </a:xfrm>
              <a:prstGeom prst="rect">
                <a:avLst/>
              </a:prstGeom>
              <a:blipFill>
                <a:blip r:embed="rId4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287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0467E-8EB5-F070-097A-0CD4AF2F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3" y="0"/>
            <a:ext cx="11402568" cy="95912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7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7E20E-5B3D-7276-C172-F41F74FAA3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1723869"/>
            <a:ext cx="11402568" cy="5006715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প্রকারভেদ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দন্তসংকেত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Q-5: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Q-6: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পাকস্থলিতে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99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1AF13-1CFF-9A45-D11E-8647D752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"/>
            <a:ext cx="11402568" cy="1453802"/>
          </a:xfrm>
        </p:spPr>
        <p:txBody>
          <a:bodyPr>
            <a:normAutofit/>
          </a:bodyPr>
          <a:lstStyle/>
          <a:p>
            <a:pPr algn="ctr"/>
            <a:r>
              <a:rPr lang="en-US" sz="8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r>
              <a:rPr lang="en-US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28EABD-FF66-610C-6B2D-3C01B4EED5A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768" y="1724025"/>
            <a:ext cx="5666282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3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DE87B-D5DD-4A29-6967-6FC18766B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8DD66C-A714-7DD3-C137-B61864ECEEA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03948"/>
            <a:ext cx="6129155" cy="4788915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Girls School &amp; College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Mobile: 01741-282232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01518-322358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C7E38A-4DF4-9A7C-E90F-7124CCD672A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1603948"/>
            <a:ext cx="5181907" cy="4788915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Biology-2 (Zoology)</a:t>
            </a:r>
          </a:p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Class:XI-XII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Lecture: 02</a:t>
            </a:r>
          </a:p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Chapter-03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</a:t>
            </a:r>
          </a:p>
        </p:txBody>
      </p:sp>
    </p:spTree>
    <p:extLst>
      <p:ext uri="{BB962C8B-B14F-4D97-AF65-F5344CB8AC3E}">
        <p14:creationId xmlns:p14="http://schemas.microsoft.com/office/powerpoint/2010/main" val="193804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A940A-9C91-3E02-3340-13CBE4FCA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4813"/>
            <a:ext cx="11402568" cy="1168989"/>
          </a:xfrm>
        </p:spPr>
        <p:txBody>
          <a:bodyPr>
            <a:noAutofit/>
          </a:bodyPr>
          <a:lstStyle/>
          <a:p>
            <a:pPr algn="ctr"/>
            <a:r>
              <a:rPr lang="en-US" sz="6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6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sz="6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6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শিক্ষার্থীরা</a:t>
            </a:r>
            <a:r>
              <a:rPr lang="en-US" sz="6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2B5A7-E6BF-71BC-A280-581DD43CA16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1723869"/>
            <a:ext cx="11402568" cy="4676931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প্রকারভেদ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দন্তসংকেত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পাকস্থলিতে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98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186E4-D4BE-F462-44FA-872DECE9E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4008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B12DB-6AD6-9C42-E884-CDA3A4E03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954941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(Teeth)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970951-4E39-D3FF-9FD4-FBCF2F80E40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95021"/>
            <a:ext cx="5794375" cy="4797842"/>
          </a:xfrm>
        </p:spPr>
        <p:txBody>
          <a:bodyPr>
            <a:norm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দন্তের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Food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Food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Food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Food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Food"/>
              </a:rPr>
              <a:t>খাদ্যকণাকে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অথবা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চুর্ণ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Mastication (পাতার অস্তিত্ব নেই)"/>
              </a:rPr>
              <a:t>চর্বণের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হজম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ফেলার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উপযোগী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উর্ধ্ব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চোয়ালে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অ্যালভিওলাই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গর্তে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দাঁতগুলো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শক্তভাবে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আটকানো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ডাইফায়োডন্ট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গজায়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২-৬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বছরের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২০টি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দুধ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গজায়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৮-১০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বছরের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পড়ে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স্থায়ী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প্রতিস্থাপিত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১৮-২৪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বছরের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চোয়ালে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সর্বোমোট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৩২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পরিলক্ষিত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1ADBF2C-7EE6-C305-8820-BDB9DA61A683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124" y="2023672"/>
            <a:ext cx="4770860" cy="436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6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D6419-A5B9-8674-47EA-EA0B2D269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B73A6C-EFCF-C275-AB76-8DD9D7846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863066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প্রকারভেদ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8A7BEC-654A-7D85-4065-C3C5001213E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04138"/>
            <a:ext cx="6069195" cy="5119756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চার</a:t>
            </a:r>
            <a:r>
              <a:rPr lang="en-US" sz="2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প্রকার</a:t>
            </a:r>
            <a:r>
              <a:rPr lang="en-US" sz="2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endParaRPr lang="en-US" sz="2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কর্তন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(Incisor):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ধারালো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চ্যাপ্টা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সংখ্যা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৮টি।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কাটতে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কামড়াতে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ছেদন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(Canine):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ইনসিসরের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পাশের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সূচালো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তীক্ষ্ণ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সংখ্যায়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৪টি।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মাংস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ছিঁড়তে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কাটতে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অগ্রপেষণ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(Premolar):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ক্যানাইনের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পেছনে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চওড়া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সংখ্যা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৮টি।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পিষতে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চূর্ণ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পেষণ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(Molar):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একদম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পেছনের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চ্যাপ্টা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প্রাপ্তবয়স্কদের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আক্কেল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দাঁতসহ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১২টি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মোলার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ভালোভাবে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পিষে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গুঁড়ো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5DFF55E-23F1-1070-345D-4735DD278F12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820" y="2173575"/>
            <a:ext cx="5821180" cy="360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4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853B5-8D9E-4901-EE17-EABB67373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0"/>
            <a:ext cx="11585448" cy="64008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55D62-25C8-A351-5D9D-54E8CE483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887888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দন্তসংকেত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(Dental Formula)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64910-5BBE-E580-7EA7-F4D9208D70F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27968"/>
            <a:ext cx="6114165" cy="5157645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সংক্ষিপ্ত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সংকেতের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চোয়ালের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অর্ধাংশে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প্রকারভেদ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সংখ্যা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প্রকাশ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সংকেত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(Dental Formula)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বিন্যাস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বোঝানো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দন্ত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সংকেতের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বিবরণ</a:t>
            </a:r>
            <a:endParaRPr lang="en-US" sz="2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ইংরেজি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অক্ষর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যেমন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ইনসাইজর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কর্তন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ক্যানাইন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ছেদন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প্রিমোলার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অগ্রপেষণ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মোলার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পেষণ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চোয়ালের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একপাশের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অর্ধাংশ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সংখ্যা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২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950346-1258-C734-E529-4C336155C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9437" y="1207928"/>
            <a:ext cx="5166360" cy="1289154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দন্ত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সংকেত</a:t>
            </a:r>
            <a:endParaRPr lang="en-US" sz="2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প্রাপ্তবয়স্ক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স্থায়ী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দন্ত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সংকেত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সহজভাবে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I₂ C₁ Pm₂ M₃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উভয়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চোয়ালের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অর্ধাংশে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E8D0FFE-37CF-0B29-5A16-8614C82463B0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411" y="2803160"/>
            <a:ext cx="5168515" cy="388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6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67B75-E329-D852-A8B7-6A094E019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96805"/>
            <a:ext cx="11585448" cy="6620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 (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AB3C7-D409-CE88-9B40-50E98BF56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1230634"/>
            <a:ext cx="5166360" cy="640080"/>
          </a:xfrm>
        </p:spPr>
        <p:txBody>
          <a:bodyPr/>
          <a:lstStyle/>
          <a:p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932109-F610-31F9-1D2D-C31B45631DC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929485"/>
            <a:ext cx="5165725" cy="4669436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এনামেল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(Enamel):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সবচেয়ে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সাদা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প্রতিরক্ষামূলক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ডেন্টিন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(Dentin):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এনামেলের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ঠিক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নরম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সংবেদনশীল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সিমেন্টাম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(Cementum):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মাড়ির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শেকড়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রুটকে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পাল্প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(Pulp):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একেবারে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নরম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যেখানে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স্নায়ু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B70242E-840E-5D62-AF12-2294DB34D3B3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720" y="1775779"/>
            <a:ext cx="4976735" cy="497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7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2A5CF-CF6F-6487-5973-EB98419CE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225AEB-546D-97D9-B3A3-45E95CDDB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848076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পাকস্থলিতে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418CA6-F129-76C1-D900-4C0A8106B69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40064"/>
            <a:ext cx="6264067" cy="5317936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পাকস্থলীর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অংশসমূহ</a:t>
            </a:r>
            <a:endParaRPr lang="en-US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৫টি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>
              <a:lnSpc>
                <a:spcPct val="11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কার্ডিয়াক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(Cardiac):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অন্ননালী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কার্ডিয়াক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স্ফিংক্টার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ওন্ননালীতে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বাধা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1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ফান্ডাস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(Fundus):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কার্ডিয়াকের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গম্বুজের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1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বডি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(Body):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সবচেয়ে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বড়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কেন্দ্রীয়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যেখানে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1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অ্যান্ট্রাম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(Antrum):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পাইলোরাসের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পূর্ববর্তী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পিষে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পাঠাতে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1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পাইলোরাস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(Pylorus):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পাইলোরিক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স্ফিংক্টারের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ক্ষুদ্রান্ত্রের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ডুওডেনামে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উন্মুক্ত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82E1F1-ED97-5966-B2FA-1079ABE025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65692" y="1064302"/>
            <a:ext cx="5626308" cy="223353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পাকস্থলী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অন্ননালী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ক্ষুদ্রান্তর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ডিওডেনাম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থলির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মাংসল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উদরের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উপরের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ডায়াফ্রামের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খালি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আয়তন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৪৫-৭৫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হলেও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৩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লিটার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ধারণ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53C2B9-1876-5882-95C0-87D4E2191E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648" y="3153156"/>
            <a:ext cx="492442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8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D806B-4B72-BB41-D281-68DDB09B3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 &amp; Absorption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2833E8-862B-5EE9-5683-491D1431C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957879"/>
            <a:ext cx="5166360" cy="640080"/>
          </a:xfrm>
        </p:spPr>
        <p:txBody>
          <a:bodyPr/>
          <a:lstStyle/>
          <a:p>
            <a:pPr lvl="1"/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পাকস্থলিতে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6777F-4B85-43EE-C125-54C5903736F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19920" y="1597958"/>
            <a:ext cx="6280879" cy="5125935"/>
          </a:xfrm>
        </p:spPr>
        <p:txBody>
          <a:bodyPr>
            <a:normAutofit lnSpcReduction="10000"/>
          </a:bodyPr>
          <a:lstStyle/>
          <a:p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যান্ত্রিক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চূর্ণবিচূর্ণ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লালামিশ্রিত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খাদ্যমন্ড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কার্ডিয়াক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অরিফিস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এসময়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কার্ডিয়াক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পাইলোরিক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স্ফিংক্টার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ছিদ্রপথ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বন্ধ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পেরিস্ট্যালসিস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ঢেউ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পেরিস্ট্যালসিস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ঢেউ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ফান্ডাস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পাইলোরিকে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(iii)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খাদ্যদলা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গ্রাসনালির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শেষপ্রান্তে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পৌছালে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কার্ডিয়াক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স্ফিংক্টার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নিক্ষিপ্ত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(iv)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ভিতরে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খাদ্যবস্তুর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HCL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মিশে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কাইমে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পরিনত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(v)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নিঃসৃত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HCl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জীবাণুকে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ধ্বংস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অম্লীয়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17480A0-F84D-BEFC-A50C-567D7E732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774" y="2879829"/>
            <a:ext cx="492442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6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188</TotalTime>
  <Words>942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Arial Nova Light</vt:lpstr>
      <vt:lpstr>Cambria Math</vt:lpstr>
      <vt:lpstr>Times New Roman</vt:lpstr>
      <vt:lpstr>Wingdings</vt:lpstr>
      <vt:lpstr>Dark Gradient</vt:lpstr>
      <vt:lpstr>Welcome</vt:lpstr>
      <vt:lpstr>Digestion &amp; Absorption (পরিপাক ও শোষণ)</vt:lpstr>
      <vt:lpstr>এই পাঠ শেষে শিক্ষার্থীরা……… </vt:lpstr>
      <vt:lpstr>Digestion &amp; Absorption (পরিপাক ও শোষণ)</vt:lpstr>
      <vt:lpstr>Digestion &amp; Absorption (পরিপাক ও শোষণ)</vt:lpstr>
      <vt:lpstr>Digestion &amp; Absorption (পরিপাক ও শোষণ)</vt:lpstr>
      <vt:lpstr>Digestion &amp; Absorption (পরিপাক ও শোষণ)</vt:lpstr>
      <vt:lpstr>Digestion &amp; Absorption (পরিপাক ও শোষণ)</vt:lpstr>
      <vt:lpstr>Digestion &amp; Absorption (পরিপাক ও শোষণ)</vt:lpstr>
      <vt:lpstr>Digestion &amp; Absorption (পরিপাক ও শোষণ)</vt:lpstr>
      <vt:lpstr>মূল্যায়ন </vt:lpstr>
      <vt:lpstr>ধন্যবাদ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6</cp:revision>
  <dcterms:created xsi:type="dcterms:W3CDTF">2026-08-06T13:53:11Z</dcterms:created>
  <dcterms:modified xsi:type="dcterms:W3CDTF">2026-08-09T13:47:01Z</dcterms:modified>
</cp:coreProperties>
</file>