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B6B70B-2B72-9B49-4A96-9AA6527A1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61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2A4A7C"/>
                </a:solidFill>
                <a:latin typeface="Arial"/>
              </a:defRPr>
            </a:pPr>
            <a:r>
              <a:t>Remember! 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1088136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2A4A7C"/>
                </a:solidFill>
                <a:latin typeface="Arial"/>
              </a:defRPr>
            </a:pPr>
            <a:r>
              <a:rPr dirty="0"/>
              <a:t>Sunday → Monday → Tuesday → Wednesday → Thursday → Friday → Saturday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383280"/>
            <a:ext cx="94183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EC5C78"/>
                </a:solidFill>
                <a:latin typeface="Arial"/>
              </a:defRPr>
            </a:pPr>
            <a:r>
              <a:t>Seven days make one week. 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4572000"/>
            <a:ext cx="8503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469664"/>
                </a:solidFill>
                <a:latin typeface="Arial"/>
              </a:defRPr>
            </a:pPr>
            <a:r>
              <a:t>Well done! 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646464"/>
                </a:solidFill>
                <a:latin typeface="Arial"/>
              </a:defRPr>
            </a:pPr>
            <a:r>
              <a:t>Class Two • English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B92D13-E77B-789E-8AFC-9729BF858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278" y="0"/>
            <a:ext cx="8569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6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57200" y="457200"/>
            <a:ext cx="914400" cy="914400"/>
          </a:xfrm>
          <a:prstGeom prst="ellipse">
            <a:avLst/>
          </a:prstGeom>
          <a:solidFill>
            <a:srgbClr val="FFC4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789920" y="548640"/>
            <a:ext cx="731520" cy="731520"/>
          </a:xfrm>
          <a:prstGeom prst="ellipse">
            <a:avLst/>
          </a:prstGeom>
          <a:solidFill>
            <a:srgbClr val="FF7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731520" y="5394960"/>
            <a:ext cx="640080" cy="640080"/>
          </a:xfrm>
          <a:prstGeom prst="ellipse">
            <a:avLst/>
          </a:prstGeom>
          <a:solidFill>
            <a:srgbClr val="82D2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0972800" y="5303520"/>
            <a:ext cx="822960" cy="822960"/>
          </a:xfrm>
          <a:prstGeom prst="ellipse">
            <a:avLst/>
          </a:prstGeom>
          <a:solidFill>
            <a:srgbClr val="968C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1417320"/>
            <a:ext cx="1033272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200" b="1">
                <a:solidFill>
                  <a:srgbClr val="2A4A7C"/>
                </a:solidFill>
                <a:latin typeface="Arial"/>
              </a:defRPr>
            </a:pPr>
            <a:r>
              <a:t>Seven Days of the Week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71" y="2880360"/>
            <a:ext cx="569098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700" b="1">
                <a:solidFill>
                  <a:srgbClr val="EC5C78"/>
                </a:solidFill>
                <a:latin typeface="Arial"/>
              </a:defRPr>
            </a:pPr>
            <a:r>
              <a:rPr dirty="0"/>
              <a:t>🌈  Class Two  •  English</a:t>
            </a:r>
            <a:endParaRPr lang="en-US" dirty="0"/>
          </a:p>
          <a:p>
            <a:pPr algn="ctr">
              <a:defRPr sz="2700" b="1">
                <a:solidFill>
                  <a:srgbClr val="EC5C78"/>
                </a:solidFill>
                <a:latin typeface="Arial"/>
              </a:defRPr>
            </a:pPr>
            <a:r>
              <a:rPr lang="en-US" dirty="0"/>
              <a:t>Unit-05, lesson-01</a:t>
            </a:r>
            <a:r>
              <a:rPr dirty="0"/>
              <a:t> </a:t>
            </a:r>
            <a:endParaRPr lang="en-US" dirty="0"/>
          </a:p>
          <a:p>
            <a:pPr algn="ctr">
              <a:defRPr sz="2700" b="1">
                <a:solidFill>
                  <a:srgbClr val="EC5C78"/>
                </a:solidFill>
                <a:latin typeface="Arial"/>
              </a:defRPr>
            </a:pPr>
            <a:r>
              <a:rPr lang="en-US" dirty="0"/>
              <a:t>Page-43/44</a:t>
            </a:r>
          </a:p>
          <a:p>
            <a:pPr algn="ctr">
              <a:defRPr sz="2700" b="1">
                <a:solidFill>
                  <a:srgbClr val="EC5C78"/>
                </a:solidFill>
                <a:latin typeface="Arial"/>
              </a:defRPr>
            </a:pPr>
            <a:r>
              <a:rPr lang="en-US" dirty="0"/>
              <a:t>Lesson Title-</a:t>
            </a:r>
            <a:r>
              <a:rPr dirty="0"/>
              <a:t> </a:t>
            </a:r>
            <a:r>
              <a:rPr lang="en-US" dirty="0"/>
              <a:t>Days of the week</a:t>
            </a:r>
            <a:r>
              <a:rPr dirty="0"/>
              <a:t>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4869180"/>
            <a:ext cx="81381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464646"/>
                </a:solidFill>
                <a:latin typeface="Arial"/>
              </a:defRPr>
            </a:pPr>
            <a:r>
              <a:t>There are seven days in a week.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646464"/>
                </a:solidFill>
                <a:latin typeface="Arial"/>
              </a:defRPr>
            </a:pPr>
            <a:r>
              <a:t>Class Two • English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2A4A7C"/>
                </a:solidFill>
                <a:latin typeface="Arial"/>
              </a:defRPr>
            </a:pPr>
            <a:r>
              <a:t>The Seven Days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3327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464646"/>
                </a:solidFill>
                <a:latin typeface="Arial"/>
              </a:defRPr>
            </a:pPr>
            <a:r>
              <a:t>Learn the days in order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920240" y="1600200"/>
            <a:ext cx="8321040" cy="475488"/>
          </a:xfrm>
          <a:prstGeom prst="roundRect">
            <a:avLst/>
          </a:prstGeom>
          <a:solidFill>
            <a:srgbClr val="FFF1D6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148840" y="1627632"/>
            <a:ext cx="7863840" cy="3931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73737"/>
                </a:solidFill>
                <a:latin typeface="Arial"/>
              </a:defRPr>
            </a:pPr>
            <a:r>
              <a:rPr dirty="0"/>
              <a:t>1. ☀️  Sunday  —  </a:t>
            </a:r>
            <a:r>
              <a:rPr dirty="0" err="1"/>
              <a:t>রবিবার</a:t>
            </a:r>
            <a:endParaRPr dirty="0"/>
          </a:p>
        </p:txBody>
      </p:sp>
      <p:sp>
        <p:nvSpPr>
          <p:cNvPr id="6" name="Rounded Rectangle 5"/>
          <p:cNvSpPr/>
          <p:nvPr/>
        </p:nvSpPr>
        <p:spPr>
          <a:xfrm>
            <a:off x="1920240" y="2212848"/>
            <a:ext cx="8321040" cy="475488"/>
          </a:xfrm>
          <a:prstGeom prst="roundRect">
            <a:avLst/>
          </a:prstGeom>
          <a:solidFill>
            <a:srgbClr val="E0F5FF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48840" y="2240279"/>
            <a:ext cx="7863840" cy="3931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73737"/>
                </a:solidFill>
                <a:latin typeface="Arial"/>
              </a:defRPr>
            </a:pPr>
            <a:r>
              <a:t>2. 📚  Monday  —  সোমবার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920240" y="2825496"/>
            <a:ext cx="8321040" cy="475488"/>
          </a:xfrm>
          <a:prstGeom prst="roundRect">
            <a:avLst/>
          </a:prstGeom>
          <a:solidFill>
            <a:srgbClr val="EBFFE6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148840" y="2852927"/>
            <a:ext cx="7863840" cy="3931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73737"/>
                </a:solidFill>
                <a:latin typeface="Arial"/>
              </a:defRPr>
            </a:pPr>
            <a:r>
              <a:t>3. 🌼  Tuesday  —  মঙ্গলবার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920240" y="3438144"/>
            <a:ext cx="8321040" cy="475488"/>
          </a:xfrm>
          <a:prstGeom prst="roundRect">
            <a:avLst/>
          </a:prstGeom>
          <a:solidFill>
            <a:srgbClr val="FFEBF7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148840" y="3465576"/>
            <a:ext cx="7863840" cy="3931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73737"/>
                </a:solidFill>
                <a:latin typeface="Arial"/>
              </a:defRPr>
            </a:pPr>
            <a:r>
              <a:rPr dirty="0"/>
              <a:t>4. 🌸  Wednesday  —  </a:t>
            </a:r>
            <a:r>
              <a:rPr dirty="0" err="1"/>
              <a:t>বুধবার</a:t>
            </a:r>
            <a:endParaRPr dirty="0"/>
          </a:p>
        </p:txBody>
      </p:sp>
      <p:sp>
        <p:nvSpPr>
          <p:cNvPr id="12" name="Rounded Rectangle 11"/>
          <p:cNvSpPr/>
          <p:nvPr/>
        </p:nvSpPr>
        <p:spPr>
          <a:xfrm>
            <a:off x="1920240" y="4050791"/>
            <a:ext cx="8321040" cy="475488"/>
          </a:xfrm>
          <a:prstGeom prst="roundRect">
            <a:avLst/>
          </a:prstGeom>
          <a:solidFill>
            <a:srgbClr val="FFF7CC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148840" y="4078224"/>
            <a:ext cx="7863840" cy="3931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73737"/>
                </a:solidFill>
                <a:latin typeface="Arial"/>
              </a:defRPr>
            </a:pPr>
            <a:r>
              <a:rPr dirty="0"/>
              <a:t>5. 🌻  Thursday  —  </a:t>
            </a:r>
            <a:r>
              <a:rPr dirty="0" err="1"/>
              <a:t>বৃহস্পতিবার</a:t>
            </a:r>
            <a:endParaRPr dirty="0"/>
          </a:p>
        </p:txBody>
      </p:sp>
      <p:sp>
        <p:nvSpPr>
          <p:cNvPr id="14" name="Rounded Rectangle 13"/>
          <p:cNvSpPr/>
          <p:nvPr/>
        </p:nvSpPr>
        <p:spPr>
          <a:xfrm>
            <a:off x="1920240" y="4663440"/>
            <a:ext cx="8321040" cy="475488"/>
          </a:xfrm>
          <a:prstGeom prst="roundRect">
            <a:avLst/>
          </a:prstGeom>
          <a:solidFill>
            <a:srgbClr val="EBEBFF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148840" y="4690872"/>
            <a:ext cx="7863840" cy="3931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73737"/>
                </a:solidFill>
                <a:latin typeface="Arial"/>
              </a:defRPr>
            </a:pPr>
            <a:r>
              <a:t>6. ⭐  Friday  —  শুক্রবার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920240" y="5276088"/>
            <a:ext cx="8321040" cy="475488"/>
          </a:xfrm>
          <a:prstGeom prst="roundRect">
            <a:avLst/>
          </a:prstGeom>
          <a:solidFill>
            <a:srgbClr val="E1FAF5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148840" y="5303520"/>
            <a:ext cx="7863840" cy="3931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73737"/>
                </a:solidFill>
                <a:latin typeface="Arial"/>
              </a:defRPr>
            </a:pPr>
            <a:r>
              <a:rPr dirty="0"/>
              <a:t>7. 🌈  Saturday  —  </a:t>
            </a:r>
            <a:r>
              <a:rPr dirty="0" err="1"/>
              <a:t>শনিবার</a:t>
            </a:r>
            <a:endParaRPr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646464"/>
                </a:solidFill>
                <a:latin typeface="Arial"/>
              </a:defRPr>
            </a:pPr>
            <a:r>
              <a:t>Class Two • English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2A4A7C"/>
                </a:solidFill>
                <a:latin typeface="Arial"/>
              </a:defRPr>
            </a:pPr>
            <a:r>
              <a:rPr dirty="0"/>
              <a:t>Sunday &amp; Monday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1508760"/>
            <a:ext cx="5029200" cy="4206240"/>
          </a:xfrm>
          <a:prstGeom prst="roundRect">
            <a:avLst/>
          </a:prstGeom>
          <a:solidFill>
            <a:srgbClr val="FFF1D6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4480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100" b="1">
                <a:solidFill>
                  <a:srgbClr val="2A4A7C"/>
                </a:solidFill>
                <a:latin typeface="Arial"/>
              </a:defRPr>
            </a:pPr>
            <a:r>
              <a:t>☀️  Sunday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606040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EC5C78"/>
                </a:solidFill>
                <a:latin typeface="Arial"/>
              </a:defRPr>
            </a:pPr>
            <a:r>
              <a:t>রবিবার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5880" y="3429000"/>
            <a:ext cx="40233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>
                <a:solidFill>
                  <a:srgbClr val="464646"/>
                </a:solidFill>
                <a:latin typeface="Arial"/>
              </a:defRPr>
            </a:pPr>
            <a:r>
              <a:t>Sunday is the first day of the week.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37960" y="1508760"/>
            <a:ext cx="5029200" cy="4206240"/>
          </a:xfrm>
          <a:prstGeom prst="roundRect">
            <a:avLst/>
          </a:prstGeom>
          <a:solidFill>
            <a:srgbClr val="E0F5FF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12280" y="1828800"/>
            <a:ext cx="4480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100" b="1">
                <a:solidFill>
                  <a:srgbClr val="2A4A7C"/>
                </a:solidFill>
                <a:latin typeface="Arial"/>
              </a:defRPr>
            </a:pPr>
            <a:r>
              <a:rPr dirty="0"/>
              <a:t>📚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12280" y="2606040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EC5C78"/>
                </a:solidFill>
                <a:latin typeface="Arial"/>
              </a:defRPr>
            </a:pPr>
            <a:r>
              <a:rPr dirty="0" err="1"/>
              <a:t>সোমবার</a:t>
            </a:r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7040880" y="3429000"/>
            <a:ext cx="40233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>
                <a:solidFill>
                  <a:srgbClr val="464646"/>
                </a:solidFill>
                <a:latin typeface="Arial"/>
              </a:defRPr>
            </a:pPr>
            <a:r>
              <a:t>Monday comes after Sunday.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646464"/>
                </a:solidFill>
                <a:latin typeface="Arial"/>
              </a:defRPr>
            </a:pPr>
            <a:r>
              <a:t>Class Two • English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2A4A7C"/>
                </a:solidFill>
                <a:latin typeface="Arial"/>
              </a:defRPr>
            </a:pPr>
            <a:r>
              <a:t>Tuesday &amp; Wednesday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1508760"/>
            <a:ext cx="5029200" cy="4206240"/>
          </a:xfrm>
          <a:prstGeom prst="roundRect">
            <a:avLst/>
          </a:prstGeom>
          <a:solidFill>
            <a:srgbClr val="EBFFE6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4480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100" b="1">
                <a:solidFill>
                  <a:srgbClr val="2A4A7C"/>
                </a:solidFill>
                <a:latin typeface="Arial"/>
              </a:defRPr>
            </a:pPr>
            <a:r>
              <a:t>🌼  Tuesday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606040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EC5C78"/>
                </a:solidFill>
                <a:latin typeface="Arial"/>
              </a:defRPr>
            </a:pPr>
            <a:r>
              <a:t>মঙ্গলবার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5880" y="3429000"/>
            <a:ext cx="40233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>
                <a:solidFill>
                  <a:srgbClr val="464646"/>
                </a:solidFill>
                <a:latin typeface="Arial"/>
              </a:defRPr>
            </a:pPr>
            <a:r>
              <a:rPr dirty="0"/>
              <a:t>Tuesday comes after Monday.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37960" y="1508760"/>
            <a:ext cx="5029200" cy="4206240"/>
          </a:xfrm>
          <a:prstGeom prst="roundRect">
            <a:avLst/>
          </a:prstGeom>
          <a:solidFill>
            <a:srgbClr val="FFEBF7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12280" y="1828800"/>
            <a:ext cx="4480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100" b="1">
                <a:solidFill>
                  <a:srgbClr val="2A4A7C"/>
                </a:solidFill>
                <a:latin typeface="Arial"/>
              </a:defRPr>
            </a:pPr>
            <a:r>
              <a:rPr dirty="0"/>
              <a:t>🌸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12280" y="2606040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EC5C78"/>
                </a:solidFill>
                <a:latin typeface="Arial"/>
              </a:defRPr>
            </a:pPr>
            <a:r>
              <a:rPr dirty="0" err="1"/>
              <a:t>বুধবার</a:t>
            </a:r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7040880" y="3429000"/>
            <a:ext cx="40233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>
                <a:solidFill>
                  <a:srgbClr val="464646"/>
                </a:solidFill>
                <a:latin typeface="Arial"/>
              </a:defRPr>
            </a:pPr>
            <a:r>
              <a:rPr dirty="0"/>
              <a:t>Wednesday comes after Tuesday.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646464"/>
                </a:solidFill>
                <a:latin typeface="Arial"/>
              </a:defRPr>
            </a:pPr>
            <a:r>
              <a:t>Class Two • English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2A4A7C"/>
                </a:solidFill>
                <a:latin typeface="Arial"/>
              </a:defRPr>
            </a:pPr>
            <a:r>
              <a:t>Thursday &amp; Friday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1508760"/>
            <a:ext cx="5029200" cy="4206240"/>
          </a:xfrm>
          <a:prstGeom prst="roundRect">
            <a:avLst/>
          </a:prstGeom>
          <a:solidFill>
            <a:srgbClr val="FFF7CC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4480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100" b="1">
                <a:solidFill>
                  <a:srgbClr val="2A4A7C"/>
                </a:solidFill>
                <a:latin typeface="Arial"/>
              </a:defRPr>
            </a:pPr>
            <a:r>
              <a:t>🌻  Thursday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606040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EC5C78"/>
                </a:solidFill>
                <a:latin typeface="Arial"/>
              </a:defRPr>
            </a:pPr>
            <a:r>
              <a:rPr dirty="0" err="1"/>
              <a:t>বৃহস্পতিবার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1325880" y="3429000"/>
            <a:ext cx="40233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>
                <a:solidFill>
                  <a:srgbClr val="464646"/>
                </a:solidFill>
                <a:latin typeface="Arial"/>
              </a:defRPr>
            </a:pPr>
            <a:r>
              <a:rPr dirty="0"/>
              <a:t>Thursday comes after Wednesday.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37960" y="1508760"/>
            <a:ext cx="5029200" cy="4206240"/>
          </a:xfrm>
          <a:prstGeom prst="roundRect">
            <a:avLst/>
          </a:prstGeom>
          <a:solidFill>
            <a:srgbClr val="EBEBFF"/>
          </a:solidFill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12280" y="1828800"/>
            <a:ext cx="4480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100" b="1">
                <a:solidFill>
                  <a:srgbClr val="2A4A7C"/>
                </a:solidFill>
                <a:latin typeface="Arial"/>
              </a:defRPr>
            </a:pPr>
            <a:r>
              <a:rPr dirty="0"/>
              <a:t>⭐  Friday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12280" y="2606040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EC5C78"/>
                </a:solidFill>
                <a:latin typeface="Arial"/>
              </a:defRPr>
            </a:pPr>
            <a:r>
              <a:rPr dirty="0" err="1"/>
              <a:t>শুক্রবার</a:t>
            </a:r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7040880" y="3429000"/>
            <a:ext cx="40233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>
                <a:solidFill>
                  <a:srgbClr val="464646"/>
                </a:solidFill>
                <a:latin typeface="Arial"/>
              </a:defRPr>
            </a:pPr>
            <a:r>
              <a:rPr dirty="0"/>
              <a:t>Friday comes after Thursday.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646464"/>
                </a:solidFill>
                <a:latin typeface="Arial"/>
              </a:defRPr>
            </a:pPr>
            <a:r>
              <a:t>Class Two • English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2A4A7C"/>
                </a:solidFill>
                <a:latin typeface="Arial"/>
              </a:defRPr>
            </a:pPr>
            <a:r>
              <a:t>Saturday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3327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464646"/>
                </a:solidFill>
                <a:latin typeface="Arial"/>
              </a:defRPr>
            </a:pPr>
            <a:r>
              <a:t>শনিবার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4183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200" b="1">
                <a:solidFill>
                  <a:srgbClr val="2A4A7C"/>
                </a:solidFill>
                <a:latin typeface="Arial"/>
              </a:defRPr>
            </a:pPr>
            <a:r>
              <a:t>🌈  Saturday  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971800"/>
            <a:ext cx="94183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600">
                <a:solidFill>
                  <a:srgbClr val="464646"/>
                </a:solidFill>
                <a:latin typeface="Arial"/>
              </a:defRPr>
            </a:pPr>
            <a:r>
              <a:t>Saturday is the seventh day of the week.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069080"/>
            <a:ext cx="94183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>
                <a:solidFill>
                  <a:srgbClr val="EC5C78"/>
                </a:solidFill>
                <a:latin typeface="Arial"/>
              </a:defRPr>
            </a:pPr>
            <a:r>
              <a:t>শনিবার সপ্তাহের সপ্তম দিন।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646464"/>
                </a:solidFill>
                <a:latin typeface="Arial"/>
              </a:defRPr>
            </a:pPr>
            <a:r>
              <a:t>Class Two • English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2A4A7C"/>
                </a:solidFill>
                <a:latin typeface="Arial"/>
              </a:defRPr>
            </a:pPr>
            <a:r>
              <a:t>Let's Practice! 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3327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464646"/>
                </a:solidFill>
                <a:latin typeface="Arial"/>
              </a:defRPr>
            </a:pPr>
            <a:r>
              <a:t>Fill in the blanks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554480"/>
            <a:ext cx="96926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300" b="1">
                <a:solidFill>
                  <a:srgbClr val="373737"/>
                </a:solidFill>
                <a:latin typeface="Arial"/>
              </a:defRPr>
            </a:pPr>
            <a:r>
              <a:t>1. Sunday comes before __________.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377440"/>
            <a:ext cx="96926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300" b="1">
                <a:solidFill>
                  <a:srgbClr val="373737"/>
                </a:solidFill>
                <a:latin typeface="Arial"/>
              </a:defRPr>
            </a:pPr>
            <a:r>
              <a:t>2. Monday comes after __________.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200400"/>
            <a:ext cx="96926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300" b="1">
                <a:solidFill>
                  <a:srgbClr val="373737"/>
                </a:solidFill>
                <a:latin typeface="Arial"/>
              </a:defRPr>
            </a:pPr>
            <a:r>
              <a:t>3. Wednesday comes after __________.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023360"/>
            <a:ext cx="96926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300" b="1">
                <a:solidFill>
                  <a:srgbClr val="373737"/>
                </a:solidFill>
                <a:latin typeface="Arial"/>
              </a:defRPr>
            </a:pPr>
            <a:r>
              <a:t>4. Friday comes before __________.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4846320"/>
            <a:ext cx="96926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300" b="1">
                <a:solidFill>
                  <a:srgbClr val="373737"/>
                </a:solidFill>
                <a:latin typeface="Arial"/>
              </a:defRPr>
            </a:pPr>
            <a:r>
              <a:t>5. __________ is the seventh day.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46520"/>
            <a:ext cx="11247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646464"/>
                </a:solidFill>
                <a:latin typeface="Arial"/>
              </a:defRPr>
            </a:pPr>
            <a:r>
              <a:t>Class Two • English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258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ferdaus rumel</cp:lastModifiedBy>
  <cp:revision>6</cp:revision>
  <dcterms:created xsi:type="dcterms:W3CDTF">2013-01-27T09:14:16Z</dcterms:created>
  <dcterms:modified xsi:type="dcterms:W3CDTF">2026-08-09T14:36:27Z</dcterms:modified>
  <cp:category/>
</cp:coreProperties>
</file>