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678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 bright="85000" contrast="21000"/>
          </a:blip>
          <a:srcRect/>
          <a:stretch>
            <a:fillRect t="2000" r="2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8/9/2026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1" y="914399"/>
            <a:ext cx="1600200" cy="18288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8885" y="3733800"/>
            <a:ext cx="8576387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আজকের</a:t>
            </a:r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ক্লাশে</a:t>
            </a:r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শিক্ষার্থীদেরকে</a:t>
            </a:r>
            <a:endParaRPr lang="en-US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8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স্বাগতম</a:t>
            </a:r>
            <a:endParaRPr lang="en-US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253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3352800"/>
            <a:ext cx="7093009" cy="452130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4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40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মিজানুর</a:t>
            </a:r>
            <a:r>
              <a:rPr lang="en-US" sz="4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রহমান</a:t>
            </a:r>
            <a:endParaRPr lang="en-US" sz="4000" b="1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1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পৌরনীতি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সুশাসন</a:t>
            </a:r>
            <a:endParaRPr lang="en-US" sz="2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2750" b="1" spc="-1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বীরশ্রেষ্ঠ</a:t>
            </a:r>
            <a:r>
              <a:rPr lang="en-US" sz="2750" b="1" spc="-1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50" b="1" spc="-1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মোস্তফা</a:t>
            </a:r>
            <a:r>
              <a:rPr lang="en-US" sz="2750" b="1" spc="-1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50" b="1" spc="-1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কামাল</a:t>
            </a:r>
            <a:r>
              <a:rPr lang="en-US" sz="2750" b="1" spc="-1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50" b="1" spc="-1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মহাবিদ্যালয়</a:t>
            </a:r>
            <a:endParaRPr lang="en-US" sz="2750" b="1" spc="-1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ভোলা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ভোলা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endParaRPr lang="en-US" sz="7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01711224629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Bodoni MT Black" pitchFamily="18" charset="0"/>
              </a:rPr>
              <a:t>Gmail: mizanbhola@yahoo.com</a:t>
            </a:r>
            <a:endParaRPr lang="en-US" sz="2400" b="1" dirty="0">
              <a:solidFill>
                <a:srgbClr val="002060"/>
              </a:solidFill>
              <a:latin typeface="Bodoni MT Black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6654">
            <a:off x="2251967" y="953463"/>
            <a:ext cx="1592643" cy="169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72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9906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আজকের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আলোচনার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বিষয়ঃ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257800"/>
            <a:ext cx="9220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4000" b="1" dirty="0" smtClean="0">
                <a:solidFill>
                  <a:srgbClr val="006600"/>
                </a:solidFill>
              </a:rPr>
              <a:t>“</a:t>
            </a:r>
            <a:r>
              <a:rPr lang="en-US" sz="4000" b="1" dirty="0" smtClean="0">
                <a:solidFill>
                  <a:srgbClr val="006600"/>
                </a:solidFill>
              </a:rPr>
              <a:t>১৯৩৫ </a:t>
            </a:r>
            <a:r>
              <a:rPr lang="en-US" sz="4000" b="1" dirty="0" err="1" smtClean="0">
                <a:solidFill>
                  <a:srgbClr val="006600"/>
                </a:solidFill>
              </a:rPr>
              <a:t>সালের</a:t>
            </a:r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ভারত</a:t>
            </a:r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শাসন</a:t>
            </a:r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আইন</a:t>
            </a:r>
            <a:r>
              <a:rPr lang="en-US" sz="4000" b="1" dirty="0">
                <a:solidFill>
                  <a:srgbClr val="006600"/>
                </a:solidFill>
              </a:rPr>
              <a:t>”</a:t>
            </a:r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endParaRPr lang="en-US" sz="1200" b="1" dirty="0" smtClean="0">
              <a:solidFill>
                <a:srgbClr val="006600"/>
              </a:solidFill>
            </a:endParaRPr>
          </a:p>
          <a:p>
            <a:pPr algn="ctr"/>
            <a:r>
              <a:rPr lang="en-US" sz="2800" b="1" dirty="0" err="1" smtClean="0">
                <a:solidFill>
                  <a:srgbClr val="C00000"/>
                </a:solidFill>
              </a:rPr>
              <a:t>বিষয়ঃ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পৌরনীতি</a:t>
            </a:r>
            <a:r>
              <a:rPr lang="en-US" sz="2800" b="1" dirty="0" smtClean="0">
                <a:solidFill>
                  <a:srgbClr val="C00000"/>
                </a:solidFill>
              </a:rPr>
              <a:t> ও </a:t>
            </a:r>
            <a:r>
              <a:rPr lang="en-US" sz="2800" b="1" dirty="0" err="1" smtClean="0">
                <a:solidFill>
                  <a:srgbClr val="C00000"/>
                </a:solidFill>
              </a:rPr>
              <a:t>সুশাসন</a:t>
            </a:r>
            <a:r>
              <a:rPr lang="en-US" sz="2800" b="1" dirty="0" smtClean="0">
                <a:solidFill>
                  <a:srgbClr val="C00000"/>
                </a:solidFill>
              </a:rPr>
              <a:t> ২য় </a:t>
            </a:r>
            <a:r>
              <a:rPr lang="en-US" sz="2800" b="1" dirty="0" err="1" smtClean="0">
                <a:solidFill>
                  <a:srgbClr val="C00000"/>
                </a:solidFill>
              </a:rPr>
              <a:t>পত্র</a:t>
            </a:r>
            <a:r>
              <a:rPr lang="en-US" sz="2800" b="1" dirty="0" smtClean="0">
                <a:solidFill>
                  <a:srgbClr val="C00000"/>
                </a:solidFill>
              </a:rPr>
              <a:t>, ১ম </a:t>
            </a:r>
            <a:r>
              <a:rPr lang="en-US" sz="2800" b="1" dirty="0" err="1" smtClean="0">
                <a:solidFill>
                  <a:srgbClr val="C00000"/>
                </a:solidFill>
              </a:rPr>
              <a:t>অধ্যায়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19268"/>
            <a:ext cx="5638800" cy="353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34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438400"/>
            <a:ext cx="853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s-IN" sz="2400" dirty="0"/>
              <a:t>ভারত শাসন আইন ১৯৩৫ হলো ব্রিটিশ পার্লামেন্ট কর্তৃক প্রণীত একটি দীর্ঘ সংবিধান</a:t>
            </a:r>
            <a:r>
              <a:rPr lang="as-IN" sz="2400" dirty="0"/>
              <a:t>, যার মাধ্যমে প্রাদেশিক স্বায়ত্তশাসন প্রবর্তিত হয়, দ্বৈত শাসন ব্যবস্থা প্রদেশ থেকে কেন্দ্রে স্থানান্তরিত হয় এবং একটি সর্বভারতীয় যুক্তরাষ্ট্র গঠনের প্রস্তাব করা হয়। </a:t>
            </a:r>
            <a:r>
              <a:rPr lang="as-IN" sz="2400" dirty="0" smtClean="0"/>
              <a:t>এটি </a:t>
            </a:r>
            <a:r>
              <a:rPr lang="as-IN" sz="2400" dirty="0"/>
              <a:t>ব্রিটিশ ভারতের শেষ ও সবচেয়ে বড় প্রশাসনিক সংস্কার।</a:t>
            </a:r>
            <a:endParaRPr lang="en-US" sz="2400" dirty="0"/>
          </a:p>
        </p:txBody>
      </p:sp>
      <p:sp>
        <p:nvSpPr>
          <p:cNvPr id="6" name="Oval 5"/>
          <p:cNvSpPr/>
          <p:nvPr/>
        </p:nvSpPr>
        <p:spPr>
          <a:xfrm>
            <a:off x="3200400" y="990600"/>
            <a:ext cx="21336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29000" y="1124634"/>
            <a:ext cx="17379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 smtClean="0"/>
              <a:t>ভূমিকাঃ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161045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71801" y="8382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IN" sz="2800" b="1" dirty="0">
                <a:solidFill>
                  <a:srgbClr val="008000"/>
                </a:solidFill>
                <a:latin typeface="Arial" pitchFamily="34" charset="0"/>
              </a:rPr>
              <a:t>মূল বৈশিষ্ট্যসমূহ</a:t>
            </a:r>
            <a:r>
              <a:rPr lang="en-US" sz="2800" b="1" dirty="0" smtClean="0">
                <a:solidFill>
                  <a:srgbClr val="008000"/>
                </a:solidFill>
                <a:latin typeface="Arial" pitchFamily="34" charset="0"/>
                <a:cs typeface="Vrinda"/>
              </a:rPr>
              <a:t>ঃ</a:t>
            </a:r>
            <a:endParaRPr lang="en-US" sz="1100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2133600"/>
            <a:ext cx="7924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"/>
            </a:pPr>
            <a:r>
              <a:rPr lang="bn-IN" sz="2000" b="1" dirty="0">
                <a:latin typeface="Arial" pitchFamily="34" charset="0"/>
              </a:rPr>
              <a:t>প্রাদেশিক স্বায়ত্তশাসন</a:t>
            </a:r>
            <a:r>
              <a:rPr lang="en-US" sz="2000" b="1" dirty="0">
                <a:latin typeface="Arial" pitchFamily="34" charset="0"/>
                <a:cs typeface="Vrinda"/>
              </a:rPr>
              <a:t>:</a:t>
            </a:r>
            <a:r>
              <a:rPr lang="bn-IN" sz="2000" dirty="0">
                <a:latin typeface="Arial" pitchFamily="34" charset="0"/>
              </a:rPr>
              <a:t> </a:t>
            </a:r>
            <a:endParaRPr lang="en-US" sz="2000" dirty="0" smtClean="0">
              <a:latin typeface="Arial" pitchFamily="34" charset="0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"/>
            </a:pPr>
            <a:endParaRPr lang="en-US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Arial" pitchFamily="34" charset="0"/>
              </a:rPr>
              <a:t>     </a:t>
            </a:r>
            <a:r>
              <a:rPr lang="bn-IN" dirty="0" smtClean="0">
                <a:latin typeface="Arial" pitchFamily="34" charset="0"/>
              </a:rPr>
              <a:t>প্রদেশগুলোতে </a:t>
            </a:r>
            <a:r>
              <a:rPr lang="bn-IN" dirty="0">
                <a:latin typeface="Arial" pitchFamily="34" charset="0"/>
              </a:rPr>
              <a:t>দ্বৈত শাসন বাতিল করে দায়িত্বশীল মন্ত্রীসভা ও স্বায়ত্তশাসন চালু </a:t>
            </a:r>
            <a:endParaRPr lang="en-US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</a:rPr>
              <a:t>    </a:t>
            </a:r>
            <a:r>
              <a:rPr lang="bn-IN" dirty="0" smtClean="0">
                <a:latin typeface="Arial" pitchFamily="34" charset="0"/>
              </a:rPr>
              <a:t>করা </a:t>
            </a:r>
            <a:r>
              <a:rPr lang="bn-IN" dirty="0">
                <a:latin typeface="Arial" pitchFamily="34" charset="0"/>
              </a:rPr>
              <a:t>হয়।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3733800"/>
            <a:ext cx="807719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@"/>
            </a:pPr>
            <a:r>
              <a:rPr lang="bn-IN" sz="2000" b="1" dirty="0">
                <a:latin typeface="Arial" pitchFamily="34" charset="0"/>
              </a:rPr>
              <a:t>কেন্দ্রে দ্বৈত </a:t>
            </a:r>
            <a:r>
              <a:rPr lang="bn-IN" sz="2000" b="1" dirty="0" smtClean="0">
                <a:latin typeface="Arial" pitchFamily="34" charset="0"/>
              </a:rPr>
              <a:t>শাসন</a:t>
            </a:r>
            <a:r>
              <a:rPr lang="en-US" sz="2000" b="1" dirty="0" smtClean="0">
                <a:latin typeface="Arial" pitchFamily="34" charset="0"/>
                <a:cs typeface="Vrinda"/>
              </a:rPr>
              <a:t>: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@"/>
            </a:pPr>
            <a:endParaRPr lang="en-US" sz="2000" b="1" dirty="0" smtClean="0">
              <a:latin typeface="Arial" pitchFamily="34" charset="0"/>
              <a:cs typeface="Vrinda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Arial" pitchFamily="34" charset="0"/>
              </a:rPr>
              <a:t>     </a:t>
            </a:r>
            <a:r>
              <a:rPr lang="bn-IN" dirty="0" smtClean="0">
                <a:latin typeface="Arial" pitchFamily="34" charset="0"/>
              </a:rPr>
              <a:t>কেন্দ্রের নীতিনির্ধারণী ও শাসনকাজে সংরক্ষিত ও হস্তান্তরিত এই দুই ভাগে দ্বৈত </a:t>
            </a:r>
            <a:r>
              <a:rPr lang="en-US" dirty="0" smtClean="0">
                <a:latin typeface="Arial" pitchFamily="34" charset="0"/>
              </a:rPr>
              <a:t>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</a:rPr>
              <a:t>    </a:t>
            </a:r>
            <a:r>
              <a:rPr lang="bn-IN" dirty="0" smtClean="0">
                <a:latin typeface="Arial" pitchFamily="34" charset="0"/>
              </a:rPr>
              <a:t>শাসন শুরু হয়।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892879" y="822980"/>
            <a:ext cx="3203121" cy="5486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8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14400" y="3429000"/>
            <a:ext cx="76200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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 </a:t>
            </a:r>
            <a:r>
              <a:rPr kumimoji="0" lang="bn-I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ফেডারাল আদালত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:</a:t>
            </a:r>
            <a:r>
              <a:rPr kumimoji="0" lang="bn-I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Vrinda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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Vrinda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     </a:t>
            </a:r>
            <a:r>
              <a:rPr kumimoji="0" lang="bn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একটি যুক্তরাষ্ট্রীয় বা ফেডারাল আদালত প্রতিষ্ঠার নির্দেশ দেওয়া হয়।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1676400"/>
            <a:ext cx="7239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"/>
            </a:pPr>
            <a:r>
              <a:rPr lang="bn-IN" sz="2000" b="1" dirty="0">
                <a:latin typeface="Arial" pitchFamily="34" charset="0"/>
              </a:rPr>
              <a:t>যুক্তরাষ্ট্রীয় ব্যবস্থা</a:t>
            </a:r>
            <a:r>
              <a:rPr lang="en-US" sz="2000" b="1" dirty="0">
                <a:latin typeface="Arial" pitchFamily="34" charset="0"/>
                <a:cs typeface="Vrinda"/>
              </a:rPr>
              <a:t>:</a:t>
            </a:r>
            <a:r>
              <a:rPr lang="bn-IN" sz="2000" dirty="0">
                <a:latin typeface="Arial" pitchFamily="34" charset="0"/>
              </a:rPr>
              <a:t> </a:t>
            </a:r>
            <a:endParaRPr lang="en-US" sz="2000" dirty="0" smtClean="0">
              <a:latin typeface="Arial" pitchFamily="34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"/>
            </a:pPr>
            <a:endParaRPr lang="en-US" sz="2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Arial" pitchFamily="34" charset="0"/>
              </a:rPr>
              <a:t>      </a:t>
            </a:r>
            <a:r>
              <a:rPr lang="bn-IN" dirty="0" smtClean="0">
                <a:latin typeface="Arial" pitchFamily="34" charset="0"/>
              </a:rPr>
              <a:t>ব্রিটিশ </a:t>
            </a:r>
            <a:r>
              <a:rPr lang="bn-IN" dirty="0">
                <a:latin typeface="Arial" pitchFamily="34" charset="0"/>
              </a:rPr>
              <a:t>প্রদেশ ও দেশীয় রাজ্যগুলোকে মিলিয়ে একটি যুক্তরাষ্ট্র গঠনের </a:t>
            </a:r>
            <a:endParaRPr lang="en-US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</a:rPr>
              <a:t>    </a:t>
            </a:r>
            <a:r>
              <a:rPr lang="bn-IN" dirty="0" smtClean="0">
                <a:latin typeface="Arial" pitchFamily="34" charset="0"/>
              </a:rPr>
              <a:t>পরিকল্পনা </a:t>
            </a:r>
            <a:r>
              <a:rPr lang="bn-IN" dirty="0">
                <a:latin typeface="Arial" pitchFamily="34" charset="0"/>
              </a:rPr>
              <a:t>নেওয়া হয়</a:t>
            </a:r>
            <a:r>
              <a:rPr lang="hi-IN" dirty="0">
                <a:latin typeface="Arial" pitchFamily="34" charset="0"/>
              </a:rPr>
              <a:t>।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82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19200" y="1827940"/>
            <a:ext cx="7130157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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 </a:t>
            </a:r>
            <a:r>
              <a:rPr kumimoji="0" lang="bn-I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ভিত্তিপ্রস্তর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:</a:t>
            </a:r>
            <a:r>
              <a:rPr kumimoji="0" lang="bn-I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Vrinda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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Vrinda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     </a:t>
            </a:r>
            <a:r>
              <a:rPr kumimoji="0" lang="bn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এই আইন পরবর্তীতে স্বাধীন ভারত ও পাকিস্তান রাষ্ট্রের সংবিধানের ভিত্তি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Vrinda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</a:pPr>
            <a:r>
              <a:rPr kumimoji="0" lang="bn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    </a:t>
            </a:r>
            <a:r>
              <a:rPr kumimoji="0" lang="bn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Vrinda"/>
              </a:rPr>
              <a:t>হিসেবে কাজ করেছে।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"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82717" y="1003300"/>
            <a:ext cx="3203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bn-IN" sz="2800" b="1" dirty="0">
                <a:solidFill>
                  <a:srgbClr val="008000"/>
                </a:solidFill>
                <a:latin typeface="Arial" pitchFamily="34" charset="0"/>
              </a:rPr>
              <a:t>ঐতিহাসিক </a:t>
            </a:r>
            <a:r>
              <a:rPr lang="bn-IN" sz="2800" b="1" dirty="0" smtClean="0">
                <a:solidFill>
                  <a:srgbClr val="008000"/>
                </a:solidFill>
                <a:latin typeface="Arial" pitchFamily="34" charset="0"/>
              </a:rPr>
              <a:t>গুরুত্ব</a:t>
            </a:r>
            <a:endParaRPr lang="en-US" sz="1100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14970" y="4114800"/>
            <a:ext cx="69777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"/>
            </a:pPr>
            <a:r>
              <a:rPr lang="bn-IN" sz="2000" b="1" dirty="0">
                <a:latin typeface="Arial" pitchFamily="34" charset="0"/>
              </a:rPr>
              <a:t>ভোটাধিকার বৃদ্ধি</a:t>
            </a:r>
            <a:r>
              <a:rPr lang="en-US" sz="2000" b="1" dirty="0">
                <a:latin typeface="Arial" pitchFamily="34" charset="0"/>
                <a:cs typeface="Vrinda"/>
              </a:rPr>
              <a:t>:</a:t>
            </a:r>
            <a:r>
              <a:rPr lang="bn-IN" sz="2000" dirty="0">
                <a:latin typeface="Arial" pitchFamily="34" charset="0"/>
              </a:rPr>
              <a:t> </a:t>
            </a:r>
            <a:endParaRPr lang="en-US" sz="20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Arial" pitchFamily="34" charset="0"/>
              </a:rPr>
              <a:t>     </a:t>
            </a:r>
            <a:r>
              <a:rPr lang="bn-IN" dirty="0" smtClean="0">
                <a:latin typeface="Arial" pitchFamily="34" charset="0"/>
              </a:rPr>
              <a:t>সাধারণ </a:t>
            </a:r>
            <a:r>
              <a:rPr lang="bn-IN" dirty="0">
                <a:latin typeface="Arial" pitchFamily="34" charset="0"/>
              </a:rPr>
              <a:t>মানুষের মাঝে ভো</a:t>
            </a:r>
            <a:r>
              <a:rPr lang="ar-SA" dirty="0">
                <a:latin typeface="Arial" pitchFamily="34" charset="0"/>
                <a:cs typeface="Vrinda"/>
              </a:rPr>
              <a:t>ٹا</a:t>
            </a:r>
            <a:r>
              <a:rPr lang="bn-IN" dirty="0">
                <a:latin typeface="Arial" pitchFamily="34" charset="0"/>
              </a:rPr>
              <a:t>ধিকারের পরিধি কিছুটা সম্প্রসারিত হয়।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82717" y="990600"/>
            <a:ext cx="3203121" cy="5486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3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2133600"/>
            <a:ext cx="7696200" cy="1286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s-IN" dirty="0"/>
              <a:t>ভারতের জনগণ এবং রাজনৈতিক নেতৃবৃন্দের ঐকান্তিক দাবির মুখে বৃটিশ সরকার ১৯৩৫ সালের ভারত শাসন আইন প্রণয়নে বাধ্য হয়। এই আইনের ভিত্তিতে ১৯৩৭ সালে উপমহাদেশে প্রথম সাধারণ নির্বাচন অনুষ্ঠিত হয়।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0" y="4724400"/>
            <a:ext cx="25603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ধন্যবাদ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392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2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92</TotalTime>
  <Words>238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hp</cp:lastModifiedBy>
  <cp:revision>18</cp:revision>
  <dcterms:created xsi:type="dcterms:W3CDTF">2026-08-08T03:31:43Z</dcterms:created>
  <dcterms:modified xsi:type="dcterms:W3CDTF">2026-08-09T03:41:36Z</dcterms:modified>
</cp:coreProperties>
</file>