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3" r:id="rId2"/>
  </p:sldMasterIdLst>
  <p:sldIdLst>
    <p:sldId id="284" r:id="rId3"/>
    <p:sldId id="256" r:id="rId4"/>
    <p:sldId id="267" r:id="rId5"/>
    <p:sldId id="290" r:id="rId6"/>
    <p:sldId id="278" r:id="rId7"/>
    <p:sldId id="281" r:id="rId8"/>
    <p:sldId id="279" r:id="rId9"/>
    <p:sldId id="266" r:id="rId10"/>
    <p:sldId id="271" r:id="rId11"/>
    <p:sldId id="262" r:id="rId12"/>
    <p:sldId id="270" r:id="rId13"/>
    <p:sldId id="283" r:id="rId14"/>
    <p:sldId id="269" r:id="rId15"/>
    <p:sldId id="257" r:id="rId16"/>
    <p:sldId id="291" r:id="rId17"/>
    <p:sldId id="293" r:id="rId18"/>
    <p:sldId id="292" r:id="rId19"/>
    <p:sldId id="294" r:id="rId20"/>
    <p:sldId id="295" r:id="rId21"/>
    <p:sldId id="297" r:id="rId22"/>
    <p:sldId id="282" r:id="rId23"/>
    <p:sldId id="261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80" autoAdjust="0"/>
    <p:restoredTop sz="94660"/>
  </p:normalViewPr>
  <p:slideViewPr>
    <p:cSldViewPr snapToGrid="0">
      <p:cViewPr varScale="1">
        <p:scale>
          <a:sx n="80" d="100"/>
          <a:sy n="80" d="100"/>
        </p:scale>
        <p:origin x="4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8D85A2-3998-45F6-A2D0-0C4162F5D220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93D5E9-E230-48A8-A3A1-930F09936B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061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2593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8D85A2-3998-45F6-A2D0-0C4162F5D220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93D5E9-E230-48A8-A3A1-930F09936B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990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8D85A2-3998-45F6-A2D0-0C4162F5D220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93D5E9-E230-48A8-A3A1-930F09936B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7187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EA7D88-F4CE-449A-8369-6BCB8E44A3A9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247E46-8368-4377-BECB-5A9A71729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9294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EA7D88-F4CE-449A-8369-6BCB8E44A3A9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247E46-8368-4377-BECB-5A9A71729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541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EA7D88-F4CE-449A-8369-6BCB8E44A3A9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247E46-8368-4377-BECB-5A9A71729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2900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EA7D88-F4CE-449A-8369-6BCB8E44A3A9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247E46-8368-4377-BECB-5A9A71729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947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EA7D88-F4CE-449A-8369-6BCB8E44A3A9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247E46-8368-4377-BECB-5A9A71729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0605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EA7D88-F4CE-449A-8369-6BCB8E44A3A9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247E46-8368-4377-BECB-5A9A71729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045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EA7D88-F4CE-449A-8369-6BCB8E44A3A9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247E46-8368-4377-BECB-5A9A71729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1826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EA7D88-F4CE-449A-8369-6BCB8E44A3A9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247E46-8368-4377-BECB-5A9A71729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534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2593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8D85A2-3998-45F6-A2D0-0C4162F5D220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93D5E9-E230-48A8-A3A1-930F09936B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0230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EA7D88-F4CE-449A-8369-6BCB8E44A3A9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247E46-8368-4377-BECB-5A9A71729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1644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EA7D88-F4CE-449A-8369-6BCB8E44A3A9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247E46-8368-4377-BECB-5A9A71729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398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EA7D88-F4CE-449A-8369-6BCB8E44A3A9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247E46-8368-4377-BECB-5A9A71729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9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8D85A2-3998-45F6-A2D0-0C4162F5D220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93D5E9-E230-48A8-A3A1-930F09936B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527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2593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DB275A-E980-42A7-AD6C-893D626CF2AB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17A09B4-B22E-407C-826D-D924CC9931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317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8D85A2-3998-45F6-A2D0-0C4162F5D220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93D5E9-E230-48A8-A3A1-930F09936B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070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2593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8D85A2-3998-45F6-A2D0-0C4162F5D220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93D5E9-E230-48A8-A3A1-930F09936B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954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8D85A2-3998-45F6-A2D0-0C4162F5D220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93D5E9-E230-48A8-A3A1-930F09936B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147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8D85A2-3998-45F6-A2D0-0C4162F5D220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93D5E9-E230-48A8-A3A1-930F09936B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091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91885" y="359226"/>
            <a:ext cx="11462658" cy="153488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86" y="4912179"/>
            <a:ext cx="11462658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300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 userDrawn="1"/>
        </p:nvSpPr>
        <p:spPr>
          <a:xfrm>
            <a:off x="0" y="0"/>
            <a:ext cx="12192000" cy="6857999"/>
          </a:xfrm>
          <a:prstGeom prst="frame">
            <a:avLst>
              <a:gd name="adj1" fmla="val 61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Frame 7"/>
          <p:cNvSpPr/>
          <p:nvPr userDrawn="1"/>
        </p:nvSpPr>
        <p:spPr>
          <a:xfrm>
            <a:off x="91440" y="91440"/>
            <a:ext cx="11991703" cy="6662057"/>
          </a:xfrm>
          <a:prstGeom prst="frame">
            <a:avLst>
              <a:gd name="adj1" fmla="val 884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931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7" y="5500007"/>
            <a:ext cx="12158663" cy="16192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3337" y="0"/>
            <a:ext cx="12158663" cy="1524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108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gif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2" y="415637"/>
            <a:ext cx="11554690" cy="606829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2347" y="156411"/>
            <a:ext cx="11911264" cy="6521115"/>
          </a:xfrm>
          <a:prstGeom prst="rect">
            <a:avLst/>
          </a:prstGeom>
          <a:solidFill>
            <a:schemeClr val="accent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917865" y="2664231"/>
            <a:ext cx="1032856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11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15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পাঠে</a:t>
            </a:r>
            <a:r>
              <a:rPr lang="en-US" sz="11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15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স্বাগত</a:t>
            </a:r>
            <a:r>
              <a:rPr lang="en-US" sz="11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42198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92617 0.02778 L -0.93216 0.09815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917" y="35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F1FDB314-EC21-4762-A7AC-CC0D2FF26E86}"/>
              </a:ext>
            </a:extLst>
          </p:cNvPr>
          <p:cNvSpPr txBox="1"/>
          <p:nvPr/>
        </p:nvSpPr>
        <p:spPr>
          <a:xfrm>
            <a:off x="1392702" y="5486400"/>
            <a:ext cx="93498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ক</a:t>
            </a:r>
            <a:r>
              <a:rPr lang="as-IN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ব</a:t>
            </a:r>
            <a:r>
              <a:rPr lang="en-US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ি </a:t>
            </a:r>
            <a:r>
              <a:rPr lang="as-IN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আ</a:t>
            </a:r>
            <a:r>
              <a:rPr lang="en-US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ল </a:t>
            </a:r>
            <a:r>
              <a:rPr lang="en-US" sz="32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মাহমুদের</a:t>
            </a:r>
            <a:r>
              <a:rPr lang="en-US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32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কয়েকটি</a:t>
            </a:r>
            <a:r>
              <a:rPr lang="en-US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32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উল্ল</a:t>
            </a:r>
            <a:r>
              <a:rPr lang="as-IN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্</a:t>
            </a:r>
            <a:r>
              <a:rPr lang="en-US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য</a:t>
            </a:r>
            <a:r>
              <a:rPr lang="as-IN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ে</a:t>
            </a:r>
            <a:r>
              <a:rPr lang="en-US" sz="32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খযোগ্য</a:t>
            </a:r>
            <a:r>
              <a:rPr lang="en-US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32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বয়ের</a:t>
            </a:r>
            <a:r>
              <a:rPr lang="en-US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32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নাম</a:t>
            </a:r>
            <a:r>
              <a:rPr lang="en-US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32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লিখঃ</a:t>
            </a:r>
            <a:r>
              <a:rPr lang="en-US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---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944AF91-3400-4682-82AE-8D3FD12190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3" t="1" r="5679" b="29231"/>
          <a:stretch/>
        </p:blipFill>
        <p:spPr>
          <a:xfrm>
            <a:off x="2232996" y="786825"/>
            <a:ext cx="8509560" cy="377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66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162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162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3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3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A1F806F-036A-4FA2-956B-5C4EBFFEC21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271" y="3782409"/>
            <a:ext cx="3218652" cy="221627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9CEB8F9-CAE3-4715-AF8E-A11618C9DB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669" y="1502276"/>
            <a:ext cx="3218652" cy="1862048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8" name="Right Arrow 1">
            <a:extLst>
              <a:ext uri="{FF2B5EF4-FFF2-40B4-BE49-F238E27FC236}">
                <a16:creationId xmlns:a16="http://schemas.microsoft.com/office/drawing/2014/main" id="{6EBB3DC2-2140-477A-AE22-E9097BFF0AF8}"/>
              </a:ext>
            </a:extLst>
          </p:cNvPr>
          <p:cNvSpPr/>
          <p:nvPr/>
        </p:nvSpPr>
        <p:spPr>
          <a:xfrm>
            <a:off x="281882" y="1382543"/>
            <a:ext cx="3126658" cy="1991399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গির্জে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 </a:t>
            </a:r>
            <a:r>
              <a:rPr lang="en-US" sz="40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</a:p>
        </p:txBody>
      </p:sp>
      <p:sp>
        <p:nvSpPr>
          <p:cNvPr id="9" name="Right Arrow 18">
            <a:extLst>
              <a:ext uri="{FF2B5EF4-FFF2-40B4-BE49-F238E27FC236}">
                <a16:creationId xmlns:a16="http://schemas.microsoft.com/office/drawing/2014/main" id="{3C182B6F-CE17-43AD-8BB6-1EFB1B9D8826}"/>
              </a:ext>
            </a:extLst>
          </p:cNvPr>
          <p:cNvSpPr/>
          <p:nvPr/>
        </p:nvSpPr>
        <p:spPr>
          <a:xfrm>
            <a:off x="8077730" y="3782409"/>
            <a:ext cx="3126658" cy="1991399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মসজিদের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উঁচু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স্তম্ভ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 </a:t>
            </a:r>
          </a:p>
        </p:txBody>
      </p:sp>
      <p:sp>
        <p:nvSpPr>
          <p:cNvPr id="10" name="Right Arrow 19">
            <a:extLst>
              <a:ext uri="{FF2B5EF4-FFF2-40B4-BE49-F238E27FC236}">
                <a16:creationId xmlns:a16="http://schemas.microsoft.com/office/drawing/2014/main" id="{F3182CE8-6698-4415-8E1E-2C9E851E36C0}"/>
              </a:ext>
            </a:extLst>
          </p:cNvPr>
          <p:cNvSpPr/>
          <p:nvPr/>
        </p:nvSpPr>
        <p:spPr>
          <a:xfrm>
            <a:off x="7845459" y="1362163"/>
            <a:ext cx="3126658" cy="1991399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খিষ্টানদের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উপাসনালয়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 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5853B5B-A9BC-4DBA-9C7E-357284F7A082}"/>
              </a:ext>
            </a:extLst>
          </p:cNvPr>
          <p:cNvSpPr/>
          <p:nvPr/>
        </p:nvSpPr>
        <p:spPr>
          <a:xfrm>
            <a:off x="2972972" y="310665"/>
            <a:ext cx="6246056" cy="746881"/>
          </a:xfrm>
          <a:prstGeom prst="ellipse">
            <a:avLst/>
          </a:prstGeom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n-US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শব্দার্থ</a:t>
            </a:r>
            <a:r>
              <a:rPr lang="en-US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</a:p>
        </p:txBody>
      </p:sp>
      <p:sp>
        <p:nvSpPr>
          <p:cNvPr id="12" name="Right Arrow 20">
            <a:extLst>
              <a:ext uri="{FF2B5EF4-FFF2-40B4-BE49-F238E27FC236}">
                <a16:creationId xmlns:a16="http://schemas.microsoft.com/office/drawing/2014/main" id="{14B7ADDA-3296-46EC-92FC-D63044561E96}"/>
              </a:ext>
            </a:extLst>
          </p:cNvPr>
          <p:cNvSpPr/>
          <p:nvPr/>
        </p:nvSpPr>
        <p:spPr>
          <a:xfrm>
            <a:off x="281882" y="3782409"/>
            <a:ext cx="3126658" cy="1991399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মিনার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205394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E2D4207-ACF9-4C35-A5C3-C246060E29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6425" y="3301912"/>
            <a:ext cx="3373956" cy="309820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AED9D1C-B1CC-41E7-9F1A-027CEBE30D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3813" y="625229"/>
            <a:ext cx="3373956" cy="2571750"/>
          </a:xfrm>
          <a:prstGeom prst="rect">
            <a:avLst/>
          </a:prstGeom>
        </p:spPr>
      </p:pic>
      <p:sp>
        <p:nvSpPr>
          <p:cNvPr id="21" name="Arrow: Right 20">
            <a:extLst>
              <a:ext uri="{FF2B5EF4-FFF2-40B4-BE49-F238E27FC236}">
                <a16:creationId xmlns:a16="http://schemas.microsoft.com/office/drawing/2014/main" id="{206F060A-3DCE-493A-920E-C2BDEF4940B7}"/>
              </a:ext>
            </a:extLst>
          </p:cNvPr>
          <p:cNvSpPr/>
          <p:nvPr/>
        </p:nvSpPr>
        <p:spPr>
          <a:xfrm>
            <a:off x="536513" y="718917"/>
            <a:ext cx="2968052" cy="2334282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থর</a:t>
            </a:r>
            <a:r>
              <a:rPr lang="as-IN" sz="6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থ</a:t>
            </a:r>
            <a:r>
              <a:rPr lang="en-US" sz="6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র </a:t>
            </a:r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08BB2D5B-C6FE-455D-A218-22BAB34AAA38}"/>
              </a:ext>
            </a:extLst>
          </p:cNvPr>
          <p:cNvSpPr/>
          <p:nvPr/>
        </p:nvSpPr>
        <p:spPr>
          <a:xfrm>
            <a:off x="698373" y="3483918"/>
            <a:ext cx="2968052" cy="2334282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ছিটকিনি</a:t>
            </a:r>
            <a:r>
              <a:rPr lang="en-US" sz="54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 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F63FE07-1F09-4A44-8240-75CA72E9AD98}"/>
              </a:ext>
            </a:extLst>
          </p:cNvPr>
          <p:cNvSpPr/>
          <p:nvPr/>
        </p:nvSpPr>
        <p:spPr>
          <a:xfrm>
            <a:off x="8306424" y="799741"/>
            <a:ext cx="3193195" cy="257175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4000" b="1" dirty="0">
              <a:solidFill>
                <a:schemeClr val="tx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algn="ctr"/>
            <a:r>
              <a:rPr lang="en-US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কেঁপে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উঠার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ভাব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বোঝায়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এমন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as-IN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শ</a:t>
            </a:r>
            <a:r>
              <a:rPr lang="en-US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ব্দ</a:t>
            </a:r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nSenHandwriting" panose="02000500020000020004" pitchFamily="2" charset="0"/>
              <a:cs typeface="BenSenHandwriting" panose="02000500020000020004" pitchFamily="2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CF2A190-D317-4410-A31F-AAD36218C142}"/>
              </a:ext>
            </a:extLst>
          </p:cNvPr>
          <p:cNvSpPr/>
          <p:nvPr/>
        </p:nvSpPr>
        <p:spPr>
          <a:xfrm>
            <a:off x="8310105" y="3410262"/>
            <a:ext cx="3193195" cy="257175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 sz="4000" b="1" dirty="0">
              <a:solidFill>
                <a:schemeClr val="tx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algn="ctr"/>
            <a:r>
              <a:rPr lang="en-US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দরজা-জানালা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প্রভ</a:t>
            </a:r>
            <a:r>
              <a:rPr lang="as-IN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ৃ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ত</a:t>
            </a:r>
            <a:r>
              <a:rPr lang="as-IN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ি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as-IN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ব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ন</a:t>
            </a:r>
            <a:r>
              <a:rPr lang="as-IN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্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ধ </a:t>
            </a:r>
            <a:r>
              <a:rPr lang="en-US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রাখার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as-IN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খ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ি</a:t>
            </a:r>
            <a:r>
              <a:rPr lang="as-IN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ল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as-IN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ব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া </a:t>
            </a:r>
            <a:r>
              <a:rPr lang="as-IN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হ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ু</a:t>
            </a:r>
            <a:r>
              <a:rPr lang="as-IN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ড়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ক</a:t>
            </a:r>
            <a:r>
              <a:rPr lang="as-IN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ো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A94AB247-0E46-4A09-9DED-ABE78B0C9583}"/>
              </a:ext>
            </a:extLst>
          </p:cNvPr>
          <p:cNvSpPr/>
          <p:nvPr/>
        </p:nvSpPr>
        <p:spPr>
          <a:xfrm>
            <a:off x="7070362" y="1223788"/>
            <a:ext cx="1233344" cy="1324540"/>
          </a:xfrm>
          <a:prstGeom prst="rightArrow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rrow: Right 25">
            <a:extLst>
              <a:ext uri="{FF2B5EF4-FFF2-40B4-BE49-F238E27FC236}">
                <a16:creationId xmlns:a16="http://schemas.microsoft.com/office/drawing/2014/main" id="{45908F9E-2492-489A-8B1E-971D7209F68C}"/>
              </a:ext>
            </a:extLst>
          </p:cNvPr>
          <p:cNvSpPr/>
          <p:nvPr/>
        </p:nvSpPr>
        <p:spPr>
          <a:xfrm>
            <a:off x="7077769" y="4096350"/>
            <a:ext cx="1233344" cy="1324540"/>
          </a:xfrm>
          <a:prstGeom prst="rightArrow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836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croll: Horizontal 25">
            <a:extLst>
              <a:ext uri="{FF2B5EF4-FFF2-40B4-BE49-F238E27FC236}">
                <a16:creationId xmlns:a16="http://schemas.microsoft.com/office/drawing/2014/main" id="{EDE5D080-0C79-4FD4-AEEF-6168EAB77B16}"/>
              </a:ext>
            </a:extLst>
          </p:cNvPr>
          <p:cNvSpPr/>
          <p:nvPr/>
        </p:nvSpPr>
        <p:spPr>
          <a:xfrm>
            <a:off x="1469487" y="513455"/>
            <a:ext cx="7807569" cy="1413117"/>
          </a:xfrm>
          <a:prstGeom prst="horizontalScroll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n-US" sz="1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জ</a:t>
            </a:r>
            <a:r>
              <a:rPr lang="as-IN" sz="1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ো</a:t>
            </a:r>
            <a:r>
              <a:rPr lang="en-US" sz="1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ড়</a:t>
            </a:r>
            <a:r>
              <a:rPr lang="as-IN" sz="1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া</a:t>
            </a:r>
            <a:r>
              <a:rPr lang="en-US" sz="1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য় </a:t>
            </a:r>
            <a:r>
              <a:rPr lang="as-IN" sz="1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ক</a:t>
            </a:r>
            <a:r>
              <a:rPr lang="en-US" sz="1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া</a:t>
            </a:r>
            <a:r>
              <a:rPr lang="as-IN" sz="1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জ</a:t>
            </a:r>
            <a:r>
              <a:rPr lang="en-US" sz="1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79D3D1C-182A-4450-9840-C6B5E661DCC1}"/>
              </a:ext>
            </a:extLst>
          </p:cNvPr>
          <p:cNvSpPr txBox="1"/>
          <p:nvPr/>
        </p:nvSpPr>
        <p:spPr>
          <a:xfrm>
            <a:off x="562708" y="3109668"/>
            <a:ext cx="103866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থর</a:t>
            </a:r>
            <a:r>
              <a:rPr lang="as-I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থ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র </a:t>
            </a:r>
            <a:r>
              <a:rPr lang="as-I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এ</a:t>
            </a:r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বং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গির্জে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</a:p>
          <a:p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শব্দের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অর</a:t>
            </a:r>
            <a:r>
              <a:rPr lang="as-I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্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থ ও </a:t>
            </a:r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বাক্য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গঠন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করো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……… </a:t>
            </a:r>
          </a:p>
        </p:txBody>
      </p:sp>
    </p:spTree>
    <p:extLst>
      <p:ext uri="{BB962C8B-B14F-4D97-AF65-F5344CB8AC3E}">
        <p14:creationId xmlns:p14="http://schemas.microsoft.com/office/powerpoint/2010/main" val="27483503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37DC87E2-9988-4BF9-B81F-37AAA1B8DAF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99" b="22798"/>
          <a:stretch/>
        </p:blipFill>
        <p:spPr>
          <a:xfrm>
            <a:off x="6339373" y="1440965"/>
            <a:ext cx="5621195" cy="3529697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EED0A742-E3A9-42F5-9242-20F7D9CC754A}"/>
              </a:ext>
            </a:extLst>
          </p:cNvPr>
          <p:cNvSpPr txBox="1"/>
          <p:nvPr/>
        </p:nvSpPr>
        <p:spPr>
          <a:xfrm>
            <a:off x="7065011" y="4970662"/>
            <a:ext cx="489555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সরব</a:t>
            </a: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6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পাঠঃ</a:t>
            </a: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- 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9B910E7D-9608-4D7B-9CEE-5FC125DC00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545" y="919814"/>
            <a:ext cx="5321084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772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C86DD77-666E-4842-AC8D-0C1D786576A9}"/>
              </a:ext>
            </a:extLst>
          </p:cNvPr>
          <p:cNvSpPr txBox="1"/>
          <p:nvPr/>
        </p:nvSpPr>
        <p:spPr>
          <a:xfrm>
            <a:off x="1255177" y="382291"/>
            <a:ext cx="107436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নারিকেলের</a:t>
            </a:r>
            <a:r>
              <a:rPr lang="en-US" sz="4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 ঐ </a:t>
            </a:r>
            <a:r>
              <a:rPr lang="en-US" sz="4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লম্বা</a:t>
            </a:r>
            <a:r>
              <a:rPr lang="en-US" sz="4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মাথায়</a:t>
            </a:r>
            <a:r>
              <a:rPr lang="en-US" sz="4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 </a:t>
            </a:r>
            <a:r>
              <a:rPr lang="en-US" sz="4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হঠা</a:t>
            </a:r>
            <a:r>
              <a:rPr lang="en-US" sz="4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ৎ </a:t>
            </a:r>
            <a:r>
              <a:rPr lang="en-US" sz="4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দেখি</a:t>
            </a:r>
            <a:r>
              <a:rPr lang="en-US" sz="4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কাল</a:t>
            </a:r>
            <a:r>
              <a:rPr lang="en-US" sz="4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</a:p>
          <a:p>
            <a:r>
              <a:rPr lang="en-US" sz="4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ডাবের</a:t>
            </a:r>
            <a:r>
              <a:rPr lang="en-US" sz="4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মতো</a:t>
            </a:r>
            <a:r>
              <a:rPr lang="en-US" sz="4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চাঁদ</a:t>
            </a:r>
            <a:r>
              <a:rPr lang="en-US" sz="4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উঠেছে</a:t>
            </a:r>
            <a:r>
              <a:rPr lang="en-US" sz="4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ঠান্ডা</a:t>
            </a:r>
            <a:r>
              <a:rPr lang="en-US" sz="4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ও </a:t>
            </a:r>
            <a:r>
              <a:rPr lang="en-US" sz="4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গোলগাল</a:t>
            </a:r>
            <a:r>
              <a:rPr lang="en-US" sz="4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।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B6734BA-4D5A-4B73-B5CF-735019EAC7A9}"/>
              </a:ext>
            </a:extLst>
          </p:cNvPr>
          <p:cNvGrpSpPr/>
          <p:nvPr/>
        </p:nvGrpSpPr>
        <p:grpSpPr>
          <a:xfrm>
            <a:off x="1059529" y="2159528"/>
            <a:ext cx="10657751" cy="4348378"/>
            <a:chOff x="1996568" y="2350447"/>
            <a:chExt cx="4949034" cy="184785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F0CD1A7-1022-45ED-A285-BE56D46253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8627" y="2350447"/>
              <a:ext cx="2466975" cy="184785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76E39DB-D314-442F-8586-AF335DC6A4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96568" y="2350447"/>
              <a:ext cx="2466975" cy="18478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91382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EE20BA-57F7-4B11-9CF5-985A03FFA450}"/>
              </a:ext>
            </a:extLst>
          </p:cNvPr>
          <p:cNvSpPr txBox="1"/>
          <p:nvPr/>
        </p:nvSpPr>
        <p:spPr>
          <a:xfrm>
            <a:off x="937846" y="4734342"/>
            <a:ext cx="1076178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ছিটকিনিটা</a:t>
            </a:r>
            <a:r>
              <a:rPr lang="en-US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আস্তে</a:t>
            </a:r>
            <a:r>
              <a:rPr lang="en-US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খুলে</a:t>
            </a:r>
            <a:r>
              <a:rPr lang="en-US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পেরিয়ে</a:t>
            </a:r>
            <a:r>
              <a:rPr lang="en-US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গেলেম</a:t>
            </a:r>
            <a:r>
              <a:rPr lang="en-US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ঘর</a:t>
            </a:r>
            <a:r>
              <a:rPr lang="en-US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</a:p>
          <a:p>
            <a:r>
              <a:rPr lang="en-US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        </a:t>
            </a:r>
            <a:r>
              <a:rPr lang="en-US" sz="4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ঝিমধরা</a:t>
            </a:r>
            <a:r>
              <a:rPr lang="en-US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এই</a:t>
            </a:r>
            <a:r>
              <a:rPr lang="en-US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মস্ত</a:t>
            </a:r>
            <a:r>
              <a:rPr lang="en-US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শহর</a:t>
            </a:r>
            <a:r>
              <a:rPr lang="en-US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কাঁপছিলো</a:t>
            </a:r>
            <a:r>
              <a:rPr lang="en-US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থরথর</a:t>
            </a:r>
            <a:r>
              <a:rPr lang="en-US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। </a:t>
            </a:r>
          </a:p>
          <a:p>
            <a:endParaRPr lang="en-US" sz="4400" b="1" i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0E7E508-C79C-4EF4-A776-3B69A16C62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57" y="1051812"/>
            <a:ext cx="5117429" cy="341161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E5FA382-70A0-42B3-B91F-5CB6CE1ADE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1815" y="1051813"/>
            <a:ext cx="4853806" cy="3411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241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636F18B-11D1-43AD-8B63-2B77790DA5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8300" y="238632"/>
            <a:ext cx="4485635" cy="610279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9FBAE76-C1DB-44CE-90BE-6D4A1C33A559}"/>
              </a:ext>
            </a:extLst>
          </p:cNvPr>
          <p:cNvSpPr txBox="1"/>
          <p:nvPr/>
        </p:nvSpPr>
        <p:spPr>
          <a:xfrm>
            <a:off x="593178" y="3599841"/>
            <a:ext cx="661878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মিনারটাকে</a:t>
            </a:r>
            <a:r>
              <a:rPr lang="en-US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দেখছি</a:t>
            </a:r>
            <a:r>
              <a:rPr lang="en-US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যেন</a:t>
            </a:r>
            <a:r>
              <a:rPr lang="en-US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দাঁড়িয়ে</a:t>
            </a:r>
            <a:r>
              <a:rPr lang="en-US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আছেন</a:t>
            </a:r>
            <a:r>
              <a:rPr lang="en-US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কেউ</a:t>
            </a:r>
            <a:r>
              <a:rPr lang="en-US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,</a:t>
            </a:r>
          </a:p>
          <a:p>
            <a:r>
              <a:rPr lang="en-US" sz="4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পাথরঘাটার</a:t>
            </a:r>
            <a:r>
              <a:rPr lang="en-US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গির্জাটা</a:t>
            </a:r>
            <a:r>
              <a:rPr lang="en-US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কি</a:t>
            </a:r>
            <a:r>
              <a:rPr lang="en-US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লাল</a:t>
            </a:r>
            <a:r>
              <a:rPr lang="en-US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পাথরের</a:t>
            </a:r>
            <a:r>
              <a:rPr lang="en-US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ঢেউ</a:t>
            </a:r>
            <a:r>
              <a:rPr lang="en-US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?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CDF14E-ACEB-41EE-961C-7405B4F497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354" y="496729"/>
            <a:ext cx="6108429" cy="2932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0494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9BCF26C-65C4-404A-BDF9-F5435CBB5419}"/>
              </a:ext>
            </a:extLst>
          </p:cNvPr>
          <p:cNvSpPr txBox="1"/>
          <p:nvPr/>
        </p:nvSpPr>
        <p:spPr>
          <a:xfrm>
            <a:off x="1198132" y="4993701"/>
            <a:ext cx="96255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দরগাতলা</a:t>
            </a:r>
            <a:r>
              <a:rPr lang="en-US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পার</a:t>
            </a:r>
            <a:r>
              <a:rPr lang="en-US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হয়ে</a:t>
            </a:r>
            <a:r>
              <a:rPr lang="en-US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যেই</a:t>
            </a:r>
            <a:r>
              <a:rPr lang="en-US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মোড়</a:t>
            </a:r>
            <a:r>
              <a:rPr lang="en-US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ফিরেছি</a:t>
            </a:r>
            <a:r>
              <a:rPr lang="en-US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বাঁয়</a:t>
            </a:r>
            <a:endParaRPr lang="en-US" sz="4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nSenHandwriting" panose="02000500020000020004" pitchFamily="2" charset="0"/>
              <a:cs typeface="BenSenHandwriting" panose="02000500020000020004" pitchFamily="2" charset="0"/>
            </a:endParaRPr>
          </a:p>
          <a:p>
            <a:pPr algn="ctr"/>
            <a:r>
              <a:rPr lang="en-US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কোথেকে</a:t>
            </a:r>
            <a:r>
              <a:rPr lang="en-US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এক</a:t>
            </a:r>
            <a:r>
              <a:rPr lang="en-US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উটকো</a:t>
            </a:r>
            <a:r>
              <a:rPr lang="en-US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পাহাড়</a:t>
            </a:r>
            <a:r>
              <a:rPr lang="en-US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ডাক</a:t>
            </a:r>
            <a:r>
              <a:rPr lang="en-US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দিলো</a:t>
            </a:r>
            <a:r>
              <a:rPr lang="en-US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আয়</a:t>
            </a:r>
            <a:r>
              <a:rPr lang="en-US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আয়</a:t>
            </a:r>
            <a:r>
              <a:rPr lang="en-US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।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4B65A7-8E1A-4F73-85B0-D322513D26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1" t="5843" r="1581" b="5843"/>
          <a:stretch/>
        </p:blipFill>
        <p:spPr>
          <a:xfrm>
            <a:off x="6496130" y="483348"/>
            <a:ext cx="5314870" cy="444234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AF3A57B-662F-4C36-BC8E-88E047DEF9D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80"/>
          <a:stretch/>
        </p:blipFill>
        <p:spPr>
          <a:xfrm>
            <a:off x="381000" y="540860"/>
            <a:ext cx="5715000" cy="4438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8318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>
            <a:extLst>
              <a:ext uri="{FF2B5EF4-FFF2-40B4-BE49-F238E27FC236}">
                <a16:creationId xmlns:a16="http://schemas.microsoft.com/office/drawing/2014/main" id="{FCB91481-7A57-4A22-93C5-E0EF937912E6}"/>
              </a:ext>
            </a:extLst>
          </p:cNvPr>
          <p:cNvSpPr/>
          <p:nvPr/>
        </p:nvSpPr>
        <p:spPr>
          <a:xfrm>
            <a:off x="5196225" y="137527"/>
            <a:ext cx="3614466" cy="754228"/>
          </a:xfrm>
          <a:prstGeom prst="cloud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মূল্যায়নঃ</a:t>
            </a:r>
            <a:r>
              <a:rPr lang="en-US" sz="4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-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3A7892-0CEA-4DE2-87CC-58C75BBC32E9}"/>
              </a:ext>
            </a:extLst>
          </p:cNvPr>
          <p:cNvSpPr txBox="1"/>
          <p:nvPr/>
        </p:nvSpPr>
        <p:spPr>
          <a:xfrm>
            <a:off x="1325793" y="1343580"/>
            <a:ext cx="98992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১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। </a:t>
            </a:r>
            <a:r>
              <a:rPr lang="as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ক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ব</a:t>
            </a:r>
            <a:r>
              <a:rPr lang="as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ি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as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আ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ল </a:t>
            </a:r>
            <a:r>
              <a:rPr lang="as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ম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া</a:t>
            </a:r>
            <a:r>
              <a:rPr lang="as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হ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ম</a:t>
            </a:r>
            <a:r>
              <a:rPr lang="as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ু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দ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কোন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জেলায়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জন্মগ্রহন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করেন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?</a:t>
            </a:r>
          </a:p>
          <a:p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	ক-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ঢাকা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		খ-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বরিশাল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		গ-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রাজশাহী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	ঘ-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ব্রা</a:t>
            </a:r>
            <a:r>
              <a:rPr lang="as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ক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্ষ্মণবাড়িয়া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F8DA98-A780-48BB-84BC-B08FA8082C9C}"/>
              </a:ext>
            </a:extLst>
          </p:cNvPr>
          <p:cNvSpPr txBox="1"/>
          <p:nvPr/>
        </p:nvSpPr>
        <p:spPr>
          <a:xfrm>
            <a:off x="1257005" y="2151637"/>
            <a:ext cx="98992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২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।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আল</a:t>
            </a:r>
            <a:r>
              <a:rPr lang="as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ম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া</a:t>
            </a:r>
            <a:r>
              <a:rPr lang="as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হ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ম</a:t>
            </a:r>
            <a:r>
              <a:rPr lang="as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ু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দ </a:t>
            </a:r>
            <a:r>
              <a:rPr lang="as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ক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োথায়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চাকরী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করতে</a:t>
            </a:r>
            <a:r>
              <a:rPr lang="as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ন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?</a:t>
            </a:r>
          </a:p>
          <a:p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nSenHandwriting" panose="02000500020000020004" pitchFamily="2" charset="0"/>
              <a:cs typeface="BenSenHandwriting" panose="02000500020000020004" pitchFamily="2" charset="0"/>
            </a:endParaRPr>
          </a:p>
          <a:p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	ক-</a:t>
            </a:r>
            <a:r>
              <a:rPr lang="as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ব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াংলাদেশ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শিল</a:t>
            </a:r>
            <a:r>
              <a:rPr lang="as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্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প</a:t>
            </a:r>
            <a:r>
              <a:rPr lang="as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ক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ল</a:t>
            </a:r>
            <a:r>
              <a:rPr lang="as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া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as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এ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ক</a:t>
            </a:r>
            <a:r>
              <a:rPr lang="as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া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ড</a:t>
            </a:r>
            <a:r>
              <a:rPr lang="as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ে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ম</a:t>
            </a:r>
            <a:r>
              <a:rPr lang="as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ি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		খ-</a:t>
            </a:r>
            <a:r>
              <a:rPr lang="as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ব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াংলাদেশ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ন</a:t>
            </a:r>
            <a:r>
              <a:rPr lang="as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ৃ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ত</a:t>
            </a:r>
            <a:r>
              <a:rPr lang="as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্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য</a:t>
            </a:r>
            <a:r>
              <a:rPr lang="as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ক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ল</a:t>
            </a:r>
            <a:r>
              <a:rPr lang="as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া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as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এ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ক</a:t>
            </a:r>
            <a:r>
              <a:rPr lang="as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া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ড</a:t>
            </a:r>
            <a:r>
              <a:rPr lang="as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ে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ম</a:t>
            </a:r>
            <a:r>
              <a:rPr lang="as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ি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  </a:t>
            </a:r>
          </a:p>
          <a:p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          গ-</a:t>
            </a:r>
            <a:r>
              <a:rPr lang="as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ব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াংলা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একাডেমি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			ঘ- </a:t>
            </a:r>
            <a:r>
              <a:rPr lang="as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জ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া</a:t>
            </a:r>
            <a:r>
              <a:rPr lang="as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ত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ী</a:t>
            </a:r>
            <a:r>
              <a:rPr lang="as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য়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as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জ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া</a:t>
            </a:r>
            <a:r>
              <a:rPr lang="as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দ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ুঘরে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FABAB4-74B0-4261-BFDE-0332F60542E3}"/>
              </a:ext>
            </a:extLst>
          </p:cNvPr>
          <p:cNvSpPr txBox="1"/>
          <p:nvPr/>
        </p:nvSpPr>
        <p:spPr>
          <a:xfrm>
            <a:off x="1325793" y="3789970"/>
            <a:ext cx="98992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৩।  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কী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as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থ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রথর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করে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কাঁপে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 ?</a:t>
            </a:r>
          </a:p>
          <a:p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	ক-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শহর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  	খ-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বন্দর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		গ-</a:t>
            </a:r>
            <a:r>
              <a:rPr lang="as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র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া</a:t>
            </a:r>
            <a:r>
              <a:rPr lang="as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জ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পথ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		ঘ- </a:t>
            </a:r>
            <a:r>
              <a:rPr lang="as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ব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স</a:t>
            </a:r>
            <a:r>
              <a:rPr lang="as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্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ত</a:t>
            </a:r>
            <a:r>
              <a:rPr lang="as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ি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618FF9-EF92-4F39-BBDD-70A50C037AEA}"/>
              </a:ext>
            </a:extLst>
          </p:cNvPr>
          <p:cNvSpPr txBox="1"/>
          <p:nvPr/>
        </p:nvSpPr>
        <p:spPr>
          <a:xfrm>
            <a:off x="1325793" y="4981179"/>
            <a:ext cx="98992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৪।  </a:t>
            </a:r>
            <a:r>
              <a:rPr lang="as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প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া</a:t>
            </a:r>
            <a:r>
              <a:rPr lang="as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হ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া</a:t>
            </a:r>
            <a:r>
              <a:rPr lang="as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ড়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as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ক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া</a:t>
            </a:r>
            <a:r>
              <a:rPr lang="as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ক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ে </a:t>
            </a:r>
            <a:r>
              <a:rPr lang="as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ড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া</a:t>
            </a:r>
            <a:r>
              <a:rPr lang="as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ক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ে ?</a:t>
            </a:r>
          </a:p>
          <a:p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	ক-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শহর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as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ক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ে    	খ-</a:t>
            </a:r>
            <a:r>
              <a:rPr lang="as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ন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দীকে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		গ-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কবিকে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		ঘ-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চাঁদকে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 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D2F1E2F-39A9-407D-B174-1E195A2DBB8A}"/>
              </a:ext>
            </a:extLst>
          </p:cNvPr>
          <p:cNvSpPr/>
          <p:nvPr/>
        </p:nvSpPr>
        <p:spPr>
          <a:xfrm>
            <a:off x="8564507" y="1689068"/>
            <a:ext cx="492369" cy="405930"/>
          </a:xfrm>
          <a:prstGeom prst="ellipse">
            <a:avLst/>
          </a:prstGeom>
          <a:solidFill>
            <a:srgbClr val="FF0000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EB3902F-F1AB-445E-9118-C1E5537F1097}"/>
              </a:ext>
            </a:extLst>
          </p:cNvPr>
          <p:cNvSpPr/>
          <p:nvPr/>
        </p:nvSpPr>
        <p:spPr>
          <a:xfrm>
            <a:off x="6631283" y="5336690"/>
            <a:ext cx="492369" cy="405930"/>
          </a:xfrm>
          <a:prstGeom prst="ellipse">
            <a:avLst/>
          </a:prstGeom>
          <a:solidFill>
            <a:srgbClr val="FF0000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7CC5D1C-909C-416A-813B-122914AE0234}"/>
              </a:ext>
            </a:extLst>
          </p:cNvPr>
          <p:cNvSpPr/>
          <p:nvPr/>
        </p:nvSpPr>
        <p:spPr>
          <a:xfrm>
            <a:off x="2100029" y="2897377"/>
            <a:ext cx="492369" cy="405930"/>
          </a:xfrm>
          <a:prstGeom prst="ellipse">
            <a:avLst/>
          </a:prstGeom>
          <a:solidFill>
            <a:srgbClr val="FF0000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DC507B5-6CAD-4F21-BCC0-2CBE21F7864D}"/>
              </a:ext>
            </a:extLst>
          </p:cNvPr>
          <p:cNvSpPr/>
          <p:nvPr/>
        </p:nvSpPr>
        <p:spPr>
          <a:xfrm>
            <a:off x="2114470" y="4185087"/>
            <a:ext cx="492369" cy="405930"/>
          </a:xfrm>
          <a:prstGeom prst="ellipse">
            <a:avLst/>
          </a:prstGeom>
          <a:solidFill>
            <a:srgbClr val="FF0000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9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 animBg="1"/>
      <p:bldP spid="8" grpId="0" animBg="1"/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69774" y="245820"/>
            <a:ext cx="47632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পরিচিতি</a:t>
            </a:r>
            <a:endParaRPr lang="en-US" sz="8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enSenHandwriting" panose="02000500020000020004" pitchFamily="2" charset="0"/>
              <a:cs typeface="BenSenHandwriting" panose="02000500020000020004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4522" y="3852391"/>
            <a:ext cx="32538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মাহফুজা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বেগম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408" y="4436145"/>
            <a:ext cx="46076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সহকারি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আই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সি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টি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9408" y="4787350"/>
            <a:ext cx="62208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বাঘিয়া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গাউছুল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আজম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মহিলা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দাখিল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মাদ্রাসা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,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বরিশাল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6593" y="5808227"/>
            <a:ext cx="37437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E-Mail: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begumbgawdm72@gmail.com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8921" y="1728825"/>
            <a:ext cx="1989940" cy="2929996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8764793" y="3561964"/>
            <a:ext cx="22778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শ্রেণি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: </a:t>
            </a:r>
            <a:r>
              <a:rPr lang="bn-I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৬ষ্ঠ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nSenHandwriting" panose="02000500020000020004" pitchFamily="2" charset="0"/>
              <a:cs typeface="BenSenHandwriting" panose="02000500020000020004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15584B7-7B73-466E-931D-A19690083535}"/>
              </a:ext>
            </a:extLst>
          </p:cNvPr>
          <p:cNvSpPr/>
          <p:nvPr/>
        </p:nvSpPr>
        <p:spPr>
          <a:xfrm>
            <a:off x="8710618" y="4454011"/>
            <a:ext cx="253135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BenSenHandwriting" panose="02000500020000020004" pitchFamily="2" charset="0"/>
                <a:cs typeface="BenSenHandwriting" panose="02000500020000020004" pitchFamily="2" charset="0"/>
              </a:rPr>
              <a:t>ব</a:t>
            </a:r>
            <a:r>
              <a:rPr lang="as-IN" sz="3200" b="1" dirty="0">
                <a:latin typeface="BenSenHandwriting" panose="02000500020000020004" pitchFamily="2" charset="0"/>
                <a:cs typeface="BenSenHandwriting" panose="02000500020000020004" pitchFamily="2" charset="0"/>
              </a:rPr>
              <a:t>ি</a:t>
            </a:r>
            <a:r>
              <a:rPr lang="en-US" sz="3200" b="1" dirty="0" err="1">
                <a:latin typeface="BenSenHandwriting" panose="02000500020000020004" pitchFamily="2" charset="0"/>
                <a:cs typeface="BenSenHandwriting" panose="02000500020000020004" pitchFamily="2" charset="0"/>
              </a:rPr>
              <a:t>ষয়ঃ</a:t>
            </a:r>
            <a:r>
              <a:rPr lang="en-US" sz="3200" b="1" dirty="0">
                <a:latin typeface="BenSenHandwriting" panose="02000500020000020004" pitchFamily="2" charset="0"/>
                <a:cs typeface="BenSenHandwriting" panose="02000500020000020004" pitchFamily="2" charset="0"/>
              </a:rPr>
              <a:t>- </a:t>
            </a:r>
            <a:r>
              <a:rPr lang="en-US" sz="3200" b="1" dirty="0" err="1">
                <a:latin typeface="BenSenHandwriting" panose="02000500020000020004" pitchFamily="2" charset="0"/>
                <a:cs typeface="BenSenHandwriting" panose="02000500020000020004" pitchFamily="2" charset="0"/>
              </a:rPr>
              <a:t>বা</a:t>
            </a:r>
            <a:r>
              <a:rPr lang="as-IN" sz="3200" b="1" dirty="0">
                <a:latin typeface="BenSenHandwriting" panose="02000500020000020004" pitchFamily="2" charset="0"/>
                <a:cs typeface="BenSenHandwriting" panose="02000500020000020004" pitchFamily="2" charset="0"/>
              </a:rPr>
              <a:t>ং</a:t>
            </a:r>
            <a:r>
              <a:rPr lang="en-US" sz="3200" b="1" dirty="0">
                <a:latin typeface="BenSenHandwriting" panose="02000500020000020004" pitchFamily="2" charset="0"/>
                <a:cs typeface="BenSenHandwriting" panose="02000500020000020004" pitchFamily="2" charset="0"/>
              </a:rPr>
              <a:t>ল</a:t>
            </a:r>
            <a:r>
              <a:rPr lang="as-IN" sz="3200" b="1" dirty="0">
                <a:latin typeface="BenSenHandwriting" panose="02000500020000020004" pitchFamily="2" charset="0"/>
                <a:cs typeface="BenSenHandwriting" panose="02000500020000020004" pitchFamily="2" charset="0"/>
              </a:rPr>
              <a:t>া</a:t>
            </a:r>
            <a:r>
              <a:rPr lang="en-US" sz="3200" b="1" dirty="0"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</a:p>
          <a:p>
            <a:r>
              <a:rPr lang="en-US" sz="3200" b="1" dirty="0" err="1">
                <a:latin typeface="BenSenHandwriting" panose="02000500020000020004" pitchFamily="2" charset="0"/>
                <a:cs typeface="BenSenHandwriting" panose="02000500020000020004" pitchFamily="2" charset="0"/>
              </a:rPr>
              <a:t>সা</a:t>
            </a:r>
            <a:r>
              <a:rPr lang="as-IN" sz="3200" b="1" dirty="0">
                <a:latin typeface="BenSenHandwriting" panose="02000500020000020004" pitchFamily="2" charset="0"/>
                <a:cs typeface="BenSenHandwriting" panose="02000500020000020004" pitchFamily="2" charset="0"/>
              </a:rPr>
              <a:t>ধ</a:t>
            </a:r>
            <a:r>
              <a:rPr lang="en-US" sz="3200" b="1" dirty="0">
                <a:latin typeface="BenSenHandwriting" panose="02000500020000020004" pitchFamily="2" charset="0"/>
                <a:cs typeface="BenSenHandwriting" panose="02000500020000020004" pitchFamily="2" charset="0"/>
              </a:rPr>
              <a:t>া</a:t>
            </a:r>
            <a:r>
              <a:rPr lang="as-IN" sz="3200" b="1" dirty="0">
                <a:latin typeface="BenSenHandwriting" panose="02000500020000020004" pitchFamily="2" charset="0"/>
                <a:cs typeface="BenSenHandwriting" panose="02000500020000020004" pitchFamily="2" charset="0"/>
              </a:rPr>
              <a:t>র</a:t>
            </a:r>
            <a:r>
              <a:rPr lang="en-US" sz="3200" b="1" dirty="0">
                <a:latin typeface="BenSenHandwriting" panose="02000500020000020004" pitchFamily="2" charset="0"/>
                <a:cs typeface="BenSenHandwriting" panose="02000500020000020004" pitchFamily="2" charset="0"/>
              </a:rPr>
              <a:t>ণ </a:t>
            </a:r>
            <a:r>
              <a:rPr lang="as-IN" sz="3200" b="1" dirty="0">
                <a:latin typeface="BenSenHandwriting" panose="02000500020000020004" pitchFamily="2" charset="0"/>
                <a:cs typeface="BenSenHandwriting" panose="02000500020000020004" pitchFamily="2" charset="0"/>
              </a:rPr>
              <a:t>প</a:t>
            </a:r>
            <a:r>
              <a:rPr lang="en-US" sz="3200" b="1" dirty="0" err="1">
                <a:latin typeface="BenSenHandwriting" panose="02000500020000020004" pitchFamily="2" charset="0"/>
                <a:cs typeface="BenSenHandwriting" panose="02000500020000020004" pitchFamily="2" charset="0"/>
              </a:rPr>
              <a:t>াঠ</a:t>
            </a:r>
            <a:r>
              <a:rPr lang="en-US" sz="3200" b="1" dirty="0">
                <a:latin typeface="BenSenHandwriting" panose="02000500020000020004" pitchFamily="2" charset="0"/>
                <a:cs typeface="BenSenHandwriting" panose="02000500020000020004" pitchFamily="2" charset="0"/>
              </a:rPr>
              <a:t>- </a:t>
            </a:r>
            <a:r>
              <a:rPr lang="en-US" sz="3200" b="1" dirty="0" err="1">
                <a:latin typeface="BenSenHandwriting" panose="02000500020000020004" pitchFamily="2" charset="0"/>
                <a:cs typeface="BenSenHandwriting" panose="02000500020000020004" pitchFamily="2" charset="0"/>
              </a:rPr>
              <a:t>কবিতা</a:t>
            </a:r>
            <a:r>
              <a:rPr lang="en-US" sz="3200" b="1" dirty="0"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3200" b="1" dirty="0" err="1">
                <a:latin typeface="BenSenHandwriting" panose="02000500020000020004" pitchFamily="2" charset="0"/>
                <a:cs typeface="BenSenHandwriting" panose="02000500020000020004" pitchFamily="2" charset="0"/>
              </a:rPr>
              <a:t>অংশ</a:t>
            </a:r>
            <a:r>
              <a:rPr lang="en-US" sz="3200" b="1" dirty="0"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8E06D49-132C-4C02-A250-3050171A1C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4817" y="398530"/>
            <a:ext cx="2143211" cy="260123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0E4AEF4-D1E5-4CFC-ADF9-CC3EA407AB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00" y="191105"/>
            <a:ext cx="2494304" cy="32952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091991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225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1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  <p:bldP spid="6" grpId="0"/>
      <p:bldP spid="7" grpId="0"/>
      <p:bldP spid="8" grpId="0"/>
      <p:bldP spid="17" grpId="0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1E1F634-5EDC-4C63-A517-D341E495ADE4}"/>
              </a:ext>
            </a:extLst>
          </p:cNvPr>
          <p:cNvSpPr/>
          <p:nvPr/>
        </p:nvSpPr>
        <p:spPr>
          <a:xfrm>
            <a:off x="317714" y="350891"/>
            <a:ext cx="11737298" cy="649074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16680D-46FB-4C0B-A87F-439AA4E79E3A}"/>
              </a:ext>
            </a:extLst>
          </p:cNvPr>
          <p:cNvSpPr txBox="1"/>
          <p:nvPr/>
        </p:nvSpPr>
        <p:spPr>
          <a:xfrm>
            <a:off x="1649620" y="4903930"/>
            <a:ext cx="94368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>
                <a:latin typeface="Kalpurush" panose="02000600000000000000" pitchFamily="2" charset="0"/>
                <a:cs typeface="Kalpurush" panose="02000600000000000000" pitchFamily="2" charset="0"/>
              </a:rPr>
              <a:t>“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ঝিমধরা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এই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মস্ত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শহর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কা</a:t>
            </a:r>
            <a:r>
              <a:rPr lang="as-IN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ঁ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পছিলো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থর</a:t>
            </a:r>
            <a:r>
              <a:rPr lang="as-IN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থ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র’</a:t>
            </a:r>
          </a:p>
          <a:p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এখানে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as-IN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ঝ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ি</a:t>
            </a:r>
            <a:r>
              <a:rPr lang="as-IN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ম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ধরা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শহর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বলতে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কী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বুঝানো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হয়ে</a:t>
            </a:r>
            <a:r>
              <a:rPr lang="as-IN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ছ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ে?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3E4B7A-5557-4026-A453-F8C3AF6E8F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767" y="1218091"/>
            <a:ext cx="7526215" cy="32575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744B67D-AA17-42D5-8A99-157091543986}"/>
              </a:ext>
            </a:extLst>
          </p:cNvPr>
          <p:cNvSpPr txBox="1"/>
          <p:nvPr/>
        </p:nvSpPr>
        <p:spPr>
          <a:xfrm>
            <a:off x="6096000" y="448650"/>
            <a:ext cx="2492188" cy="769441"/>
          </a:xfrm>
          <a:prstGeom prst="rect">
            <a:avLst/>
          </a:prstGeom>
          <a:noFill/>
          <a:ln w="38100">
            <a:noFill/>
          </a:ln>
          <a:effectLst/>
        </p:spPr>
        <p:txBody>
          <a:bodyPr wrap="square" rtlCol="0">
            <a:spAutoFit/>
            <a:sp3d/>
          </a:bodyPr>
          <a:lstStyle/>
          <a:p>
            <a:pPr algn="ctr"/>
            <a:r>
              <a:rPr lang="bn-IN" sz="4400" b="1" dirty="0">
                <a:ln w="0">
                  <a:noFill/>
                </a:ln>
                <a:effectLst/>
                <a:latin typeface="BenSenHandwriting" panose="02000500020000020004" pitchFamily="2" charset="0"/>
                <a:cs typeface="BenSenHandwriting" panose="02000500020000020004" pitchFamily="2" charset="0"/>
              </a:rPr>
              <a:t>দলগত কাজ</a:t>
            </a:r>
            <a:endParaRPr lang="en-US" sz="4400" b="1" dirty="0">
              <a:ln w="0">
                <a:noFill/>
              </a:ln>
              <a:effectLst/>
              <a:latin typeface="BenSenHandwriting" panose="02000500020000020004" pitchFamily="2" charset="0"/>
              <a:cs typeface="BenSenHandwriting" panose="0200050002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3955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80695" y="446072"/>
            <a:ext cx="5293769" cy="92333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বাড়ির কাজ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nSenHandwriting" panose="02000500020000020004" pitchFamily="2" charset="0"/>
              <a:cs typeface="BenSenHandwriting" panose="02000500020000020004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6821" y="1865811"/>
            <a:ext cx="3675300" cy="243124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E2EDBE2-CC3A-4FD0-9F1D-AE0C6E55AF2A}"/>
              </a:ext>
            </a:extLst>
          </p:cNvPr>
          <p:cNvSpPr txBox="1"/>
          <p:nvPr/>
        </p:nvSpPr>
        <p:spPr>
          <a:xfrm>
            <a:off x="738362" y="5133860"/>
            <a:ext cx="111309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ক</a:t>
            </a:r>
            <a:r>
              <a:rPr lang="as-IN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ব</a:t>
            </a: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ি </a:t>
            </a:r>
            <a:r>
              <a:rPr lang="as-IN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প</a:t>
            </a: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্</a:t>
            </a:r>
            <a:r>
              <a:rPr lang="as-IN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র</a:t>
            </a: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ক</a:t>
            </a:r>
            <a:r>
              <a:rPr lang="as-IN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ৃ</a:t>
            </a: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ত</a:t>
            </a:r>
            <a:r>
              <a:rPr lang="as-IN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ি</a:t>
            </a: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র </a:t>
            </a:r>
            <a:r>
              <a:rPr lang="as-IN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আ</a:t>
            </a: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হ</a:t>
            </a:r>
            <a:r>
              <a:rPr lang="as-IN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ব</a:t>
            </a: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া</a:t>
            </a:r>
            <a:r>
              <a:rPr lang="as-IN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ন</a:t>
            </a: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ে </a:t>
            </a:r>
            <a:r>
              <a:rPr lang="as-IN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ক</a:t>
            </a: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ী</a:t>
            </a:r>
            <a:r>
              <a:rPr lang="as-IN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ভ</a:t>
            </a: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া</a:t>
            </a:r>
            <a:r>
              <a:rPr lang="as-IN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ব</a:t>
            </a: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ে </a:t>
            </a:r>
            <a:r>
              <a:rPr lang="as-IN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স</a:t>
            </a: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া</a:t>
            </a:r>
            <a:r>
              <a:rPr lang="as-IN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ড়</a:t>
            </a: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া </a:t>
            </a:r>
            <a:r>
              <a:rPr lang="as-IN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দ</a:t>
            </a: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ে</a:t>
            </a:r>
            <a:r>
              <a:rPr lang="as-IN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ন</a:t>
            </a: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? </a:t>
            </a:r>
          </a:p>
        </p:txBody>
      </p:sp>
    </p:spTree>
    <p:extLst>
      <p:ext uri="{BB962C8B-B14F-4D97-AF65-F5344CB8AC3E}">
        <p14:creationId xmlns:p14="http://schemas.microsoft.com/office/powerpoint/2010/main" val="2514500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521" y="369278"/>
            <a:ext cx="11605847" cy="613703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 rot="556452">
            <a:off x="4864592" y="1829963"/>
            <a:ext cx="4075591" cy="1703058"/>
          </a:xfrm>
          <a:prstGeom prst="roundRect">
            <a:avLst>
              <a:gd name="adj" fmla="val 0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 rot="576019">
            <a:off x="4729226" y="2351490"/>
            <a:ext cx="43029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 Black" panose="020B0A04020102020204" pitchFamily="34" charset="0"/>
              </a:rPr>
              <a:t>THANKS ALL</a:t>
            </a:r>
          </a:p>
        </p:txBody>
      </p:sp>
    </p:spTree>
    <p:extLst>
      <p:ext uri="{BB962C8B-B14F-4D97-AF65-F5344CB8AC3E}">
        <p14:creationId xmlns:p14="http://schemas.microsoft.com/office/powerpoint/2010/main" val="2496809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1485 0.05857 L -0.76849 -0.09328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167" y="-7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A8E5CD0-4DA9-4F2C-AFDF-5B09D8CEE123}"/>
              </a:ext>
            </a:extLst>
          </p:cNvPr>
          <p:cNvSpPr/>
          <p:nvPr/>
        </p:nvSpPr>
        <p:spPr>
          <a:xfrm>
            <a:off x="2391839" y="315918"/>
            <a:ext cx="7211650" cy="1173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এসো</a:t>
            </a:r>
            <a:r>
              <a:rPr 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আমরা</a:t>
            </a:r>
            <a:r>
              <a:rPr 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কিছু</a:t>
            </a:r>
            <a:r>
              <a:rPr 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as-IN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ছ</a:t>
            </a:r>
            <a:r>
              <a:rPr lang="en-US" sz="4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বি</a:t>
            </a:r>
            <a:r>
              <a:rPr 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দেখি</a:t>
            </a:r>
            <a:r>
              <a:rPr 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----</a:t>
            </a:r>
          </a:p>
        </p:txBody>
      </p:sp>
      <p:pic>
        <p:nvPicPr>
          <p:cNvPr id="5" name="Picture 4" descr="Charupath2012.pdf - Adobe Reader">
            <a:extLst>
              <a:ext uri="{FF2B5EF4-FFF2-40B4-BE49-F238E27FC236}">
                <a16:creationId xmlns:a16="http://schemas.microsoft.com/office/drawing/2014/main" id="{8210BF85-77FB-4EF3-94C8-0437816D83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5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583" t="23539" r="31268" b="17614"/>
          <a:stretch/>
        </p:blipFill>
        <p:spPr>
          <a:xfrm>
            <a:off x="1596576" y="2407541"/>
            <a:ext cx="2929248" cy="348606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6D5D358-FEF6-4537-95BC-94A16C2534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3153" y="2407541"/>
            <a:ext cx="3601817" cy="34860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01701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F974CFBF-AD2E-4ABC-A67F-CA0E9E0FF574}"/>
              </a:ext>
            </a:extLst>
          </p:cNvPr>
          <p:cNvSpPr/>
          <p:nvPr/>
        </p:nvSpPr>
        <p:spPr>
          <a:xfrm>
            <a:off x="2818524" y="447674"/>
            <a:ext cx="6766560" cy="945754"/>
          </a:xfrm>
          <a:prstGeom prst="ellipse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n-US" sz="4000" b="1" dirty="0" err="1">
                <a:ln w="0"/>
                <a:solidFill>
                  <a:schemeClr val="tx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আজকের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000" b="1" dirty="0" err="1">
                <a:ln w="0"/>
                <a:solidFill>
                  <a:schemeClr val="tx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পাঠঃ</a:t>
            </a:r>
            <a:r>
              <a:rPr lang="en-US" sz="4000" b="1" dirty="0">
                <a:ln w="0"/>
                <a:solidFill>
                  <a:schemeClr val="tx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---   </a:t>
            </a:r>
            <a:endParaRPr lang="en-US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BenSenHandwriting" panose="02000500020000020004" pitchFamily="2" charset="0"/>
              <a:cs typeface="BenSenHandwriting" panose="02000500020000020004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76570F7-E3FF-4679-94C8-DBCA1E600D14}"/>
              </a:ext>
            </a:extLst>
          </p:cNvPr>
          <p:cNvSpPr txBox="1"/>
          <p:nvPr/>
        </p:nvSpPr>
        <p:spPr>
          <a:xfrm>
            <a:off x="3035410" y="1733304"/>
            <a:ext cx="6766560" cy="4734116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প</a:t>
            </a:r>
            <a:r>
              <a:rPr lang="as-IN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া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খির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কাছে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ফুলের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কা</a:t>
            </a:r>
            <a:r>
              <a:rPr lang="as-IN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ছ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ে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1EC9D2-26E4-427B-9535-42C5F0D02548}"/>
              </a:ext>
            </a:extLst>
          </p:cNvPr>
          <p:cNvSpPr txBox="1"/>
          <p:nvPr/>
        </p:nvSpPr>
        <p:spPr>
          <a:xfrm>
            <a:off x="4778173" y="3269365"/>
            <a:ext cx="31138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আ</a:t>
            </a:r>
            <a:r>
              <a:rPr lang="as-IN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ল</a:t>
            </a:r>
            <a:r>
              <a:rPr 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as-IN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ম</a:t>
            </a:r>
            <a:r>
              <a:rPr lang="en-US" sz="4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াহমুদ</a:t>
            </a:r>
            <a:r>
              <a:rPr 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AEE747-3BF7-48CA-A494-8A057B955F6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3054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5852"/>
          <a:stretch/>
        </p:blipFill>
        <p:spPr>
          <a:xfrm>
            <a:off x="5590222" y="4803063"/>
            <a:ext cx="1011555" cy="15430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3ADB889-4762-45AB-BA49-D5A1DE12F3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3054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5852"/>
          <a:stretch/>
        </p:blipFill>
        <p:spPr>
          <a:xfrm>
            <a:off x="2390030" y="4726789"/>
            <a:ext cx="1011555" cy="15430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97BD2E1-2E7F-40C3-85A8-B746F903AE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3054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5852"/>
          <a:stretch/>
        </p:blipFill>
        <p:spPr>
          <a:xfrm>
            <a:off x="8920651" y="4726789"/>
            <a:ext cx="1011555" cy="15430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C0AB34C-3F08-410D-8ACF-2EECD61227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3054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5852"/>
          <a:stretch/>
        </p:blipFill>
        <p:spPr>
          <a:xfrm>
            <a:off x="7117476" y="4726789"/>
            <a:ext cx="774499" cy="15430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ADBB93B-ABBD-4486-B394-A48A26D12F5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3054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5852"/>
          <a:stretch/>
        </p:blipFill>
        <p:spPr>
          <a:xfrm>
            <a:off x="3727781" y="4803063"/>
            <a:ext cx="1011555" cy="154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66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94821061-26B2-4B2A-B486-644FFC2FCFFE}"/>
              </a:ext>
            </a:extLst>
          </p:cNvPr>
          <p:cNvSpPr/>
          <p:nvPr/>
        </p:nvSpPr>
        <p:spPr>
          <a:xfrm>
            <a:off x="1983315" y="351692"/>
            <a:ext cx="8454683" cy="1055077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hevron">
              <a:avLst/>
            </a:prstTxWarp>
          </a:bodyPr>
          <a:lstStyle/>
          <a:p>
            <a:pPr algn="ctr"/>
            <a:r>
              <a:rPr lang="en-US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পাঠ</a:t>
            </a:r>
            <a:r>
              <a:rPr lang="en-US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শে</a:t>
            </a:r>
            <a:r>
              <a:rPr lang="as-IN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ষ</a:t>
            </a:r>
            <a:r>
              <a:rPr lang="en-US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ে </a:t>
            </a:r>
            <a:r>
              <a:rPr lang="en-US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শিক্ষার্থীরাঃ</a:t>
            </a:r>
            <a:r>
              <a:rPr lang="en-US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--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F6011D-5534-432C-9784-EE5BC3CA8DFD}"/>
              </a:ext>
            </a:extLst>
          </p:cNvPr>
          <p:cNvSpPr txBox="1"/>
          <p:nvPr/>
        </p:nvSpPr>
        <p:spPr>
          <a:xfrm>
            <a:off x="904946" y="2067951"/>
            <a:ext cx="1105720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১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। ক</a:t>
            </a:r>
            <a:r>
              <a:rPr lang="as-I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ব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ি </a:t>
            </a:r>
            <a:r>
              <a:rPr lang="as-I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আ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ল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মাহমুদ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সম্প</a:t>
            </a:r>
            <a:r>
              <a:rPr lang="as-I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র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্কে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বলতে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পারবে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।</a:t>
            </a:r>
          </a:p>
          <a:p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২।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বিভিন্ন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শব্দের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অর্থ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ও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বাক্য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গ</a:t>
            </a:r>
            <a:r>
              <a:rPr lang="as-I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ঠ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ন </a:t>
            </a:r>
            <a:r>
              <a:rPr lang="as-I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ক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র</a:t>
            </a:r>
            <a:r>
              <a:rPr lang="as-I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ত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ে </a:t>
            </a:r>
            <a:r>
              <a:rPr lang="as-I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প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া</a:t>
            </a:r>
            <a:r>
              <a:rPr lang="as-I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র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ব</a:t>
            </a:r>
            <a:r>
              <a:rPr lang="as-I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ে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। </a:t>
            </a:r>
          </a:p>
          <a:p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৩।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প্রক</a:t>
            </a:r>
            <a:r>
              <a:rPr lang="as-I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ৃ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ত</a:t>
            </a:r>
            <a:r>
              <a:rPr lang="as-I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ি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র </a:t>
            </a:r>
            <a:r>
              <a:rPr lang="as-I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প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্</a:t>
            </a:r>
            <a:r>
              <a:rPr lang="as-I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র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ত</a:t>
            </a:r>
            <a:r>
              <a:rPr lang="as-I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ি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as-I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ক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ব</a:t>
            </a:r>
            <a:r>
              <a:rPr lang="as-I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ি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র </a:t>
            </a:r>
            <a:r>
              <a:rPr lang="as-I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য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ে </a:t>
            </a:r>
            <a:r>
              <a:rPr lang="as-I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ভ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া</a:t>
            </a:r>
            <a:r>
              <a:rPr lang="as-I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ল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ো</a:t>
            </a:r>
            <a:r>
              <a:rPr lang="as-I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ব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া</a:t>
            </a:r>
            <a:r>
              <a:rPr lang="as-I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স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া </a:t>
            </a:r>
            <a:r>
              <a:rPr lang="as-I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প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্</a:t>
            </a:r>
            <a:r>
              <a:rPr lang="as-I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র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ক</a:t>
            </a:r>
            <a:r>
              <a:rPr lang="as-I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া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শ </a:t>
            </a:r>
            <a:r>
              <a:rPr lang="as-I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প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ে</a:t>
            </a:r>
            <a:r>
              <a:rPr lang="as-I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য়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েছে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          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তা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ব্যাখ</a:t>
            </a:r>
            <a:r>
              <a:rPr lang="as-I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্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য</a:t>
            </a:r>
            <a:r>
              <a:rPr lang="as-I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া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as-I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ক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র</a:t>
            </a:r>
            <a:r>
              <a:rPr lang="as-I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ত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ে </a:t>
            </a:r>
            <a:r>
              <a:rPr lang="as-I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প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া</a:t>
            </a:r>
            <a:r>
              <a:rPr lang="as-I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র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ব</a:t>
            </a:r>
            <a:r>
              <a:rPr lang="as-I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ে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।</a:t>
            </a:r>
          </a:p>
          <a:p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৪।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বিভি</a:t>
            </a:r>
            <a:r>
              <a:rPr lang="as-I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ন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্</a:t>
            </a:r>
            <a:r>
              <a:rPr lang="as-I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ন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প্রশ্নের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as-I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উ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ত</a:t>
            </a:r>
            <a:r>
              <a:rPr lang="as-I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্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ত</a:t>
            </a:r>
            <a:r>
              <a:rPr lang="as-I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র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দিতে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পারবে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। </a:t>
            </a:r>
          </a:p>
        </p:txBody>
      </p:sp>
    </p:spTree>
    <p:extLst>
      <p:ext uri="{BB962C8B-B14F-4D97-AF65-F5344CB8AC3E}">
        <p14:creationId xmlns:p14="http://schemas.microsoft.com/office/powerpoint/2010/main" val="1418357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5F31C92-289B-4F83-9EA7-6093B7A7C7DD}"/>
              </a:ext>
            </a:extLst>
          </p:cNvPr>
          <p:cNvSpPr txBox="1"/>
          <p:nvPr/>
        </p:nvSpPr>
        <p:spPr>
          <a:xfrm>
            <a:off x="4155541" y="423889"/>
            <a:ext cx="4578580" cy="52322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2800" b="1" dirty="0" err="1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আল</a:t>
            </a:r>
            <a:r>
              <a:rPr lang="en-US" sz="2800" b="1" dirty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2800" b="1" dirty="0" err="1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মাহমুদ</a:t>
            </a:r>
            <a:r>
              <a:rPr lang="en-US" sz="2800" b="1" dirty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B6121AA-A591-4A69-9270-90639D3089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7459" y="1633910"/>
            <a:ext cx="3737779" cy="43988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Decagon 3">
            <a:extLst>
              <a:ext uri="{FF2B5EF4-FFF2-40B4-BE49-F238E27FC236}">
                <a16:creationId xmlns:a16="http://schemas.microsoft.com/office/drawing/2014/main" id="{AA125CDA-F2A6-4254-863E-A347234A298C}"/>
              </a:ext>
            </a:extLst>
          </p:cNvPr>
          <p:cNvSpPr/>
          <p:nvPr/>
        </p:nvSpPr>
        <p:spPr>
          <a:xfrm>
            <a:off x="7948686" y="1036033"/>
            <a:ext cx="2825978" cy="1195753"/>
          </a:xfrm>
          <a:prstGeom prst="decagon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জন্ম-১৯৩৫সাল</a:t>
            </a:r>
          </a:p>
          <a:p>
            <a:pPr algn="ctr"/>
            <a:r>
              <a:rPr lang="en-US" sz="2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ব্রাক্ষণবাড়িয়া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, </a:t>
            </a:r>
            <a:r>
              <a:rPr lang="en-US" sz="2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মোড়াইল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গ্রাম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</a:p>
        </p:txBody>
      </p:sp>
      <p:sp>
        <p:nvSpPr>
          <p:cNvPr id="5" name="Decagon 4">
            <a:extLst>
              <a:ext uri="{FF2B5EF4-FFF2-40B4-BE49-F238E27FC236}">
                <a16:creationId xmlns:a16="http://schemas.microsoft.com/office/drawing/2014/main" id="{ACA17ABD-881B-42F8-8078-35DD76B07AA5}"/>
              </a:ext>
            </a:extLst>
          </p:cNvPr>
          <p:cNvSpPr/>
          <p:nvPr/>
        </p:nvSpPr>
        <p:spPr>
          <a:xfrm>
            <a:off x="181598" y="933236"/>
            <a:ext cx="3973943" cy="4991528"/>
          </a:xfrm>
          <a:prstGeom prst="decagon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ব</a:t>
            </a:r>
            <a:r>
              <a:rPr lang="as-IN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ই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-</a:t>
            </a:r>
          </a:p>
          <a:p>
            <a:pPr algn="ctr"/>
            <a:r>
              <a:rPr lang="as-IN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ল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ো</a:t>
            </a:r>
            <a:r>
              <a:rPr lang="as-IN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ক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-</a:t>
            </a:r>
            <a:r>
              <a:rPr lang="as-IN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ল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ো</a:t>
            </a:r>
            <a:r>
              <a:rPr lang="as-IN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ক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া</a:t>
            </a:r>
            <a:r>
              <a:rPr lang="as-IN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ন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্</a:t>
            </a:r>
            <a:r>
              <a:rPr lang="as-IN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ত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র, </a:t>
            </a:r>
            <a:r>
              <a:rPr lang="as-IN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ক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া</a:t>
            </a:r>
            <a:r>
              <a:rPr lang="as-IN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ল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ে</a:t>
            </a:r>
            <a:r>
              <a:rPr lang="as-IN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র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as-IN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ক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ল</a:t>
            </a:r>
            <a:r>
              <a:rPr lang="as-IN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স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, </a:t>
            </a:r>
            <a:r>
              <a:rPr lang="as-IN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স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ো</a:t>
            </a:r>
            <a:r>
              <a:rPr lang="as-IN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ন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া</a:t>
            </a:r>
            <a:r>
              <a:rPr lang="as-IN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ল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ী </a:t>
            </a:r>
            <a:r>
              <a:rPr lang="as-IN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ক</a:t>
            </a:r>
            <a:r>
              <a:rPr lang="en-US" sz="2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াবিন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, </a:t>
            </a:r>
            <a:r>
              <a:rPr lang="en-US" sz="2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মায়াবী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পর্দা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দুলে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উ</a:t>
            </a:r>
            <a:r>
              <a:rPr lang="as-IN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ঠ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ো, </a:t>
            </a:r>
            <a:r>
              <a:rPr lang="as-IN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ম</a:t>
            </a:r>
            <a:r>
              <a:rPr lang="en-US" sz="2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িথ্যেবাদী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রা</a:t>
            </a:r>
            <a:r>
              <a:rPr lang="as-IN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খ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া</a:t>
            </a:r>
            <a:r>
              <a:rPr lang="as-IN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ল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, </a:t>
            </a:r>
            <a:r>
              <a:rPr lang="as-IN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এ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ক</a:t>
            </a:r>
            <a:r>
              <a:rPr lang="as-IN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চ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ক</a:t>
            </a:r>
            <a:r>
              <a:rPr lang="as-IN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্</a:t>
            </a:r>
            <a:r>
              <a:rPr lang="en-US" sz="2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ষু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হরিণ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, </a:t>
            </a:r>
            <a:r>
              <a:rPr lang="en-US" sz="2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আরব্য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রজ</a:t>
            </a:r>
            <a:r>
              <a:rPr lang="as-IN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ন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ী</a:t>
            </a:r>
            <a:r>
              <a:rPr lang="as-IN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র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as-IN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র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া</a:t>
            </a:r>
            <a:r>
              <a:rPr lang="as-IN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জ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হ</a:t>
            </a:r>
            <a:r>
              <a:rPr lang="as-IN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া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ঁ</a:t>
            </a:r>
            <a:r>
              <a:rPr lang="as-IN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স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,</a:t>
            </a:r>
            <a:r>
              <a:rPr lang="as-IN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প</a:t>
            </a:r>
            <a:r>
              <a:rPr lang="en-US" sz="2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াখির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কাছে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ফুলের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কা</a:t>
            </a:r>
            <a:r>
              <a:rPr lang="as-IN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ছ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ে।</a:t>
            </a:r>
          </a:p>
        </p:txBody>
      </p:sp>
      <p:sp>
        <p:nvSpPr>
          <p:cNvPr id="6" name="Decagon 5">
            <a:extLst>
              <a:ext uri="{FF2B5EF4-FFF2-40B4-BE49-F238E27FC236}">
                <a16:creationId xmlns:a16="http://schemas.microsoft.com/office/drawing/2014/main" id="{118D06D1-BCA0-4B67-9F6A-D7A18C80F600}"/>
              </a:ext>
            </a:extLst>
          </p:cNvPr>
          <p:cNvSpPr/>
          <p:nvPr/>
        </p:nvSpPr>
        <p:spPr>
          <a:xfrm>
            <a:off x="8222417" y="2912324"/>
            <a:ext cx="2825978" cy="1457002"/>
          </a:xfrm>
          <a:prstGeom prst="decagon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প</a:t>
            </a:r>
            <a:r>
              <a:rPr lang="as-IN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ে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শ</a:t>
            </a:r>
            <a:r>
              <a:rPr lang="as-IN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া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-</a:t>
            </a:r>
            <a:r>
              <a:rPr lang="as-IN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স</a:t>
            </a:r>
            <a:r>
              <a:rPr lang="en-US" sz="2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াংবাদিকতা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, </a:t>
            </a:r>
            <a:r>
              <a:rPr lang="en-US" sz="2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চাকরি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</a:p>
        </p:txBody>
      </p:sp>
      <p:sp>
        <p:nvSpPr>
          <p:cNvPr id="7" name="Decagon 6">
            <a:extLst>
              <a:ext uri="{FF2B5EF4-FFF2-40B4-BE49-F238E27FC236}">
                <a16:creationId xmlns:a16="http://schemas.microsoft.com/office/drawing/2014/main" id="{1A90F70A-9058-4591-8262-31822AFB3514}"/>
              </a:ext>
            </a:extLst>
          </p:cNvPr>
          <p:cNvSpPr/>
          <p:nvPr/>
        </p:nvSpPr>
        <p:spPr>
          <a:xfrm>
            <a:off x="8734121" y="5049864"/>
            <a:ext cx="2825978" cy="1195753"/>
          </a:xfrm>
          <a:prstGeom prst="decagon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s-IN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ম</a:t>
            </a:r>
            <a:r>
              <a:rPr lang="en-US" sz="2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ৃত্যু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- </a:t>
            </a:r>
          </a:p>
          <a:p>
            <a:pPr algn="ctr"/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২০১৯ </a:t>
            </a:r>
            <a:r>
              <a:rPr lang="en-US" sz="2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সালে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ঢাকায়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617628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DFC2F0A-F1E7-4921-BFBE-9BF01D7B40EB}"/>
              </a:ext>
            </a:extLst>
          </p:cNvPr>
          <p:cNvSpPr/>
          <p:nvPr/>
        </p:nvSpPr>
        <p:spPr>
          <a:xfrm>
            <a:off x="227351" y="183629"/>
            <a:ext cx="11737298" cy="649074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AB1BB77-221C-454D-8066-87C249FED9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7171" y="945022"/>
            <a:ext cx="3181968" cy="32234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3B4AD12-4F7A-428E-BB5D-0B2FCCB55C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178" y="1229567"/>
            <a:ext cx="3737779" cy="43988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933E77F7-1D55-43B1-A4D8-B6309D2CDA70}"/>
              </a:ext>
            </a:extLst>
          </p:cNvPr>
          <p:cNvSpPr/>
          <p:nvPr/>
        </p:nvSpPr>
        <p:spPr>
          <a:xfrm>
            <a:off x="3672590" y="344774"/>
            <a:ext cx="3552669" cy="860878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n-US" sz="3600" b="1" dirty="0" err="1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পেশাঃ</a:t>
            </a:r>
            <a:r>
              <a:rPr lang="en-US" sz="3600" b="1" dirty="0">
                <a:ln>
                  <a:solidFill>
                    <a:schemeClr val="tx1"/>
                  </a:solidFill>
                </a:ln>
                <a:latin typeface="Kalpurush" panose="02000600000000000000" pitchFamily="2" charset="0"/>
                <a:cs typeface="Kalpurush" panose="02000600000000000000" pitchFamily="2" charset="0"/>
              </a:rPr>
              <a:t>-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AADDE6F-526D-49F9-9A6E-2CC624E69992}"/>
              </a:ext>
            </a:extLst>
          </p:cNvPr>
          <p:cNvSpPr/>
          <p:nvPr/>
        </p:nvSpPr>
        <p:spPr>
          <a:xfrm>
            <a:off x="8023640" y="4324705"/>
            <a:ext cx="3181968" cy="15672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n-US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কর্ণফুলী</a:t>
            </a:r>
            <a:r>
              <a:rPr lang="en-US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854FE5-D3B7-4430-86F3-FEE4FF77C705}"/>
              </a:ext>
            </a:extLst>
          </p:cNvPr>
          <p:cNvSpPr txBox="1"/>
          <p:nvPr/>
        </p:nvSpPr>
        <p:spPr>
          <a:xfrm>
            <a:off x="4946753" y="1768839"/>
            <a:ext cx="139408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পত্রিকার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সম্পাদক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79447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B79BFB1-5807-4C2E-84FE-3AA69AE919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700" y="1631240"/>
            <a:ext cx="3737779" cy="43988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8C96EB0-A0D5-4B65-A8CF-AF85CA062F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6592" y="423960"/>
            <a:ext cx="2195899" cy="274681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C33B405-46DC-4262-8619-8984F1FB19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862" y="4049452"/>
            <a:ext cx="2034621" cy="235719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CB10C91-4361-4651-90EC-02A4A432661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5431" y="2142830"/>
            <a:ext cx="2677869" cy="3434521"/>
          </a:xfrm>
          <a:prstGeom prst="rect">
            <a:avLst/>
          </a:prstGeom>
          <a:ln w="228600" cap="sq" cmpd="thickThin">
            <a:solidFill>
              <a:schemeClr val="accent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0CE96924-0E2D-4DBE-A7C5-AF7DDF97C5A7}"/>
              </a:ext>
            </a:extLst>
          </p:cNvPr>
          <p:cNvSpPr/>
          <p:nvPr/>
        </p:nvSpPr>
        <p:spPr>
          <a:xfrm>
            <a:off x="1350498" y="544039"/>
            <a:ext cx="3400657" cy="8685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উল্লেখযোগ্য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বইঃ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- </a:t>
            </a:r>
          </a:p>
        </p:txBody>
      </p:sp>
    </p:spTree>
    <p:extLst>
      <p:ext uri="{BB962C8B-B14F-4D97-AF65-F5344CB8AC3E}">
        <p14:creationId xmlns:p14="http://schemas.microsoft.com/office/powerpoint/2010/main" val="3701183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4492E721-99A5-4C7F-9420-FA0F10DC5B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2053" y="2345345"/>
            <a:ext cx="6667500" cy="375285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1B5AF26-3B54-4A94-990F-E98BFC669C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943" y="392279"/>
            <a:ext cx="5146057" cy="222431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9D3423E-11B3-4ED2-9F30-97120EFD47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828" y="2539107"/>
            <a:ext cx="4941504" cy="3802317"/>
          </a:xfrm>
          <a:prstGeom prst="rect">
            <a:avLst/>
          </a:prstGeom>
        </p:spPr>
      </p:pic>
      <p:sp>
        <p:nvSpPr>
          <p:cNvPr id="24" name="Oval 23">
            <a:extLst>
              <a:ext uri="{FF2B5EF4-FFF2-40B4-BE49-F238E27FC236}">
                <a16:creationId xmlns:a16="http://schemas.microsoft.com/office/drawing/2014/main" id="{33C41C63-3BB7-4D74-B5FE-B86CB5C9F093}"/>
              </a:ext>
            </a:extLst>
          </p:cNvPr>
          <p:cNvSpPr/>
          <p:nvPr/>
        </p:nvSpPr>
        <p:spPr>
          <a:xfrm>
            <a:off x="6178949" y="298262"/>
            <a:ext cx="4774268" cy="1538023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n-US" sz="36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তার</a:t>
            </a:r>
            <a:r>
              <a:rPr lang="en-US" sz="3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পুরস্কারঃ</a:t>
            </a:r>
            <a:r>
              <a:rPr lang="en-US" sz="3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- </a:t>
            </a:r>
          </a:p>
        </p:txBody>
      </p:sp>
    </p:spTree>
    <p:extLst>
      <p:ext uri="{BB962C8B-B14F-4D97-AF65-F5344CB8AC3E}">
        <p14:creationId xmlns:p14="http://schemas.microsoft.com/office/powerpoint/2010/main" val="276992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16058</TotalTime>
  <Words>653</Words>
  <Application>Microsoft Office PowerPoint</Application>
  <PresentationFormat>Widescreen</PresentationFormat>
  <Paragraphs>72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2" baseType="lpstr">
      <vt:lpstr>Arial</vt:lpstr>
      <vt:lpstr>Arial Black</vt:lpstr>
      <vt:lpstr>BenSenHandwriting</vt:lpstr>
      <vt:lpstr>Calibri</vt:lpstr>
      <vt:lpstr>Calibri Light</vt:lpstr>
      <vt:lpstr>Kalpurush</vt:lpstr>
      <vt:lpstr>NikoshBAN</vt:lpstr>
      <vt:lpstr>Times New Roman</vt:lpstr>
      <vt:lpstr>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197</cp:revision>
  <dcterms:created xsi:type="dcterms:W3CDTF">2023-01-16T17:58:33Z</dcterms:created>
  <dcterms:modified xsi:type="dcterms:W3CDTF">2026-08-09T14:56:51Z</dcterms:modified>
</cp:coreProperties>
</file>