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64" r:id="rId1"/>
  </p:sldMasterIdLst>
  <p:notesMasterIdLst>
    <p:notesMasterId r:id="rId2"/>
  </p:notesMasterIdLst>
  <p:sldIdLst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tableStyles" Target="tableStyle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5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1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145730" name="Straight Connector 31"/>
            <p:cNvCxnSpPr>
              <a:cxnSpLocks/>
            </p:cNvCxnSpPr>
            <p:nvPr/>
          </p:nvCxnSpPr>
          <p:spPr>
            <a:xfrm>
              <a:off x="9371012" y="0"/>
              <a:ext cx="1219200" cy="6858000"/>
            </a:xfrm>
            <a:prstGeom prst="line"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Straight Connector 20"/>
            <p:cNvCxnSpPr>
              <a:cxnSpLocks/>
            </p:cNvCxnSpPr>
            <p:nvPr/>
          </p:nvCxnSpPr>
          <p:spPr>
            <a:xfrm flipH="1">
              <a:off x="7425267" y="3681413"/>
              <a:ext cx="4763558" cy="3176587"/>
            </a:xfrm>
            <a:prstGeom prst="line"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860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0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04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0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0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0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08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60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48610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11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algn="r" indent="0" marL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 lang="en-US"/>
          </a:p>
        </p:txBody>
      </p:sp>
      <p:sp>
        <p:nvSpPr>
          <p:cNvPr id="10486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b="0" cap="none" sz="4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86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8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8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8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b="0" cap="none" sz="4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44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indent="0" marL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45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4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4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4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  <p:sp>
        <p:nvSpPr>
          <p:cNvPr id="1048649" name="TextBox 19"/>
          <p:cNvSpPr txBox="1"/>
          <p:nvPr/>
        </p:nvSpPr>
        <p:spPr>
          <a:xfrm>
            <a:off x="541870" y="790378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048650" name="TextBox 21"/>
          <p:cNvSpPr txBox="1"/>
          <p:nvPr/>
        </p:nvSpPr>
        <p:spPr>
          <a:xfrm>
            <a:off x="8893011" y="2886556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dirty="0"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b="0" cap="none" sz="4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76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7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7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7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b="0" cap="none" sz="4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3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indent="0" marL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37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3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3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4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  <p:sp>
        <p:nvSpPr>
          <p:cNvPr id="1048641" name="TextBox 23"/>
          <p:cNvSpPr txBox="1"/>
          <p:nvPr/>
        </p:nvSpPr>
        <p:spPr>
          <a:xfrm>
            <a:off x="541870" y="790378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048642" name="TextBox 24"/>
          <p:cNvSpPr txBox="1"/>
          <p:nvPr/>
        </p:nvSpPr>
        <p:spPr>
          <a:xfrm>
            <a:off x="8893011" y="2886556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b="0" cap="none" sz="4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9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indent="0" marL="0">
              <a:buFontTx/>
              <a:buNone/>
              <a:defRPr sz="2400">
                <a:solidFill>
                  <a:schemeClr val="accent1"/>
                </a:solidFill>
              </a:defRPr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98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7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5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5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anchor="ctr" vert="eaVert"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70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7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7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8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8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8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8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b="0" cap="none" sz="40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6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algn="l" indent="0" marL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6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6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91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92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9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9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9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68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69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7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71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7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7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7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3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3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3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59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9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70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70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indent="0" marL="0">
              <a:buNone/>
              <a:defRPr sz="1400"/>
            </a:lvl1pPr>
            <a:lvl2pPr indent="0" marL="457063">
              <a:buNone/>
              <a:defRPr sz="1400"/>
            </a:lvl2pPr>
            <a:lvl3pPr indent="0" marL="914126">
              <a:buNone/>
              <a:defRPr sz="1200"/>
            </a:lvl3pPr>
            <a:lvl4pPr indent="0" marL="1371189">
              <a:buNone/>
              <a:defRPr sz="1000"/>
            </a:lvl4pPr>
            <a:lvl5pPr indent="0" marL="1828251">
              <a:buNone/>
              <a:defRPr sz="1000"/>
            </a:lvl5pPr>
            <a:lvl6pPr indent="0" marL="2285314">
              <a:buNone/>
              <a:defRPr sz="1000"/>
            </a:lvl6pPr>
            <a:lvl7pPr indent="0" marL="2742377">
              <a:buNone/>
              <a:defRPr sz="1000"/>
            </a:lvl7pPr>
            <a:lvl8pPr indent="0" marL="3199440">
              <a:buNone/>
              <a:defRPr sz="1000"/>
            </a:lvl8pPr>
            <a:lvl9pPr indent="0" marL="3656503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0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70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0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b="0" sz="2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52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dirty="0" lang="en-US"/>
          </a:p>
        </p:txBody>
      </p:sp>
      <p:sp>
        <p:nvSpPr>
          <p:cNvPr id="1048653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indent="0" marL="0">
              <a:buNone/>
              <a:defRPr sz="12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5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65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5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145728" name="Straight Connector 19"/>
            <p:cNvCxnSpPr>
              <a:cxnSpLocks/>
            </p:cNvCxnSpPr>
            <p:nvPr/>
          </p:nvCxnSpPr>
          <p:spPr>
            <a:xfrm>
              <a:off x="9371012" y="0"/>
              <a:ext cx="1219200" cy="6858000"/>
            </a:xfrm>
            <a:prstGeom prst="line"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29" name="Straight Connector 20"/>
            <p:cNvCxnSpPr>
              <a:cxnSpLocks/>
            </p:cNvCxnSpPr>
            <p:nvPr/>
          </p:nvCxnSpPr>
          <p:spPr>
            <a:xfrm flipH="1">
              <a:off x="7425267" y="3681413"/>
              <a:ext cx="4763558" cy="3176587"/>
            </a:xfrm>
            <a:prstGeom prst="line"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8576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77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78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79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0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1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2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3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48584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/>
        </p:spPr>
        <p:txBody>
          <a:bodyPr anchor="t" bIns="45720" lIns="91440" rIns="91440" rtlCol="0" tIns="45720" vert="horz">
            <a:normAutofit/>
          </a:bodyPr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85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586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B2B61-4C5B-4E06-AB26-C6F8B1D13CA1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10485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11C30F-BDC1-4D16-839E-0AFE27938034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</p:sldLayoutIdLst>
  <p:txStyles>
    <p:titleStyle>
      <a:lvl1pPr algn="l" defTabSz="457200" eaLnBrk="1" hangingPunct="1" latinLnBrk="0" rtl="0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457200" eaLnBrk="1" hangingPunct="1" indent="-342900" latinLnBrk="0" marL="3429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"/>
          <p:cNvSpPr txBox="1"/>
          <p:nvPr/>
        </p:nvSpPr>
        <p:spPr>
          <a:xfrm>
            <a:off x="306729" y="1809618"/>
            <a:ext cx="10668513" cy="3647440"/>
          </a:xfrm>
          <a:prstGeom prst="rect"/>
        </p:spPr>
        <p:txBody>
          <a:bodyPr rtlCol="0" wrap="square">
            <a:spAutoFit/>
          </a:bodyPr>
          <a:p>
            <a:r>
              <a:rPr altLang="en-US" sz="23900" lang="en-IN">
                <a:solidFill>
                  <a:srgbClr val="92D04F"/>
                </a:solidFill>
              </a:rPr>
              <a:t>স</a:t>
            </a:r>
            <a:r>
              <a:rPr altLang="en-US" sz="23900" lang="en-IN">
                <a:solidFill>
                  <a:srgbClr val="92D04F"/>
                </a:solidFill>
              </a:rPr>
              <a:t>্</a:t>
            </a:r>
            <a:r>
              <a:rPr altLang="en-US" sz="23900" lang="en-IN">
                <a:solidFill>
                  <a:srgbClr val="92D04F"/>
                </a:solidFill>
              </a:rPr>
              <a:t>ব</a:t>
            </a:r>
            <a:r>
              <a:rPr altLang="en-US" sz="23900" lang="en-IN">
                <a:solidFill>
                  <a:srgbClr val="92D04F"/>
                </a:solidFill>
              </a:rPr>
              <a:t>া</a:t>
            </a:r>
            <a:r>
              <a:rPr altLang="en-US" sz="23900" lang="en-IN">
                <a:solidFill>
                  <a:srgbClr val="92D04F"/>
                </a:solidFill>
              </a:rPr>
              <a:t>গ</a:t>
            </a:r>
            <a:r>
              <a:rPr altLang="en-US" sz="23900" lang="en-IN">
                <a:solidFill>
                  <a:srgbClr val="92D04F"/>
                </a:solidFill>
              </a:rPr>
              <a:t>তম</a:t>
            </a:r>
            <a:r>
              <a:rPr altLang="en-US" sz="23900" lang="en-US">
                <a:solidFill>
                  <a:srgbClr val="92D04F"/>
                </a:solidFill>
              </a:rPr>
              <a:t> </a:t>
            </a:r>
            <a:endParaRPr sz="2800" lang="en-IN">
              <a:solidFill>
                <a:srgbClr val="92D04F"/>
              </a:solidFill>
            </a:endParaRPr>
          </a:p>
        </p:txBody>
      </p:sp>
    </p:spTree>
  </p:cSld>
  <p:clrMapOvr>
    <a:masterClrMapping/>
  </p:clrMapOvr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extBox 2"/>
          <p:cNvSpPr txBox="1"/>
          <p:nvPr/>
        </p:nvSpPr>
        <p:spPr>
          <a:xfrm>
            <a:off x="704653" y="530022"/>
            <a:ext cx="8024567" cy="2296795"/>
          </a:xfrm>
          <a:prstGeom prst="rect"/>
          <a:noFill/>
        </p:spPr>
        <p:txBody>
          <a:bodyPr wrap="square">
            <a:spAutoFit/>
          </a:bodyPr>
          <a:p>
            <a:pPr marL="0" marR="0">
              <a:lnSpc>
                <a:spcPct val="115000"/>
              </a:lnSpc>
              <a:spcBef>
                <a:spcPts val="2400"/>
              </a:spcBef>
              <a:buNone/>
            </a:pPr>
            <a:r>
              <a:rPr b="1" dirty="0" sz="4800" kern="0" lang="en-US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জীবকোষের</a:t>
            </a:r>
            <a:r>
              <a:rPr b="1" dirty="0" sz="4800" kern="0" lang="en-US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b="1" dirty="0" sz="4800" kern="0" lang="en-US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কাজ</a:t>
            </a:r>
            <a:endParaRPr b="1" dirty="0" sz="4800" kern="0" lang="en-US">
              <a:solidFill>
                <a:srgbClr val="365F91"/>
              </a:solidFill>
              <a:effectLst/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1000"/>
              </a:spcAft>
            </a:pP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জীবকোষ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শোষণ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নিঃসরণ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বংশবিস্তারের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মতো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কার্য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সম্পাদন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করে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2097164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630837" y="3429000"/>
            <a:ext cx="6928701" cy="3113202"/>
          </a:xfrm>
          <a:prstGeom prst="rect"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Rectangle 1"/>
          <p:cNvSpPr/>
          <p:nvPr/>
        </p:nvSpPr>
        <p:spPr>
          <a:xfrm>
            <a:off x="3374118" y="270738"/>
            <a:ext cx="4897057" cy="1097773"/>
          </a:xfrm>
          <a:prstGeom prst="rect"/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b="1" dirty="0" sz="66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b="1" dirty="0" sz="66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66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b="1" dirty="0" sz="66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6600" lang="bn-IN">
                <a:solidFill>
                  <a:srgbClr val="0070C0"/>
                </a:solidFill>
                <a:latin typeface="Nikosh ban"/>
              </a:rPr>
              <a:t> </a:t>
            </a:r>
            <a:endParaRPr b="1" dirty="0" sz="6600" lang="en-US">
              <a:solidFill>
                <a:srgbClr val="0070C0"/>
              </a:solidFill>
              <a:latin typeface="Nikosh ban"/>
            </a:endParaRPr>
          </a:p>
        </p:txBody>
      </p:sp>
      <p:sp>
        <p:nvSpPr>
          <p:cNvPr id="1048623" name="Rectangle 2"/>
          <p:cNvSpPr/>
          <p:nvPr/>
        </p:nvSpPr>
        <p:spPr>
          <a:xfrm>
            <a:off x="0" y="2024281"/>
            <a:ext cx="9766169" cy="4276577"/>
          </a:xfrm>
          <a:prstGeom prst="rect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rtlCol="0"/>
          <a:p>
            <a:pPr indent="-285750" marL="285750">
              <a:buFont typeface="Wingdings" panose="05000000000000000000" pitchFamily="2" charset="2"/>
              <a:buChar char="v"/>
            </a:pP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মাটি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কোষের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মডেল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বানাও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যাতে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কোষপ্রাচীর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কোষঝিল্লি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প্লাস্টিড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নিউক্লিয়াস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400" lang="en-US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থাকবে</a:t>
            </a:r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indent="-285750" marL="285750"/>
            <a:r>
              <a:rPr b="1" dirty="0" sz="44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indent="-285750" marL="285750"/>
            <a:endParaRPr dirty="0" sz="3200" lang="en-US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65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016131" y="1093313"/>
            <a:ext cx="1409700" cy="1409700"/>
          </a:xfrm>
          <a:prstGeom prst="rect"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dur="500" id="7"/>
                                        <p:tgtEl>
                                          <p:spTgt spid="104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Rectangle 1"/>
          <p:cNvSpPr/>
          <p:nvPr/>
        </p:nvSpPr>
        <p:spPr>
          <a:xfrm>
            <a:off x="3817857" y="703119"/>
            <a:ext cx="3347188" cy="940526"/>
          </a:xfrm>
          <a:prstGeom prst="rect"/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dirty="0" sz="6000" lang="en-US" err="1">
                <a:solidFill>
                  <a:schemeClr val="tx1"/>
                </a:solidFill>
                <a:latin typeface="Nikosh ban"/>
              </a:rPr>
              <a:t>মূল্যায়ন</a:t>
            </a:r>
            <a:r>
              <a:rPr dirty="0" sz="6000" lang="bn-IN">
                <a:solidFill>
                  <a:schemeClr val="tx1"/>
                </a:solidFill>
                <a:latin typeface="Nikosh ban"/>
              </a:rPr>
              <a:t> </a:t>
            </a:r>
            <a:endParaRPr dirty="0" sz="6000" lang="en-US">
              <a:solidFill>
                <a:schemeClr val="tx1"/>
              </a:solidFill>
              <a:latin typeface="Nikosh ban"/>
            </a:endParaRPr>
          </a:p>
        </p:txBody>
      </p:sp>
      <p:sp>
        <p:nvSpPr>
          <p:cNvPr id="1048625" name="Rectangle 2"/>
          <p:cNvSpPr/>
          <p:nvPr/>
        </p:nvSpPr>
        <p:spPr>
          <a:xfrm>
            <a:off x="1536489" y="2139884"/>
            <a:ext cx="7064218" cy="4718115"/>
          </a:xfrm>
          <a:prstGeom prst="rect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rtlCol="0"/>
          <a:p>
            <a:pPr indent="-457200" marL="457200">
              <a:buFont typeface="Wingdings" panose="05000000000000000000" pitchFamily="2" charset="2"/>
              <a:buChar char="ü"/>
            </a:pP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কোষ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কী</a:t>
            </a:r>
            <a:r>
              <a:rPr dirty="0" sz="3200" lang="bn-IN">
                <a:solidFill>
                  <a:schemeClr val="tx1"/>
                </a:solidFill>
                <a:latin typeface="Nikosh ban"/>
              </a:rPr>
              <a:t>?</a:t>
            </a:r>
            <a:endParaRPr dirty="0" sz="3200" lang="en-US">
              <a:solidFill>
                <a:schemeClr val="tx1"/>
              </a:solidFill>
              <a:latin typeface="Nikosh ban"/>
            </a:endParaRPr>
          </a:p>
          <a:p>
            <a:pPr indent="-457200" marL="457200">
              <a:buFont typeface="Wingdings" panose="05000000000000000000" pitchFamily="2" charset="2"/>
              <a:buChar char="ü"/>
            </a:pP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উদ্ভিদ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কোষ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কী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?</a:t>
            </a:r>
            <a:endParaRPr dirty="0" sz="3200" lang="bn-IN">
              <a:solidFill>
                <a:schemeClr val="tx1"/>
              </a:solidFill>
              <a:latin typeface="Nikosh ban"/>
            </a:endParaRPr>
          </a:p>
          <a:p>
            <a:pPr indent="-457200" marL="457200">
              <a:buFont typeface="Wingdings" panose="05000000000000000000" pitchFamily="2" charset="2"/>
              <a:buChar char="ü"/>
            </a:pPr>
            <a:r>
              <a:rPr dirty="0" sz="3200" lang="en-US">
                <a:solidFill>
                  <a:schemeClr val="tx1"/>
                </a:solidFill>
                <a:latin typeface="Nikosh ban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প্রাণী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কোষ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কী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?</a:t>
            </a:r>
          </a:p>
          <a:p>
            <a:pPr indent="-457200" marL="457200">
              <a:buFont typeface="Wingdings" panose="05000000000000000000" pitchFamily="2" charset="2"/>
              <a:buChar char="ü"/>
            </a:pP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প্লাস্টিড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কী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?</a:t>
            </a:r>
          </a:p>
          <a:p>
            <a:pPr indent="-457200" marL="457200">
              <a:buFont typeface="Wingdings" panose="05000000000000000000" pitchFamily="2" charset="2"/>
              <a:buChar char="ü"/>
            </a:pP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মাইটোকণ্ড্রিয়া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কী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?</a:t>
            </a:r>
          </a:p>
          <a:p>
            <a:pPr indent="-457200" marL="457200">
              <a:buFont typeface="Wingdings" panose="05000000000000000000" pitchFamily="2" charset="2"/>
              <a:buChar char="ü"/>
            </a:pP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সাইট্রোপ্লাজম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 ban"/>
              </a:rPr>
              <a:t>কী</a:t>
            </a:r>
            <a:r>
              <a:rPr dirty="0" sz="3200" lang="en-US">
                <a:solidFill>
                  <a:schemeClr val="tx1"/>
                </a:solidFill>
                <a:latin typeface="Nikosh ban"/>
              </a:rPr>
              <a:t> ? </a:t>
            </a: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423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8627" name="Frame 2"/>
          <p:cNvSpPr/>
          <p:nvPr/>
        </p:nvSpPr>
        <p:spPr>
          <a:xfrm>
            <a:off x="126608" y="126609"/>
            <a:ext cx="11929403" cy="6604781"/>
          </a:xfrm>
          <a:prstGeom prst="frame">
            <a:avLst>
              <a:gd name="adj1" fmla="val 82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8628" name="Rectangle 6"/>
          <p:cNvSpPr/>
          <p:nvPr/>
        </p:nvSpPr>
        <p:spPr>
          <a:xfrm>
            <a:off x="3187824" y="545016"/>
            <a:ext cx="5528603" cy="1111348"/>
          </a:xfrm>
          <a:prstGeom prst="rect"/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b="1" dirty="0" sz="6000" lang="en-US" err="1">
                <a:solidFill>
                  <a:schemeClr val="tx1"/>
                </a:solidFill>
                <a:latin typeface="NikoshBAN" panose="02000000000000000000"/>
              </a:rPr>
              <a:t>বাড়ির</a:t>
            </a:r>
            <a:r>
              <a:rPr b="1" dirty="0" sz="6000" lang="en-US">
                <a:solidFill>
                  <a:schemeClr val="tx1"/>
                </a:solidFill>
                <a:latin typeface="NikoshBAN" panose="02000000000000000000"/>
              </a:rPr>
              <a:t> </a:t>
            </a:r>
            <a:r>
              <a:rPr b="1" dirty="0" sz="6000" lang="en-US" err="1">
                <a:solidFill>
                  <a:schemeClr val="tx1"/>
                </a:solidFill>
                <a:latin typeface="NikoshBAN" panose="02000000000000000000"/>
              </a:rPr>
              <a:t>কাজ</a:t>
            </a:r>
            <a:endParaRPr b="1" dirty="0" sz="6000" lang="en-US">
              <a:solidFill>
                <a:schemeClr val="tx1"/>
              </a:solidFill>
              <a:latin typeface="NikoshBAN" panose="02000000000000000000"/>
            </a:endParaRPr>
          </a:p>
        </p:txBody>
      </p:sp>
      <p:sp>
        <p:nvSpPr>
          <p:cNvPr id="1048629" name="TextBox 8"/>
          <p:cNvSpPr txBox="1"/>
          <p:nvPr/>
        </p:nvSpPr>
        <p:spPr>
          <a:xfrm>
            <a:off x="395927" y="4352213"/>
            <a:ext cx="9030877" cy="1285240"/>
          </a:xfrm>
          <a:prstGeom prst="rect"/>
          <a:noFill/>
        </p:spPr>
        <p:txBody>
          <a:bodyPr wrap="square">
            <a:spAutoFit/>
          </a:bodyPr>
          <a:p>
            <a:pPr algn="ctr" indent="-571500" marL="571500">
              <a:buFont typeface="Wingdings" panose="05000000000000000000" pitchFamily="2" charset="2"/>
              <a:buChar char="v"/>
            </a:pPr>
            <a:r>
              <a:rPr b="1" dirty="0" sz="4000" lang="en-US" err="1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উদ্ভিদ</a:t>
            </a:r>
            <a:r>
              <a:rPr b="1" dirty="0" sz="4000" lang="en-US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কোষ</a:t>
            </a:r>
            <a:r>
              <a:rPr b="1" dirty="0" sz="4000" lang="en-US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b="1" dirty="0" sz="4000" lang="en-US" err="1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প্রাণী</a:t>
            </a:r>
            <a:r>
              <a:rPr b="1" dirty="0" sz="4000" lang="en-US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কোষের</a:t>
            </a:r>
            <a:r>
              <a:rPr b="1" dirty="0" sz="4000" lang="en-US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b="1" dirty="0" sz="4000" lang="en-US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b="1" dirty="0" sz="4000" lang="en-US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b="1" dirty="0" sz="4000" lang="en-US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b="1" dirty="0" sz="4000" lang="en-US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পোস্টার</a:t>
            </a:r>
            <a:r>
              <a:rPr b="1" dirty="0" sz="4000" lang="en-US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b="1" dirty="0" sz="4000" lang="en-US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করো</a:t>
            </a:r>
            <a:r>
              <a:rPr b="1" dirty="0" sz="4000" lang="en-US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bn-BD">
                <a:ln w="0"/>
                <a:solidFill>
                  <a:srgbClr val="002060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b="1" dirty="0" sz="4000" lang="en-US">
              <a:ln w="0"/>
              <a:solidFill>
                <a:srgbClr val="002060"/>
              </a:solidFill>
              <a:effectLst>
                <a:outerShdw algn="tl" blurRad="38100" dir="2700000" dist="19050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66" name="Picture 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t="31258"/>
          <a:stretch>
            <a:fillRect/>
          </a:stretch>
        </p:blipFill>
        <p:spPr>
          <a:xfrm>
            <a:off x="221673" y="6054430"/>
            <a:ext cx="11748655" cy="626376"/>
          </a:xfrm>
          <a:prstGeom prst="rect"/>
        </p:spPr>
      </p:pic>
      <p:pic>
        <p:nvPicPr>
          <p:cNvPr id="2097167" name="Picture 7" descr="Slide Picture 2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75861" y="1873475"/>
            <a:ext cx="3074504" cy="209996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48592" name="Frame 1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>
                <a:gd name="adj1" fmla="val 1071"/>
              </a:avLst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48593" name="Frame 2"/>
            <p:cNvSpPr/>
            <p:nvPr/>
          </p:nvSpPr>
          <p:spPr>
            <a:xfrm>
              <a:off x="116774" y="110837"/>
              <a:ext cx="11978245" cy="6653100"/>
            </a:xfrm>
            <a:prstGeom prst="frame">
              <a:avLst>
                <a:gd name="adj1" fmla="val 1167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2097154" name="Picture 3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1"/>
            <a:srcRect t="31258"/>
            <a:stretch>
              <a:fillRect/>
            </a:stretch>
          </p:blipFill>
          <p:spPr>
            <a:xfrm>
              <a:off x="221673" y="6063857"/>
              <a:ext cx="11790221" cy="626376"/>
            </a:xfrm>
            <a:prstGeom prst="rect"/>
          </p:spPr>
        </p:pic>
        <p:sp>
          <p:nvSpPr>
            <p:cNvPr id="1048594" name="Oval 4"/>
            <p:cNvSpPr/>
            <p:nvPr/>
          </p:nvSpPr>
          <p:spPr>
            <a:xfrm>
              <a:off x="3698626" y="299618"/>
              <a:ext cx="4865531" cy="870062"/>
            </a:xfrm>
            <a:prstGeom prst="ellipse"/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dirty="0" sz="3600" lang="en-US" err="1">
                  <a:solidFill>
                    <a:srgbClr val="002060"/>
                  </a:solidFill>
                  <a:latin typeface="NikoshBAN" panose="02000000000000000000"/>
                </a:rPr>
                <a:t>পরিচিতি</a:t>
              </a:r>
              <a:endParaRPr dirty="0" sz="3600" lang="en-US">
                <a:solidFill>
                  <a:srgbClr val="002060"/>
                </a:solidFill>
                <a:latin typeface="NikoshBAN" panose="02000000000000000000"/>
              </a:endParaRPr>
            </a:p>
          </p:txBody>
        </p:sp>
        <p:sp>
          <p:nvSpPr>
            <p:cNvPr id="1048595" name="Rounded Rectangle 11"/>
            <p:cNvSpPr/>
            <p:nvPr/>
          </p:nvSpPr>
          <p:spPr>
            <a:xfrm>
              <a:off x="451262" y="1277990"/>
              <a:ext cx="4940135" cy="4776440"/>
            </a:xfrm>
            <a:prstGeom prst="roundRect">
              <a:avLst>
                <a:gd name="adj" fmla="val 2691"/>
              </a:avLst>
            </a:prstGeom>
            <a:noFill/>
            <a:ln w="57150">
              <a:solidFill>
                <a:srgbClr val="00B05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 rtlCol="0"/>
            <a:p>
              <a:pPr algn="ctr"/>
              <a:r>
                <a:rPr b="1" dirty="0" sz="2800" lang="en-US">
                  <a:latin typeface="NikoshBAN" pitchFamily="2" charset="0"/>
                  <a:cs typeface="NikoshBAN" pitchFamily="2" charset="0"/>
                </a:rPr>
                <a:t>     </a:t>
              </a:r>
            </a:p>
            <a:p>
              <a:pPr algn="ctr"/>
              <a:endParaRPr b="1" dirty="0" sz="2800" lang="en-US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b="1" dirty="0" sz="2800" lang="en-US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b="1" dirty="0" sz="2800" lang="en-US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b="1" dirty="0" sz="2800" lang="en-US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b="1" dirty="0" sz="3600" lang="en-US">
                  <a:latin typeface="NikoshBAN" pitchFamily="2" charset="0"/>
                  <a:cs typeface="NikoshBAN" pitchFamily="2" charset="0"/>
                </a:rPr>
                <a:t> </a:t>
              </a:r>
              <a:r>
                <a:rPr altLang="en-US" b="1" dirty="0" sz="3600" lang="en-IN" err="1">
                  <a:latin typeface="NikoshBAN" pitchFamily="2" charset="0"/>
                  <a:cs typeface="NikoshBAN" pitchFamily="2" charset="0"/>
                </a:rPr>
                <a:t>ম</a:t>
              </a:r>
              <a:r>
                <a:rPr altLang="en-US" b="1" dirty="0" sz="3600" lang="en-IN" err="1">
                  <a:latin typeface="NikoshBAN" pitchFamily="2" charset="0"/>
                  <a:cs typeface="NikoshBAN" pitchFamily="2" charset="0"/>
                </a:rPr>
                <a:t>ো</a:t>
              </a:r>
              <a:r>
                <a:rPr altLang="en-US" b="1" dirty="0" sz="3600" lang="en-IN" err="1">
                  <a:latin typeface="NikoshBAN" pitchFamily="2" charset="0"/>
                  <a:cs typeface="NikoshBAN" pitchFamily="2" charset="0"/>
                </a:rPr>
                <a:t>স</a:t>
              </a:r>
              <a:r>
                <a:rPr altLang="en-US" b="1" dirty="0" sz="3600" lang="en-IN" err="1">
                  <a:latin typeface="NikoshBAN" pitchFamily="2" charset="0"/>
                  <a:cs typeface="NikoshBAN" pitchFamily="2" charset="0"/>
                </a:rPr>
                <a:t>া</a:t>
              </a:r>
              <a:r>
                <a:rPr altLang="en-US" b="1" dirty="0" sz="3600" lang="en-IN" err="1">
                  <a:latin typeface="NikoshBAN" pitchFamily="2" charset="0"/>
                  <a:cs typeface="NikoshBAN" pitchFamily="2" charset="0"/>
                </a:rPr>
                <a:t>ম</a:t>
              </a:r>
              <a:r>
                <a:rPr altLang="en-US" b="1" dirty="0" sz="3600" lang="en-IN" err="1">
                  <a:latin typeface="NikoshBAN" pitchFamily="2" charset="0"/>
                  <a:cs typeface="NikoshBAN" pitchFamily="2" charset="0"/>
                </a:rPr>
                <a:t>্মৎ</a:t>
              </a:r>
              <a:r>
                <a:rPr altLang="en-US" b="1" dirty="0" sz="3600" lang="en-US" err="1">
                  <a:latin typeface="NikoshBAN" pitchFamily="2" charset="0"/>
                  <a:cs typeface="NikoshBAN" pitchFamily="2" charset="0"/>
                </a:rPr>
                <a:t> </a:t>
              </a:r>
              <a:r>
                <a:rPr altLang="en-US" b="1" dirty="0" sz="3600" lang="en-IN" err="1">
                  <a:latin typeface="NikoshBAN" pitchFamily="2" charset="0"/>
                  <a:cs typeface="NikoshBAN" pitchFamily="2" charset="0"/>
                </a:rPr>
                <a:t>মনোয়ারা</a:t>
              </a:r>
              <a:r>
                <a:rPr altLang="en-US" b="1" dirty="0" sz="3600" lang="en-US" err="1">
                  <a:latin typeface="NikoshBAN" pitchFamily="2" charset="0"/>
                  <a:cs typeface="NikoshBAN" pitchFamily="2" charset="0"/>
                </a:rPr>
                <a:t> </a:t>
              </a:r>
              <a:r>
                <a:rPr altLang="en-US" b="1" dirty="0" sz="3600" lang="en-IN" err="1">
                  <a:latin typeface="NikoshBAN" pitchFamily="2" charset="0"/>
                  <a:cs typeface="NikoshBAN" pitchFamily="2" charset="0"/>
                </a:rPr>
                <a:t>বেগম</a:t>
              </a:r>
              <a:r>
                <a:rPr altLang="en-US" b="1" dirty="0" sz="3600" lang="en-US" err="1">
                  <a:latin typeface="NikoshBAN" pitchFamily="2" charset="0"/>
                  <a:cs typeface="NikoshBAN" pitchFamily="2" charset="0"/>
                </a:rPr>
                <a:t> </a:t>
              </a:r>
              <a:endParaRPr b="1" dirty="0" sz="3600" lang="en-US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স</a:t>
              </a:r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ি</a:t>
              </a:r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ন</a:t>
              </a:r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ি</a:t>
              </a:r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য়র</a:t>
              </a:r>
              <a:r>
                <a:rPr altLang="en-US" b="1" dirty="0" sz="3100" lang="en-US" err="1">
                  <a:latin typeface="NikoshBAN" pitchFamily="2" charset="0"/>
                  <a:cs typeface="NikoshBAN" pitchFamily="2" charset="0"/>
                </a:rPr>
                <a:t> </a:t>
              </a:r>
              <a:r>
                <a:rPr b="1" dirty="0" sz="3100" lang="en-US">
                  <a:latin typeface="NikoshBAN" pitchFamily="2" charset="0"/>
                  <a:cs typeface="NikoshBAN" pitchFamily="2" charset="0"/>
                </a:rPr>
                <a:t> </a:t>
              </a:r>
              <a:r>
                <a:rPr b="1" dirty="0" sz="3100" lang="en-US" err="1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b="1" dirty="0" sz="3100" lang="en-US">
                  <a:latin typeface="NikoshBAN" pitchFamily="2" charset="0"/>
                  <a:cs typeface="NikoshBAN" pitchFamily="2" charset="0"/>
                </a:rPr>
                <a:t> (</a:t>
              </a:r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জ</a:t>
              </a:r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ী</a:t>
              </a:r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ব</a:t>
              </a:r>
              <a:r>
                <a:rPr altLang="en-US" b="1" dirty="0" sz="3100" lang="en-US" err="1">
                  <a:latin typeface="NikoshBAN" pitchFamily="2" charset="0"/>
                  <a:cs typeface="NikoshBAN" pitchFamily="2" charset="0"/>
                </a:rPr>
                <a:t> </a:t>
              </a:r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ব</a:t>
              </a:r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ি</a:t>
              </a:r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জ</a:t>
              </a:r>
              <a:r>
                <a:rPr altLang="en-US" b="1" dirty="0" sz="3100" lang="en-IN" err="1">
                  <a:latin typeface="NikoshBAN" pitchFamily="2" charset="0"/>
                  <a:cs typeface="NikoshBAN" pitchFamily="2" charset="0"/>
                </a:rPr>
                <a:t>্ঞান</a:t>
              </a:r>
              <a:r>
                <a:rPr altLang="en-US" b="1" dirty="0" sz="3100" lang="en-US" err="1">
                  <a:latin typeface="NikoshBAN" pitchFamily="2" charset="0"/>
                  <a:cs typeface="NikoshBAN" pitchFamily="2" charset="0"/>
                </a:rPr>
                <a:t> </a:t>
              </a:r>
              <a:r>
                <a:rPr b="1" dirty="0" sz="3100" lang="en-US">
                  <a:latin typeface="NikoshBAN" pitchFamily="2" charset="0"/>
                  <a:cs typeface="NikoshBAN" pitchFamily="2" charset="0"/>
                </a:rPr>
                <a:t>)</a:t>
              </a:r>
              <a:endParaRPr altLang="en-US" sz="3100" lang="zh-CN"/>
            </a:p>
            <a:p>
              <a:pPr algn="ctr"/>
              <a:r>
                <a:rPr altLang="en-US" b="1" dirty="0" sz="2800" lang="en-IN" err="1">
                  <a:latin typeface="NikoshBAN" pitchFamily="2" charset="0"/>
                  <a:cs typeface="NikoshBAN" pitchFamily="2" charset="0"/>
                </a:rPr>
                <a:t>চ</a:t>
              </a:r>
              <a:r>
                <a:rPr altLang="en-US" b="1" dirty="0" sz="2800" lang="en-IN" err="1">
                  <a:latin typeface="NikoshBAN" pitchFamily="2" charset="0"/>
                  <a:cs typeface="NikoshBAN" pitchFamily="2" charset="0"/>
                </a:rPr>
                <a:t>ি</a:t>
              </a:r>
              <a:r>
                <a:rPr altLang="en-US" b="1" dirty="0" sz="2800" lang="en-IN" err="1">
                  <a:latin typeface="NikoshBAN" pitchFamily="2" charset="0"/>
                  <a:cs typeface="NikoshBAN" pitchFamily="2" charset="0"/>
                </a:rPr>
                <a:t>ন</a:t>
              </a:r>
              <a:r>
                <a:rPr altLang="en-US" b="1" dirty="0" sz="2800" lang="en-IN" err="1">
                  <a:latin typeface="NikoshBAN" pitchFamily="2" charset="0"/>
                  <a:cs typeface="NikoshBAN" pitchFamily="2" charset="0"/>
                </a:rPr>
                <a:t>া</a:t>
              </a:r>
              <a:r>
                <a:rPr altLang="en-US" b="1" dirty="0" sz="2800" lang="en-IN" err="1">
                  <a:latin typeface="NikoshBAN" pitchFamily="2" charset="0"/>
                  <a:cs typeface="NikoshBAN" pitchFamily="2" charset="0"/>
                </a:rPr>
                <a:t>মুড়া</a:t>
              </a:r>
              <a:r>
                <a:rPr altLang="en-US" b="1" dirty="0" sz="2800" lang="en-US" err="1">
                  <a:latin typeface="NikoshBAN" pitchFamily="2" charset="0"/>
                  <a:cs typeface="NikoshBAN" pitchFamily="2" charset="0"/>
                </a:rPr>
                <a:t> </a:t>
              </a:r>
              <a:r>
                <a:rPr altLang="en-US" b="1" dirty="0" sz="2800" lang="en-IN" err="1">
                  <a:latin typeface="NikoshBAN" pitchFamily="2" charset="0"/>
                  <a:cs typeface="NikoshBAN" pitchFamily="2" charset="0"/>
                </a:rPr>
                <a:t>এল</a:t>
              </a:r>
              <a:r>
                <a:rPr altLang="en-US" b="1" dirty="0" sz="2800" lang="en-US" err="1">
                  <a:latin typeface="NikoshBAN" pitchFamily="2" charset="0"/>
                  <a:cs typeface="NikoshBAN" pitchFamily="2" charset="0"/>
                </a:rPr>
                <a:t> </a:t>
              </a:r>
              <a:r>
                <a:rPr altLang="en-US" b="1" dirty="0" sz="2800" lang="en-IN" err="1">
                  <a:latin typeface="NikoshBAN" pitchFamily="2" charset="0"/>
                  <a:cs typeface="NikoshBAN" pitchFamily="2" charset="0"/>
                </a:rPr>
                <a:t>এন</a:t>
              </a:r>
              <a:r>
                <a:rPr b="1" dirty="0" sz="2800" lang="en-US">
                  <a:latin typeface="NikoshBAN" pitchFamily="2" charset="0"/>
                  <a:cs typeface="NikoshBAN" pitchFamily="2" charset="0"/>
                </a:rPr>
                <a:t> </a:t>
              </a:r>
              <a:r>
                <a:rPr b="1" dirty="0" sz="2800" lang="en-US" err="1">
                  <a:latin typeface="NikoshBAN" pitchFamily="2" charset="0"/>
                  <a:cs typeface="NikoshBAN" pitchFamily="2" charset="0"/>
                </a:rPr>
                <a:t>উচ্চ</a:t>
              </a:r>
              <a:r>
                <a:rPr b="1" dirty="0" sz="2800" lang="en-US">
                  <a:latin typeface="NikoshBAN" pitchFamily="2" charset="0"/>
                  <a:cs typeface="NikoshBAN" pitchFamily="2" charset="0"/>
                </a:rPr>
                <a:t> </a:t>
              </a:r>
              <a:r>
                <a:rPr b="1" sz="2800" lang="en-US"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b="1" dirty="0" sz="2800" lang="en-US">
                <a:latin typeface="SutonnyMJ" pitchFamily="2" charset="0"/>
                <a:cs typeface="SutonnyMJ" pitchFamily="2" charset="0"/>
              </a:endParaRPr>
            </a:p>
            <a:p>
              <a:pPr algn="ctr"/>
              <a:r>
                <a:rPr altLang="en-US" b="1" dirty="0" sz="2400" lang="en-IN">
                  <a:latin typeface="Times New Roman" pitchFamily="18" charset="0"/>
                  <a:cs typeface="Times New Roman" pitchFamily="18" charset="0"/>
                </a:rPr>
                <a:t>দ</a:t>
              </a:r>
              <a:r>
                <a:rPr altLang="en-US" b="1" dirty="0" sz="2400" lang="en-IN">
                  <a:latin typeface="Times New Roman" pitchFamily="18" charset="0"/>
                  <a:cs typeface="Times New Roman" pitchFamily="18" charset="0"/>
                </a:rPr>
                <a:t>া</a:t>
              </a:r>
              <a:r>
                <a:rPr altLang="en-US" b="1" dirty="0" sz="2400" lang="en-IN">
                  <a:latin typeface="Times New Roman" pitchFamily="18" charset="0"/>
                  <a:cs typeface="Times New Roman" pitchFamily="18" charset="0"/>
                </a:rPr>
                <a:t>উ</a:t>
              </a:r>
              <a:r>
                <a:rPr altLang="en-US" b="1" dirty="0" sz="2400" lang="en-IN">
                  <a:latin typeface="Times New Roman" pitchFamily="18" charset="0"/>
                  <a:cs typeface="Times New Roman" pitchFamily="18" charset="0"/>
                </a:rPr>
                <a:t>দ</a:t>
              </a:r>
              <a:r>
                <a:rPr altLang="en-US" b="1" dirty="0" sz="2400" lang="en-US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altLang="en-US" b="1" dirty="0" sz="2400" lang="en-IN">
                  <a:latin typeface="Times New Roman" pitchFamily="18" charset="0"/>
                  <a:cs typeface="Times New Roman" pitchFamily="18" charset="0"/>
                </a:rPr>
                <a:t>কান্দি</a:t>
              </a:r>
              <a:r>
                <a:rPr altLang="en-US" b="1" dirty="0" sz="2400" lang="en-US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altLang="en-US" b="1" dirty="0" sz="2400" lang="en-US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altLang="en-US" b="1" dirty="0" sz="2400" lang="en-IN">
                  <a:latin typeface="Times New Roman" pitchFamily="18" charset="0"/>
                  <a:cs typeface="Times New Roman" pitchFamily="18" charset="0"/>
                </a:rPr>
                <a:t>ক</a:t>
              </a:r>
              <a:r>
                <a:rPr altLang="en-US" b="1" dirty="0" sz="2400" lang="en-IN">
                  <a:latin typeface="Times New Roman" pitchFamily="18" charset="0"/>
                  <a:cs typeface="Times New Roman" pitchFamily="18" charset="0"/>
                </a:rPr>
                <a:t>ু</a:t>
              </a:r>
              <a:r>
                <a:rPr altLang="en-US" b="1" dirty="0" sz="2400" lang="en-IN">
                  <a:latin typeface="Times New Roman" pitchFamily="18" charset="0"/>
                  <a:cs typeface="Times New Roman" pitchFamily="18" charset="0"/>
                </a:rPr>
                <a:t>ম</a:t>
              </a:r>
              <a:r>
                <a:rPr altLang="en-US" b="1" dirty="0" sz="2400" lang="en-IN">
                  <a:latin typeface="Times New Roman" pitchFamily="18" charset="0"/>
                  <a:cs typeface="Times New Roman" pitchFamily="18" charset="0"/>
                </a:rPr>
                <a:t>িল্লা</a:t>
              </a:r>
              <a:r>
                <a:rPr altLang="en-US" b="1" dirty="0" sz="2400" lang="en-US">
                  <a:latin typeface="Times New Roman" pitchFamily="18" charset="0"/>
                  <a:cs typeface="Times New Roman" pitchFamily="18" charset="0"/>
                </a:rPr>
                <a:t> </a:t>
              </a:r>
              <a:endParaRPr altLang="en-US" lang="zh-CN"/>
            </a:p>
            <a:p>
              <a:pPr algn="ctr"/>
              <a:endParaRPr b="1" dirty="0" sz="2000" lang="en-US">
                <a:latin typeface="SutonnyMJ" pitchFamily="2" charset="0"/>
                <a:cs typeface="SutonnyMJ" pitchFamily="2" charset="0"/>
              </a:endParaRPr>
            </a:p>
            <a:p>
              <a:pPr algn="ctr"/>
              <a:r>
                <a:rPr b="1" dirty="0" sz="2800" lang="en-US">
                  <a:latin typeface="NikoshBAN" pitchFamily="2" charset="0"/>
                  <a:cs typeface="NikoshBAN" pitchFamily="2" charset="0"/>
                </a:rPr>
                <a:t> </a:t>
              </a:r>
            </a:p>
          </p:txBody>
        </p:sp>
        <p:sp>
          <p:nvSpPr>
            <p:cNvPr id="1048596" name="Rounded Rectangle 11"/>
            <p:cNvSpPr/>
            <p:nvPr/>
          </p:nvSpPr>
          <p:spPr>
            <a:xfrm>
              <a:off x="6915523" y="1303169"/>
              <a:ext cx="4514477" cy="4668130"/>
            </a:xfrm>
            <a:prstGeom prst="roundRect">
              <a:avLst>
                <a:gd name="adj" fmla="val 2691"/>
              </a:avLst>
            </a:prstGeom>
            <a:noFill/>
            <a:ln w="57150">
              <a:solidFill>
                <a:srgbClr val="00B05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 rtlCol="0"/>
            <a:p>
              <a:pPr algn="ctr"/>
              <a:r>
                <a:rPr b="1" dirty="0" sz="2800" lang="en-US">
                  <a:latin typeface="NikoshBAN" pitchFamily="2" charset="0"/>
                  <a:cs typeface="NikoshBAN" pitchFamily="2" charset="0"/>
                </a:rPr>
                <a:t>         </a:t>
              </a:r>
            </a:p>
            <a:p>
              <a:pPr algn="ctr"/>
              <a:endParaRPr b="1" dirty="0" sz="2800" lang="en-US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b="1" dirty="0" sz="2800" lang="en-US">
                <a:latin typeface="NikoshBAN" pitchFamily="2" charset="0"/>
                <a:cs typeface="NikoshBAN" pitchFamily="2" charset="0"/>
              </a:endParaRPr>
            </a:p>
            <a:p>
              <a:r>
                <a:rPr b="1" dirty="0" sz="3600" lang="en-US">
                  <a:latin typeface="NikoshBAN" pitchFamily="2" charset="0"/>
                  <a:cs typeface="NikoshBAN" pitchFamily="2" charset="0"/>
                </a:rPr>
                <a:t>        </a:t>
              </a:r>
            </a:p>
            <a:p>
              <a:r>
                <a:rPr b="1" dirty="0" sz="3600" lang="en-US">
                  <a:latin typeface="NikoshBAN" pitchFamily="2" charset="0"/>
                  <a:cs typeface="NikoshBAN" pitchFamily="2" charset="0"/>
                </a:rPr>
                <a:t>      </a:t>
              </a:r>
              <a:r>
                <a:rPr b="1" dirty="0" sz="3600" lang="bn-BD">
                  <a:latin typeface="NikoshBAN" pitchFamily="2" charset="0"/>
                  <a:cs typeface="NikoshBAN" pitchFamily="2" charset="0"/>
                </a:rPr>
                <a:t>শ্রেণীঃ-</a:t>
              </a:r>
              <a:r>
                <a:rPr b="1" dirty="0" sz="3600" lang="en-US">
                  <a:latin typeface="NikoshBAN" pitchFamily="2" charset="0"/>
                  <a:cs typeface="NikoshBAN" pitchFamily="2" charset="0"/>
                </a:rPr>
                <a:t> </a:t>
              </a:r>
              <a:r>
                <a:rPr b="1" dirty="0" sz="3600" lang="en-US" err="1">
                  <a:latin typeface="NikoshBAN" pitchFamily="2" charset="0"/>
                  <a:cs typeface="NikoshBAN" pitchFamily="2" charset="0"/>
                </a:rPr>
                <a:t>ষষ্ঠ</a:t>
              </a:r>
              <a:endParaRPr b="1" dirty="0" sz="3600" lang="bn-BD">
                <a:latin typeface="NikoshBAN" pitchFamily="2" charset="0"/>
                <a:cs typeface="NikoshBAN" pitchFamily="2" charset="0"/>
              </a:endParaRPr>
            </a:p>
            <a:p>
              <a:r>
                <a:rPr b="1" dirty="0" sz="2800" lang="en-US">
                  <a:latin typeface="NikoshBAN" pitchFamily="2" charset="0"/>
                  <a:cs typeface="NikoshBAN" pitchFamily="2" charset="0"/>
                </a:rPr>
                <a:t>         </a:t>
              </a:r>
              <a:r>
                <a:rPr b="1" dirty="0" sz="2800" lang="bn-BD">
                  <a:latin typeface="NikoshBAN" pitchFamily="2" charset="0"/>
                  <a:cs typeface="NikoshBAN" pitchFamily="2" charset="0"/>
                </a:rPr>
                <a:t>বিষয়ঃ-</a:t>
              </a:r>
              <a:r>
                <a:rPr b="1" dirty="0" sz="2800" lang="en-US">
                  <a:latin typeface="NikoshBAN" pitchFamily="2" charset="0"/>
                  <a:cs typeface="NikoshBAN" pitchFamily="2" charset="0"/>
                </a:rPr>
                <a:t> </a:t>
              </a:r>
              <a:r>
                <a:rPr b="1" dirty="0" sz="2800" lang="en-US" err="1">
                  <a:latin typeface="NikoshBAN" pitchFamily="2" charset="0"/>
                  <a:cs typeface="NikoshBAN" pitchFamily="2" charset="0"/>
                </a:rPr>
                <a:t>বিজ্ঞান</a:t>
              </a:r>
              <a:r>
                <a:rPr b="1" dirty="0" sz="2800" lang="en-US">
                  <a:latin typeface="NikoshBAN" pitchFamily="2" charset="0"/>
                  <a:cs typeface="NikoshBAN" pitchFamily="2" charset="0"/>
                </a:rPr>
                <a:t> </a:t>
              </a:r>
              <a:r>
                <a:rPr b="1" dirty="0" sz="2800" lang="bn-BD"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r>
                <a:rPr b="1" dirty="0" sz="2800" lang="en-US">
                  <a:latin typeface="NikoshBAN" pitchFamily="2" charset="0"/>
                  <a:cs typeface="NikoshBAN" pitchFamily="2" charset="0"/>
                </a:rPr>
                <a:t>          অধ্যায়ঃ- 2য়</a:t>
              </a:r>
            </a:p>
            <a:p>
              <a:r>
                <a:rPr b="1" dirty="0" sz="2400" lang="en-US">
                  <a:latin typeface="NikoshBAN" pitchFamily="2" charset="0"/>
                  <a:cs typeface="NikoshBAN" pitchFamily="2" charset="0"/>
                </a:rPr>
                <a:t>    </a:t>
              </a:r>
              <a:endParaRPr b="1" dirty="0" sz="2800" lang="bn-IN">
                <a:latin typeface="SutonnyMJ" pitchFamily="2" charset="0"/>
                <a:cs typeface="NikoshBAN" pitchFamily="2" charset="0"/>
              </a:endParaRPr>
            </a:p>
          </p:txBody>
        </p:sp>
        <p:pic>
          <p:nvPicPr>
            <p:cNvPr id="2097155" name="Picture 11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 cstate="print"/>
            <a:srcRect l="26285" t="3575" r="21256"/>
            <a:stretch>
              <a:fillRect/>
            </a:stretch>
          </p:blipFill>
          <p:spPr>
            <a:xfrm>
              <a:off x="5514110" y="1440873"/>
              <a:ext cx="803564" cy="4613557"/>
            </a:xfrm>
            <a:prstGeom prst="rect"/>
          </p:spPr>
        </p:pic>
      </p:grpSp>
      <p:pic>
        <p:nvPicPr>
          <p:cNvPr id="2097156" name="Picture 7" descr="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rcRect t="6587" b="6587"/>
          <a:stretch>
            <a:fillRect/>
          </a:stretch>
        </p:blipFill>
        <p:spPr>
          <a:xfrm>
            <a:off x="2377076" y="1420669"/>
            <a:ext cx="1321550" cy="1321550"/>
          </a:xfrm>
          <a:prstGeom prst="rect"/>
        </p:spPr>
      </p:pic>
      <p:pic>
        <p:nvPicPr>
          <p:cNvPr id="2097157" name="Picture 12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7841800" y="1440873"/>
            <a:ext cx="1527903" cy="2011219"/>
          </a:xfrm>
          <a:prstGeom prst="rect"/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extBox 4"/>
          <p:cNvSpPr txBox="1"/>
          <p:nvPr/>
        </p:nvSpPr>
        <p:spPr>
          <a:xfrm>
            <a:off x="3219722" y="386367"/>
            <a:ext cx="5100033" cy="11582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600" lang="bn-IN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ছবি</a:t>
            </a:r>
            <a:r>
              <a:rPr dirty="0" sz="3600" lang="en-US" err="1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</a:t>
            </a:r>
            <a:r>
              <a:rPr dirty="0" sz="3600" lang="en-US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dirty="0" sz="3600" lang="en-US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লক্ষ</a:t>
            </a:r>
            <a:r>
              <a:rPr dirty="0" sz="3600" lang="en-US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করছ</a:t>
            </a:r>
            <a:r>
              <a:rPr dirty="0" sz="3600" lang="en-US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  <a:endParaRPr dirty="0" sz="3200" lang="en-US"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58" name="Picture 9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516956" y="1442301"/>
            <a:ext cx="6693031" cy="5029331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with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dur="2000" id="7"/>
                                        <p:tgtEl>
                                          <p:spTgt spid="1048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TextBox 1"/>
          <p:cNvSpPr txBox="1"/>
          <p:nvPr/>
        </p:nvSpPr>
        <p:spPr>
          <a:xfrm>
            <a:off x="2073499" y="437882"/>
            <a:ext cx="7302321" cy="830997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b="1" dirty="0" sz="4800" lang="bn-IN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r>
              <a:rPr b="1" dirty="0" sz="4800" lang="en-US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sz="4800" lang="en-US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b="1" dirty="0" sz="4800" lang="en-US"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599" name="Rectangle 3"/>
          <p:cNvSpPr/>
          <p:nvPr/>
        </p:nvSpPr>
        <p:spPr>
          <a:xfrm>
            <a:off x="772999" y="1245704"/>
            <a:ext cx="9020358" cy="2479040"/>
          </a:xfrm>
          <a:prstGeom prst="rect"/>
          <a:noFill/>
        </p:spPr>
        <p:txBody>
          <a:bodyPr wrap="square">
            <a:spAutoFit/>
            <a:scene3d>
              <a:camera prst="orthographicFront"/>
              <a:lightRig dir="tl" rig="flat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p>
            <a:pPr algn="ctr"/>
            <a:r>
              <a:rPr dirty="0" sz="8000" lang="en-US" err="1">
                <a:ln w="11430"/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dirty="0" sz="8000" lang="en-US">
                <a:ln w="11430"/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dirty="0" sz="8000" lang="en-US" err="1">
                <a:ln w="11430"/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জীবকোষের</a:t>
            </a:r>
            <a:r>
              <a:rPr dirty="0" sz="8000" lang="en-US">
                <a:ln w="11430"/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dirty="0" sz="8000" lang="en-US" err="1">
                <a:ln w="11430"/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গঠন</a:t>
            </a:r>
            <a:endParaRPr dirty="0" sz="8000" lang="en-US">
              <a:ln w="11430"/>
              <a:effectLst>
                <a:outerShdw algn="tl" blurRad="50800" dir="5460000" dist="39000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59" name="Picture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875935" y="2569144"/>
            <a:ext cx="6589336" cy="3954204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withEffect" presetClass="entr" presetID="4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7"/>
                                        <p:tgtEl>
                                          <p:spTgt spid="10485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048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048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Rectangle 1"/>
          <p:cNvSpPr/>
          <p:nvPr/>
        </p:nvSpPr>
        <p:spPr>
          <a:xfrm>
            <a:off x="2947811" y="417442"/>
            <a:ext cx="4428309" cy="1058091"/>
          </a:xfrm>
          <a:prstGeom prst="rect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dirty="0" sz="40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dirty="0" sz="40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dirty="0" sz="40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dirty="0" sz="40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dirty="0" sz="40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</a:p>
        </p:txBody>
      </p:sp>
      <p:sp>
        <p:nvSpPr>
          <p:cNvPr id="1048601" name="Rectangle 2"/>
          <p:cNvSpPr/>
          <p:nvPr/>
        </p:nvSpPr>
        <p:spPr>
          <a:xfrm>
            <a:off x="887895" y="2120348"/>
            <a:ext cx="9614263" cy="4320210"/>
          </a:xfrm>
          <a:prstGeom prst="rect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 rtlCol="0"/>
          <a:p>
            <a:pPr indent="-285750" lvl="8" marL="3943350"/>
            <a:endParaRPr dirty="0" sz="4000" lang="en-US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285750" lvl="8" marL="3943350"/>
            <a:r>
              <a:rPr dirty="0" sz="40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dirty="0" sz="40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শিখনফল</a:t>
            </a:r>
          </a:p>
          <a:p>
            <a:pPr indent="-285750" marL="285750">
              <a:buFont typeface="Wingdings" panose="05000000000000000000" pitchFamily="2" charset="2"/>
              <a:buChar char="q"/>
            </a:pP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জীবকোষ</a:t>
            </a: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সম্পর্কে বিস্তারিত বর্ণনা করতে পারবে।</a:t>
            </a:r>
          </a:p>
          <a:p>
            <a:pPr indent="-285750" lvl="7" marL="3486150"/>
            <a:r>
              <a:rPr dirty="0" sz="40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বিভাজিত শিখনফল</a:t>
            </a:r>
          </a:p>
          <a:p>
            <a:pPr indent="-285750" marL="285750">
              <a:buFont typeface="Wingdings" panose="05000000000000000000" pitchFamily="2" charset="2"/>
              <a:buChar char="q"/>
            </a:pP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জীবকোষ</a:t>
            </a:r>
            <a:r>
              <a:rPr dirty="0" sz="3200" lang="bn-IN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dirty="0" sz="3200" lang="bn-IN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dirty="0" sz="3200" lang="bn-IN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করতে</a:t>
            </a:r>
            <a:r>
              <a:rPr dirty="0" sz="3200" lang="bn-IN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পারবে</a:t>
            </a: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dirty="0" sz="3200" lang="bn-IN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285750" marL="285750">
              <a:buFont typeface="Wingdings" panose="05000000000000000000" pitchFamily="2" charset="2"/>
              <a:buChar char="q"/>
            </a:pP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জীবকোষের</a:t>
            </a: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dirty="0" sz="3200" lang="bn-IN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</a:t>
            </a: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্যাখ্যা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dirty="0" sz="3200" lang="bn-IN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পার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</a:t>
            </a: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bn-IN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indent="-285750" marL="285750">
              <a:buFont typeface="Wingdings" panose="05000000000000000000" pitchFamily="2" charset="2"/>
              <a:buChar char="q"/>
            </a:pP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জীবকোষের</a:t>
            </a: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bn-IN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করতে পারবে।</a:t>
            </a:r>
            <a:r>
              <a:rPr dirty="0" sz="3200" lang="bn-IN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dirty="0" sz="3200" lang="en-US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dirty="0" sz="3200" lang="en-US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7"/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10"/>
                                        <p:tgtEl>
                                          <p:spTgt spid="1048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sp>
        <p:nvSpPr>
          <p:cNvPr id="1048616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17" name="TextBox 4"/>
          <p:cNvSpPr txBox="1"/>
          <p:nvPr/>
        </p:nvSpPr>
        <p:spPr>
          <a:xfrm>
            <a:off x="723507" y="1017897"/>
            <a:ext cx="8693870" cy="1884555"/>
          </a:xfrm>
          <a:prstGeom prst="rect"/>
          <a:noFill/>
        </p:spPr>
        <p:txBody>
          <a:bodyPr wrap="square">
            <a:spAutoFit/>
          </a:bodyPr>
          <a:p>
            <a:pPr marL="0" marR="0">
              <a:lnSpc>
                <a:spcPct val="115000"/>
              </a:lnSpc>
              <a:spcBef>
                <a:spcPts val="2400"/>
              </a:spcBef>
              <a:buNone/>
            </a:pPr>
            <a:r>
              <a:rPr b="1" dirty="0" sz="4000" kern="0" lang="en-US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জীবকোষ</a:t>
            </a:r>
            <a:r>
              <a:rPr b="1" dirty="0" sz="4000" kern="0" lang="en-US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b="1" dirty="0" sz="4000" kern="0" lang="en-US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কী</a:t>
            </a:r>
            <a:r>
              <a:rPr b="1" dirty="0" sz="4000" kern="0" lang="en-US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?</a:t>
            </a:r>
          </a:p>
          <a:p>
            <a:pPr marL="0" marR="0">
              <a:lnSpc>
                <a:spcPct val="115000"/>
              </a:lnSpc>
              <a:spcAft>
                <a:spcPts val="1000"/>
              </a:spcAft>
            </a:pPr>
            <a:r>
              <a:rPr dirty="0" sz="32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জীবকোষ</a:t>
            </a:r>
            <a:r>
              <a:rPr dirty="0" sz="32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2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হলো</a:t>
            </a:r>
            <a:r>
              <a:rPr dirty="0" sz="32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2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জীবের</a:t>
            </a:r>
            <a:r>
              <a:rPr dirty="0" sz="32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2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গঠন</a:t>
            </a:r>
            <a:r>
              <a:rPr dirty="0" sz="32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ও </a:t>
            </a:r>
            <a:r>
              <a:rPr dirty="0" sz="32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কার্যগত</a:t>
            </a:r>
            <a:r>
              <a:rPr dirty="0" sz="32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2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একক</a:t>
            </a:r>
            <a:r>
              <a:rPr dirty="0" sz="32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। </a:t>
            </a:r>
            <a:r>
              <a:rPr dirty="0" sz="32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এটি</a:t>
            </a:r>
            <a:r>
              <a:rPr dirty="0" sz="32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2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জীবের</a:t>
            </a:r>
            <a:r>
              <a:rPr dirty="0" sz="32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2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মৌলিক</a:t>
            </a:r>
            <a:r>
              <a:rPr dirty="0" sz="32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2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একক</a:t>
            </a:r>
            <a:r>
              <a:rPr dirty="0" sz="32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2097160" name="Picture 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016933" y="2902452"/>
            <a:ext cx="8089360" cy="3592615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extBox 2"/>
          <p:cNvSpPr txBox="1"/>
          <p:nvPr/>
        </p:nvSpPr>
        <p:spPr>
          <a:xfrm>
            <a:off x="1062871" y="774137"/>
            <a:ext cx="8486482" cy="2361865"/>
          </a:xfrm>
          <a:prstGeom prst="rect"/>
          <a:noFill/>
        </p:spPr>
        <p:txBody>
          <a:bodyPr wrap="square">
            <a:spAutoFit/>
          </a:bodyPr>
          <a:p>
            <a:pPr marL="0" marR="0">
              <a:lnSpc>
                <a:spcPct val="115000"/>
              </a:lnSpc>
              <a:spcBef>
                <a:spcPts val="2400"/>
              </a:spcBef>
              <a:buNone/>
            </a:pPr>
            <a:r>
              <a:rPr b="1" dirty="0" sz="4400" kern="0" lang="en-US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জীবকোষের</a:t>
            </a:r>
            <a:r>
              <a:rPr b="1" dirty="0" sz="4400" kern="0" lang="en-US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b="1" dirty="0" sz="4400" kern="0" lang="en-US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প্রকারভেদ</a:t>
            </a:r>
            <a:endParaRPr b="1" dirty="0" sz="4400" kern="0" lang="en-US">
              <a:solidFill>
                <a:srgbClr val="365F91"/>
              </a:solidFill>
              <a:effectLst/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1000"/>
              </a:spcAft>
            </a:pPr>
            <a:r>
              <a:rPr dirty="0" sz="44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প্রধানত</a:t>
            </a:r>
            <a:r>
              <a:rPr dirty="0" sz="44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4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দুই</a:t>
            </a:r>
            <a:r>
              <a:rPr dirty="0" sz="44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4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ধরনের</a:t>
            </a:r>
            <a:r>
              <a:rPr dirty="0" sz="44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4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কোষ</a:t>
            </a:r>
            <a:r>
              <a:rPr dirty="0" sz="44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4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দেখা</a:t>
            </a:r>
            <a:r>
              <a:rPr dirty="0" sz="44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4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যায়</a:t>
            </a:r>
            <a:r>
              <a:rPr dirty="0" sz="44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dirty="0" sz="44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উদ্ভিদ</a:t>
            </a:r>
            <a:r>
              <a:rPr dirty="0" sz="44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4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কোষ</a:t>
            </a:r>
            <a:r>
              <a:rPr dirty="0" sz="44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ও </a:t>
            </a:r>
            <a:r>
              <a:rPr dirty="0" sz="44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প্রাণী</a:t>
            </a:r>
            <a:r>
              <a:rPr dirty="0" sz="44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4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কোষ</a:t>
            </a:r>
            <a:r>
              <a:rPr dirty="0" sz="44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2097161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111604" y="3535052"/>
            <a:ext cx="5835192" cy="2992477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extBox 2"/>
          <p:cNvSpPr txBox="1"/>
          <p:nvPr/>
        </p:nvSpPr>
        <p:spPr>
          <a:xfrm>
            <a:off x="1138286" y="935374"/>
            <a:ext cx="8118835" cy="2442845"/>
          </a:xfrm>
          <a:prstGeom prst="rect"/>
          <a:noFill/>
        </p:spPr>
        <p:txBody>
          <a:bodyPr wrap="square">
            <a:spAutoFit/>
          </a:bodyPr>
          <a:p>
            <a:pPr marL="0" marR="0">
              <a:lnSpc>
                <a:spcPct val="115000"/>
              </a:lnSpc>
              <a:spcBef>
                <a:spcPts val="2400"/>
              </a:spcBef>
              <a:buNone/>
            </a:pPr>
            <a:r>
              <a:rPr b="1" dirty="0" sz="6600" kern="0" lang="en-US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উদ্ভিদ</a:t>
            </a:r>
            <a:r>
              <a:rPr b="1" dirty="0" sz="6600" kern="0" lang="en-US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b="1" dirty="0" sz="6600" kern="0" lang="en-US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কোষ</a:t>
            </a:r>
            <a:endParaRPr b="1" dirty="0" sz="6600" kern="0" lang="en-US">
              <a:solidFill>
                <a:srgbClr val="365F91"/>
              </a:solidFill>
              <a:effectLst/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1000"/>
              </a:spcAft>
            </a:pPr>
            <a:r>
              <a:rPr dirty="0" sz="36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উদ্ভিদ</a:t>
            </a:r>
            <a:r>
              <a:rPr dirty="0" sz="36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6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কোষে</a:t>
            </a:r>
            <a:r>
              <a:rPr dirty="0" sz="36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6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কোষপ্রাচীর</a:t>
            </a:r>
            <a:r>
              <a:rPr dirty="0" sz="36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ও </a:t>
            </a:r>
            <a:r>
              <a:rPr dirty="0" sz="36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ক্লোরোপ্লাস্ট</a:t>
            </a:r>
            <a:r>
              <a:rPr dirty="0" sz="36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6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থাকে</a:t>
            </a:r>
            <a:r>
              <a:rPr dirty="0" sz="36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dirty="0" sz="36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যা</a:t>
            </a:r>
            <a:r>
              <a:rPr dirty="0" sz="36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6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প্রাণী</a:t>
            </a:r>
            <a:r>
              <a:rPr dirty="0" sz="36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6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কোষে</a:t>
            </a:r>
            <a:r>
              <a:rPr dirty="0" sz="36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6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থাকে</a:t>
            </a:r>
            <a:r>
              <a:rPr dirty="0" sz="36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36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না</a:t>
            </a:r>
            <a:r>
              <a:rPr dirty="0" sz="36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2097162" name="Picture 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677971" y="3591613"/>
            <a:ext cx="7079530" cy="3054284"/>
          </a:xfrm>
          <a:prstGeom prst="rect"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extBox 2"/>
          <p:cNvSpPr txBox="1"/>
          <p:nvPr/>
        </p:nvSpPr>
        <p:spPr>
          <a:xfrm>
            <a:off x="978030" y="699704"/>
            <a:ext cx="8288517" cy="2509533"/>
          </a:xfrm>
          <a:prstGeom prst="rect"/>
          <a:noFill/>
        </p:spPr>
        <p:txBody>
          <a:bodyPr wrap="square">
            <a:spAutoFit/>
          </a:bodyPr>
          <a:p>
            <a:pPr marL="0" marR="0">
              <a:lnSpc>
                <a:spcPct val="115000"/>
              </a:lnSpc>
              <a:spcBef>
                <a:spcPts val="2400"/>
              </a:spcBef>
              <a:buNone/>
            </a:pPr>
            <a:r>
              <a:rPr b="1" dirty="0" sz="6000" kern="0" lang="en-US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প্রাণী</a:t>
            </a:r>
            <a:r>
              <a:rPr b="1" dirty="0" sz="6000" kern="0" lang="en-US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b="1" dirty="0" sz="6000" kern="0" lang="en-US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কোষ</a:t>
            </a:r>
            <a:endParaRPr b="1" dirty="0" sz="6000" kern="0" lang="en-US">
              <a:solidFill>
                <a:srgbClr val="365F91"/>
              </a:solidFill>
              <a:effectLst/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1000"/>
              </a:spcAft>
            </a:pP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প্রাণী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কোষে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কোষপ্রাচীর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থাকে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না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কিন্তু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নিউক্লিয়াস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ও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অন্যান্য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অঙ্গাণু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dirty="0" sz="4000" lang="en-US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থাকে</a:t>
            </a:r>
            <a:r>
              <a:rPr dirty="0" sz="4000" lang="en-US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2097163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300141" y="3648763"/>
            <a:ext cx="5872898" cy="2949999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lastClr="000000" val="windowText"/>
      </a:dk1>
      <a:lt1>
        <a:sysClr lastClr="FFFFFF" val="window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r="5400000" dist="254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l" rig="threePt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RIPON cHAKRABORTY</dc:creator>
  <cp:lastModifiedBy>RIPON cHAKRABORTY</cp:lastModifiedBy>
  <dcterms:created xsi:type="dcterms:W3CDTF">2025-06-15T14:54:05Z</dcterms:created>
  <dcterms:modified xsi:type="dcterms:W3CDTF">2026-08-08T16:50:15Z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f193cba323214ac5a66e54fc38ee227a</vt:lpwstr>
  </property>
</Properties>
</file>