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7200"/>
            <a:ext cx="7391400" cy="607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3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7526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751892"/>
              </p:ext>
            </p:extLst>
          </p:nvPr>
        </p:nvGraphicFramePr>
        <p:xfrm>
          <a:off x="228600" y="1630680"/>
          <a:ext cx="8610601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1981200"/>
                <a:gridCol w="642257"/>
                <a:gridCol w="1230086"/>
                <a:gridCol w="1230086"/>
                <a:gridCol w="1230086"/>
                <a:gridCol w="1230086"/>
              </a:tblGrid>
              <a:tr h="533400"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সুত্র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algn="ctr"/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algn="ctr"/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ব্যালেন্স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33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২০২৫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১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 </a:t>
                      </a:r>
                    </a:p>
                    <a:p>
                      <a:pPr algn="ctr"/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আসবাবপত্র হিসাব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২০,০০০ 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১০,০০০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,</a:t>
                      </a:r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০০০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৩০,০০০  </a:t>
                      </a:r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81200" y="533400"/>
            <a:ext cx="495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গ)মূলধন হিসাব </a:t>
            </a:r>
            <a:endParaRPr lang="en-US" sz="44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87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6002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534690"/>
              </p:ext>
            </p:extLst>
          </p:nvPr>
        </p:nvGraphicFramePr>
        <p:xfrm>
          <a:off x="152399" y="1948750"/>
          <a:ext cx="8610601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1981200"/>
                <a:gridCol w="642257"/>
                <a:gridCol w="1230086"/>
                <a:gridCol w="1230086"/>
                <a:gridCol w="1230086"/>
                <a:gridCol w="1230086"/>
              </a:tblGrid>
              <a:tr h="533400"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সুত্র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algn="ctr"/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algn="ctr"/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ব্যালেন্স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33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r>
                        <a:rPr lang="bn-IN" sz="3200" i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320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২০২৫</a:t>
                      </a:r>
                    </a:p>
                    <a:p>
                      <a:pPr algn="ctr"/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 ২ 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 হিসাব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০০ 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৭০০০ </a:t>
                      </a:r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“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৩ </a:t>
                      </a: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বিক্রয়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হিসাব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২০,০০০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১৩,০০০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4000" y="9906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ব্যাংক হিসাব 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64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2" y="1624580"/>
            <a:ext cx="7620016" cy="360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7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34178"/>
            <a:ext cx="7875740" cy="586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4572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057400"/>
            <a:ext cx="5867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মাহফুজুল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করিম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হিসাববিজ্ঞান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) </a:t>
            </a:r>
          </a:p>
          <a:p>
            <a:pPr algn="ctr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হাজী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আপ্তাব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উদ্দিন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আমিনা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খাতুন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জুড়ী,মৌলভীবাজার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০১৯২২৮২১৬৩৫</a:t>
            </a:r>
          </a:p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mahfujul1987@gmail.com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727200"/>
            <a:ext cx="3175000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4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6934200" cy="4399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u="sng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i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i="1" u="sng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i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শ্রেণীঃ একাদশ </a:t>
            </a:r>
          </a:p>
          <a:p>
            <a:pPr algn="ctr"/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হিসাববিজ্ঞান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১ম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য়</a:t>
            </a:r>
            <a:r>
              <a:rPr lang="bn-IN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জাবেদা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খতিয়ান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092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762000"/>
            <a:ext cx="5029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ফল</a:t>
            </a:r>
            <a:endParaRPr lang="bn-IN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bn-IN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bn-IN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জাবেদা দাখিলা </a:t>
            </a:r>
          </a:p>
          <a:p>
            <a:pPr algn="ctr"/>
            <a:endParaRPr lang="bn-IN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bn-IN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খতিয়ান </a:t>
            </a:r>
          </a:p>
        </p:txBody>
      </p:sp>
      <p:sp>
        <p:nvSpPr>
          <p:cNvPr id="4" name="Down Arrow 3"/>
          <p:cNvSpPr/>
          <p:nvPr/>
        </p:nvSpPr>
        <p:spPr>
          <a:xfrm>
            <a:off x="3810000" y="1524000"/>
            <a:ext cx="914400" cy="1143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3810000" y="3429000"/>
            <a:ext cx="7620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1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143000"/>
            <a:ext cx="6553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Ex-6</a:t>
            </a:r>
            <a:endParaRPr lang="bn-IN" sz="24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জুন:১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জনাব কামাল নগদ ২০,০০০ টাকা, আসবাবপত্র ১০,০০০ টাকা এবং বন্ধু সোহেলের নিকট থেকে ৫,০০০ টাকার ঋণ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</a:t>
            </a:r>
            <a:r>
              <a:rPr lang="bn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য়ে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ব্যবসা আরম্ভ করলেন। (এ লেনদেনের জন্য ২টি জাবেদা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দেও</a:t>
            </a:r>
            <a:r>
              <a:rPr lang="bn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য়া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যাবে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, আবার ১টি জাবেদা দিলেও চলবে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।)</a:t>
            </a:r>
            <a:endParaRPr lang="bn-IN" sz="24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বিপাশার নিকট হতে পণ্য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ক্র</a:t>
            </a:r>
            <a:r>
              <a:rPr lang="bn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য়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নগদে 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৫,০০০ টাকা, চেকে ৭,০০০ টাকা, ধারে ৮,০০০ টাকা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4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শোভা-এর নিকট ৫০,০০০ টাকার পণ্য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বিক্র</a:t>
            </a:r>
            <a:r>
              <a:rPr lang="bn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য়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করে 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নগদ প্রাপ্তি ১৫,০০০ টাকা এবং চেক প্রাপ্তি ২০,০০০ টাকা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4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মেশিন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মেরামতের জন্য 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ব্যবসা</a:t>
            </a:r>
            <a:r>
              <a:rPr lang="bn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য়ি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 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পণ্য ব্যবহার করা হলো ২,০০০ টাকা</a:t>
            </a:r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4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24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as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শ্রমিকের মজুরি বাবদ ৫,০০০ টাকার পণ্য প্রদান।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4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09800"/>
            <a:ext cx="76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ক)</a:t>
            </a:r>
            <a:r>
              <a:rPr lang="bn-IN" sz="3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নীট ক্রয় এর </a:t>
            </a:r>
            <a:r>
              <a:rPr lang="bn-IN" sz="3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পরিমাণ নির্ণয় কর।</a:t>
            </a:r>
          </a:p>
          <a:p>
            <a:r>
              <a:rPr lang="bn-IN" sz="3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খ) উপযুক্ত লেনদেন এর জাবেদা দাখিলা নির্ণয় কর । </a:t>
            </a:r>
          </a:p>
          <a:p>
            <a:r>
              <a:rPr lang="bn-IN" sz="3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গ) মূলধন ও ব্যাংক হিসাব এর খতিয়ান  নির্ণয় কর।</a:t>
            </a:r>
          </a:p>
          <a:p>
            <a:endParaRPr lang="en-US" sz="36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76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1295400"/>
            <a:ext cx="617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ক)</a:t>
            </a:r>
            <a:r>
              <a:rPr lang="bn-IN" sz="4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নীট ক্রয় এর </a:t>
            </a:r>
            <a:r>
              <a:rPr lang="bn-IN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পরিমাণ</a:t>
            </a:r>
            <a:endParaRPr lang="en-US" sz="4800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GB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=20,000-2000-5000</a:t>
            </a:r>
          </a:p>
          <a:p>
            <a:r>
              <a:rPr lang="en-GB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=13,000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টাকা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72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93215"/>
              </p:ext>
            </p:extLst>
          </p:nvPr>
        </p:nvGraphicFramePr>
        <p:xfrm>
          <a:off x="228600" y="521107"/>
          <a:ext cx="8610600" cy="6184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7668"/>
                <a:gridCol w="3637236"/>
                <a:gridCol w="519607"/>
                <a:gridCol w="1543969"/>
                <a:gridCol w="1722120"/>
              </a:tblGrid>
              <a:tr h="454253">
                <a:tc>
                  <a:txBody>
                    <a:bodyPr/>
                    <a:lstStyle/>
                    <a:p>
                      <a:pPr algn="ctr"/>
                      <a:r>
                        <a:rPr lang="bn-IN" sz="20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r>
                        <a:rPr lang="bn-IN" sz="2000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bn-IN" sz="2000" b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সূত্র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টাকা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টাকা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826530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২০২৫</a:t>
                      </a:r>
                    </a:p>
                    <a:p>
                      <a:pPr algn="ctr"/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 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</a:t>
                      </a:r>
                      <a:r>
                        <a:rPr lang="en-US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হিসাব</a:t>
                      </a:r>
                      <a:r>
                        <a:rPr lang="en-US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bn-IN" sz="20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আসবাবপত্র হিসাব </a:t>
                      </a:r>
                      <a:endParaRPr lang="bn-IN" sz="20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  মূলধন হিসাব                                  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২০,০০০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১০,০০০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৩০,০০০ 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79185">
                <a:tc>
                  <a:txBody>
                    <a:bodyPr/>
                    <a:lstStyle/>
                    <a:p>
                      <a:pPr algn="ctr"/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“১ 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                                               </a:t>
                      </a: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প্রদেয়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হিসাব                                          </a:t>
                      </a: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৫০০০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৫০০০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79185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“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ক্রয় হিসাব  </a:t>
                      </a:r>
                      <a:endParaRPr lang="bn-IN" sz="20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নগদান হিসাব                                                                             </a:t>
                      </a:r>
                      <a:endParaRPr lang="bn-IN" sz="20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ব্যাংক হিসাব    </a:t>
                      </a:r>
                      <a:endParaRPr lang="bn-IN" sz="20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প্রদেয় হিসাব                                       </a:t>
                      </a: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২০,০০০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৫০০০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৭০০০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৮০০০</a:t>
                      </a:r>
                    </a:p>
                  </a:txBody>
                  <a:tcPr/>
                </a:tc>
              </a:tr>
              <a:tr h="679185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“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৩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 </a:t>
                      </a: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ব্যাংক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হিসাব </a:t>
                      </a:r>
                      <a:endParaRPr lang="bn-IN" sz="20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প্রাপ্য হিসাব </a:t>
                      </a:r>
                      <a:endParaRPr lang="bn-IN" sz="20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 বিক্রয় হিসাব                                     </a:t>
                      </a: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১৫,০০০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২০,০০০</a:t>
                      </a: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১৫,০০০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৫০,০০০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79185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“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৪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বিবিধ খরচ </a:t>
                      </a: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 ক্রয় হিসাব                          </a:t>
                      </a: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২০০০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২০০০ 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79185"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“৫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মজুরি</a:t>
                      </a:r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হিসাব </a:t>
                      </a:r>
                    </a:p>
                    <a:p>
                      <a:r>
                        <a:rPr lang="bn-IN" sz="20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   ক্রয় হিসাব </a:t>
                      </a:r>
                      <a:endParaRPr lang="en-US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৫০০০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bn-IN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bn-IN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৫০০০ </a:t>
                      </a:r>
                      <a:endParaRPr lang="en-US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29691" y="34636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খ) জাবেদা 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54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316</Words>
  <Application>Microsoft Office PowerPoint</Application>
  <PresentationFormat>On-screen Show (4:3)</PresentationFormat>
  <Paragraphs>136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11</cp:revision>
  <dcterms:created xsi:type="dcterms:W3CDTF">2006-08-16T00:00:00Z</dcterms:created>
  <dcterms:modified xsi:type="dcterms:W3CDTF">2026-08-08T18:40:32Z</dcterms:modified>
</cp:coreProperties>
</file>