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4360" y="457200"/>
            <a:ext cx="192024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594360" y="457200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● দিন ৩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21792" y="117043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00" kern="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অধ্যায় ১  ▪  ভৌত রাশি ও পরিমাপ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66928" y="1627632"/>
            <a:ext cx="75895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ভৌত রাশি —</a:t>
            </a:r>
            <a:endParaRPr lang="en-US" sz="5000" dirty="0"/>
          </a:p>
          <a:p>
            <a:pPr indent="0" marL="0">
              <a:lnSpc>
                <a:spcPts val="58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21792" y="382219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নবম–দশম শ্রেণি  |  পদার্থবিজ্ঞান  |  NCTB পাঠ্যক্রম  |  দিন ৩</a:t>
            </a:r>
            <a:endParaRPr lang="en-US" sz="1600" dirty="0"/>
          </a:p>
        </p:txBody>
      </p:sp>
      <p:pic>
        <p:nvPicPr>
          <p:cNvPr id="8" name="Image 1" descr="/home/claude/day3/hero_ato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868680"/>
            <a:ext cx="4434840" cy="443484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66928" y="5349240"/>
            <a:ext cx="7955280" cy="1143000"/>
          </a:xfrm>
          <a:prstGeom prst="roundRect">
            <a:avLst>
              <a:gd name="adj" fmla="val 112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0" name="Image 2" descr="/home/claude/day3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522976"/>
            <a:ext cx="822960" cy="8229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83080" y="54864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8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| সহকারী শিক্ষক (গণিত ও পদার্থবিজ্ঞান)</a:t>
            </a:r>
            <a:endParaRPr lang="en-US" sz="18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800" dirty="0"/>
          </a:p>
        </p:txBody>
      </p:sp>
      <p:pic>
        <p:nvPicPr>
          <p:cNvPr id="12" name="Image 3" descr="/home/claude/day3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5577840"/>
            <a:ext cx="713232" cy="713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জানো কি?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রাশির মজার তথ্য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8" name="Image 1" descr="/home/claude/day3/hero_forc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039112"/>
            <a:ext cx="768096" cy="7680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74520" y="182880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নিউটন (N) আসলে একটি লব্ধ একক — kg·m/s² এর সংক্ষিপ্ত রূপ, বিজ্ঞানী স্যার আইজ্যাক নিউটনের নামে এর নামকরণ করা হয়েছে।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548640" y="333756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11" name="Image 2" descr="/home/claude/day3/hero_energ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685032"/>
            <a:ext cx="768096" cy="76809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874520" y="347472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জুল (J) হলো কাজ ও শক্তির একক, যা kg·m²/s² এর সমান — বিজ্ঞানী জেমস প্রেসকট জুলের নামে এই একক প্রবর্তিত হয়।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498348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14" name="Image 3" descr="/home/claude/day3/hero_compar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330952"/>
            <a:ext cx="768096" cy="76809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874520" y="512064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নিজেকে যাচাই করো: একটি গাড়ি ৬০ km দূরত্ব ২ ঘণ্টায় অতিক্রম করলে তার গড় বেগ কত হবে? (উত্তর: ৩০ km/h)</a:t>
            </a:r>
            <a:endParaRPr lang="en-US" sz="1500" dirty="0"/>
          </a:p>
        </p:txBody>
      </p:sp>
      <p:sp>
        <p:nvSpPr>
          <p:cNvPr id="16" name="Text 10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4" descr="/home/claude/day3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11/১১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শেষ কথা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সারসংক্ষেপ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4630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1709928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170992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280160" y="1691640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2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 মৌলিক রাশির গুণ বা ভাগের মাধ্যমে গঠিত হয়।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822960" y="2331720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2" name="Text 9"/>
          <p:cNvSpPr/>
          <p:nvPr/>
        </p:nvSpPr>
        <p:spPr>
          <a:xfrm>
            <a:off x="822960" y="2331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80160" y="2313432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2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ক্ষেত্রফল, আয়তন, বেগ, ত্বরণ, বল, ঘনত্ব, চাপ, কাজ — সবই লব্ধ রাশির উদাহরণ।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822960" y="295351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5" name="Text 12"/>
          <p:cNvSpPr/>
          <p:nvPr/>
        </p:nvSpPr>
        <p:spPr>
          <a:xfrm>
            <a:off x="822960" y="29535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280160" y="2935224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2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প্রতিটি লব্ধ রাশির একক মৌলিক এককের সমন্বয়ে গঠিত হয়, যেমন বল-এর একক N = kg·m/s²।</a:t>
            </a:r>
            <a:endParaRPr lang="en-US" sz="1220" dirty="0"/>
          </a:p>
        </p:txBody>
      </p:sp>
      <p:sp>
        <p:nvSpPr>
          <p:cNvPr id="17" name="Shape 14"/>
          <p:cNvSpPr/>
          <p:nvPr/>
        </p:nvSpPr>
        <p:spPr>
          <a:xfrm>
            <a:off x="822960" y="3575304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8" name="Text 15"/>
          <p:cNvSpPr/>
          <p:nvPr/>
        </p:nvSpPr>
        <p:spPr>
          <a:xfrm>
            <a:off x="822960" y="35753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280160" y="3557016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2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সূত্র প্রয়োগ করে ধাপে ধাপে গণনা করে যেকোনো লব্ধ রাশির মান বের করা যায়।</a:t>
            </a:r>
            <a:endParaRPr lang="en-US" sz="1220" dirty="0"/>
          </a:p>
        </p:txBody>
      </p:sp>
      <p:sp>
        <p:nvSpPr>
          <p:cNvPr id="20" name="Shape 17"/>
          <p:cNvSpPr/>
          <p:nvPr/>
        </p:nvSpPr>
        <p:spPr>
          <a:xfrm>
            <a:off x="822960" y="4197096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1" name="Text 18"/>
          <p:cNvSpPr/>
          <p:nvPr/>
        </p:nvSpPr>
        <p:spPr>
          <a:xfrm>
            <a:off x="822960" y="41970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280160" y="4178808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2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দৈনন্দিন যন্ত্রপাতিতে (স্পিডোমিটার, স্কেল, প্রেশার গজ) লব্ধ রাশির ব্যবহার দেখা যায়।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7360920" y="1463040"/>
            <a:ext cx="4297680" cy="3291840"/>
          </a:xfrm>
          <a:prstGeom prst="roundRect">
            <a:avLst>
              <a:gd name="adj" fmla="val 3333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4" name="Image 1" descr="/home/claude/day3/icon_arro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1691640"/>
            <a:ext cx="384048" cy="384048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7635240" y="212140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আগামীকাল  ·  দিন ৪</a:t>
            </a:r>
            <a:endParaRPr lang="en-US" sz="1400" dirty="0"/>
          </a:p>
        </p:txBody>
      </p:sp>
      <p:sp>
        <p:nvSpPr>
          <p:cNvPr id="26" name="Text 22"/>
          <p:cNvSpPr/>
          <p:nvPr/>
        </p:nvSpPr>
        <p:spPr>
          <a:xfrm>
            <a:off x="7635240" y="2487168"/>
            <a:ext cx="3840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1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পদ্ধতি ও</a:t>
            </a:r>
            <a:endParaRPr lang="en-US" sz="2500" dirty="0"/>
          </a:p>
          <a:p>
            <a:pPr indent="0" marL="0">
              <a:lnSpc>
                <a:spcPts val="31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SI একক</a:t>
            </a:r>
            <a:endParaRPr lang="en-US" sz="2500" dirty="0"/>
          </a:p>
        </p:txBody>
      </p:sp>
      <p:sp>
        <p:nvSpPr>
          <p:cNvPr id="27" name="Text 23"/>
          <p:cNvSpPr/>
          <p:nvPr/>
        </p:nvSpPr>
        <p:spPr>
          <a:xfrm>
            <a:off x="7635240" y="379476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পদ্ধতির প্রকারভেদ ও আন্তর্জাতিক একক পদ্ধতি (SI) নিয়ে বিস্তারিত আলোচনা</a:t>
            </a:r>
            <a:endParaRPr lang="en-US" sz="1200" dirty="0"/>
          </a:p>
        </p:txBody>
      </p:sp>
      <p:sp>
        <p:nvSpPr>
          <p:cNvPr id="28" name="Shape 24"/>
          <p:cNvSpPr/>
          <p:nvPr/>
        </p:nvSpPr>
        <p:spPr>
          <a:xfrm>
            <a:off x="548640" y="4937760"/>
            <a:ext cx="11109960" cy="1234440"/>
          </a:xfrm>
          <a:prstGeom prst="roundRect">
            <a:avLst>
              <a:gd name="adj" fmla="val 8889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9" name="Image 2" descr="/home/claude/day3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074920"/>
            <a:ext cx="960120" cy="960120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1920240" y="5074920"/>
            <a:ext cx="7315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700" dirty="0"/>
          </a:p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 |  সহকারী শিক্ষক (গণিত ও পদার্থবিজ্ঞান)</a:t>
            </a:r>
            <a:endParaRPr lang="en-US" sz="1700" dirty="0"/>
          </a:p>
          <a:p>
            <a:pPr indent="0" marL="0">
              <a:lnSpc>
                <a:spcPct val="122000"/>
              </a:lnSpc>
              <a:buNone/>
            </a:pPr>
            <a:r>
              <a:rPr lang="en-US" sz="12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700" dirty="0"/>
          </a:p>
        </p:txBody>
      </p:sp>
      <p:pic>
        <p:nvPicPr>
          <p:cNvPr id="31" name="Image 3" descr="/home/claude/day3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5560" y="5138928"/>
            <a:ext cx="822960" cy="822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শুরুর কথা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 কী?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85800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72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B8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1005840" y="1856232"/>
            <a:ext cx="6126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8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 রাশি দুই বা ততোধিক মৌলিক রাশির গুণ বা ভাগের মাধ্যমে গঠিত হয়, তাকে লব্ধ রাশি বলে। যেমন — বেগ = দৈর্ঘ্য ÷ সময়। অর্থাৎ লব্ধ রাশি সবসময় মৌলিক রাশির উপর নির্ভরশীল।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48640" y="3977640"/>
            <a:ext cx="329184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77240" y="44805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একটি গাড়ি ১০০ মিটার ১০ সেকেন্ডে অতিক্রম করলে তার বেগ = ১০০÷১০ = ১০ m/s। এখানে বেগ (লব্ধ রাশি) তৈরি হয়েছে দৈর্ঘ্য ও সময় (দুটি মৌলিক রাশি) থেকে।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023360" y="3977640"/>
            <a:ext cx="329184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5196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মনে রাখো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251960" y="44805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রাশির একক সবসময় মৌলিক এককের সমন্বয়ে গঠিত হয় — যেমন বেগের একক m/s আসলে মিটার (দৈর্ঘ্য) ও সেকেন্ড (সময়) এর সমন্বয়।</a:t>
            </a:r>
            <a:endParaRPr lang="en-US" sz="1250" dirty="0"/>
          </a:p>
        </p:txBody>
      </p:sp>
      <p:pic>
        <p:nvPicPr>
          <p:cNvPr id="16" name="Image 1" descr="/home/claude/day3/hero_velocit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783080"/>
            <a:ext cx="3657600" cy="36576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2" descr="/home/claude/day3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পুনরালোচনা (দিন ২)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বনাম লব্ধ রাশি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621792" y="1737360"/>
            <a:ext cx="5120640" cy="3977640"/>
          </a:xfrm>
          <a:prstGeom prst="roundRect">
            <a:avLst>
              <a:gd name="adj" fmla="val 321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578608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941832" y="3090672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 Quantity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941832" y="3566160"/>
            <a:ext cx="44805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স্বাধীন রাশি, অন্য কোনো রাশির উপর নির্ভর করে না, সরাসরি সংজ্ঞায়িত। মোট ৭টি — দৈর্ঘ্য (m), ভর (kg), সময় (s), তড়িৎ প্রবাহ (A), তাপমাত্রা (K), পদার্থের পরিমাণ (mol), দীপন তীব্রতা (cd)। এগুলো দিন ২-তে বিস্তারিত আলোচনা করা হয়েছে।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46520" y="1737360"/>
            <a:ext cx="5120640" cy="3977640"/>
          </a:xfrm>
          <a:prstGeom prst="roundRect">
            <a:avLst>
              <a:gd name="adj" fmla="val 3218"/>
            </a:avLst>
          </a:prstGeom>
          <a:solidFill>
            <a:srgbClr val="F9E795">
              <a:alpha val="97000"/>
            </a:srgbClr>
          </a:solidFill>
          <a:ln w="25400">
            <a:solidFill>
              <a:srgbClr val="E8B84B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20840" y="2011680"/>
            <a:ext cx="1600200" cy="402336"/>
          </a:xfrm>
          <a:prstGeom prst="roundRect">
            <a:avLst>
              <a:gd name="adj" fmla="val 50000"/>
            </a:avLst>
          </a:prstGeom>
          <a:solidFill>
            <a:srgbClr val="1A2151"/>
          </a:solidFill>
          <a:ln/>
        </p:spPr>
      </p:sp>
      <p:sp>
        <p:nvSpPr>
          <p:cNvPr id="13" name="Text 10"/>
          <p:cNvSpPr/>
          <p:nvPr/>
        </p:nvSpPr>
        <p:spPr>
          <a:xfrm>
            <a:off x="6720840" y="2011680"/>
            <a:ext cx="1600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টপিক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766560" y="2578608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6766560" y="3090672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4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Derived Quantity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766560" y="3566160"/>
            <a:ext cx="44805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রাশির গুণ বা ভাগের মাধ্যমে গঠিত হয়। যেমন — বেগ = দৈর্ঘ্য ÷ সময় (m/s), বল = ভর × ত্বরণ (N)। লব্ধ রাশির সংখ্যা কার্যত অসীম, কারণ মৌলিক রাশিগুলোকে নানাভাবে একত্র করে নতুন নতুন লব্ধ রাশি তৈরি করা যায়।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1" descr="/home/claude/day3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 · পর্ব ১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সাধারণ লব্ধ রাশিসমূহ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26568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26568" y="1600200"/>
            <a:ext cx="2724912" cy="1371600"/>
          </a:xfrm>
          <a:prstGeom prst="rect">
            <a:avLst>
              <a:gd name="adj" fmla="val 9333"/>
            </a:avLst>
          </a:prstGeom>
          <a:solidFill>
            <a:srgbClr val="065A82">
              <a:alpha val="92000"/>
            </a:srgbClr>
          </a:solidFill>
          <a:ln/>
        </p:spPr>
      </p:sp>
      <p:pic>
        <p:nvPicPr>
          <p:cNvPr id="9" name="Image 1" descr="/home/claude/day3/hero_area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536" y="1783080"/>
            <a:ext cx="950976" cy="95097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8008" y="3044952"/>
            <a:ext cx="2542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ক্ষেত্রফল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518008" y="3392424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563728" y="3721608"/>
            <a:ext cx="2450592" cy="420624"/>
          </a:xfrm>
          <a:prstGeom prst="roundRect">
            <a:avLst>
              <a:gd name="adj" fmla="val 17391"/>
            </a:avLst>
          </a:prstGeom>
          <a:solidFill>
            <a:srgbClr val="065A82">
              <a:alpha val="12000"/>
            </a:srgbClr>
          </a:solidFill>
          <a:ln w="12700">
            <a:solidFill>
              <a:srgbClr val="065A82">
                <a:alpha val="45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63728" y="3721608"/>
            <a:ext cx="2450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দৈর্ঘ্য × প্রস্থ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563728" y="423367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একক: </a:t>
            </a:r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m²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591160" y="461772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কোনো তলের পরিমাণ বোঝায়। যেমন একটি ঘরের মেঝের ক্ষেত্রফল জানলে কত টাইলস লাগবে তা হিসাব করা যায়।</a:t>
            </a:r>
            <a:endParaRPr lang="en-US" sz="1080" dirty="0"/>
          </a:p>
        </p:txBody>
      </p:sp>
      <p:sp>
        <p:nvSpPr>
          <p:cNvPr id="16" name="Shape 12"/>
          <p:cNvSpPr/>
          <p:nvPr/>
        </p:nvSpPr>
        <p:spPr>
          <a:xfrm>
            <a:off x="3297784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3297784" y="1600200"/>
            <a:ext cx="2724912" cy="1371600"/>
          </a:xfrm>
          <a:prstGeom prst="rect">
            <a:avLst>
              <a:gd name="adj" fmla="val 9333"/>
            </a:avLst>
          </a:prstGeom>
          <a:solidFill>
            <a:srgbClr val="1C7293">
              <a:alpha val="92000"/>
            </a:srgbClr>
          </a:solidFill>
          <a:ln/>
        </p:spPr>
      </p:sp>
      <p:pic>
        <p:nvPicPr>
          <p:cNvPr id="18" name="Image 2" descr="/home/claude/day3/hero_volum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752" y="1783080"/>
            <a:ext cx="950976" cy="95097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3389224" y="3044952"/>
            <a:ext cx="2542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আয়তন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3389224" y="3392424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3434944" y="3721608"/>
            <a:ext cx="2450592" cy="420624"/>
          </a:xfrm>
          <a:prstGeom prst="roundRect">
            <a:avLst>
              <a:gd name="adj" fmla="val 17391"/>
            </a:avLst>
          </a:prstGeom>
          <a:solidFill>
            <a:srgbClr val="1C7293">
              <a:alpha val="12000"/>
            </a:srgbClr>
          </a:solidFill>
          <a:ln w="12700">
            <a:solidFill>
              <a:srgbClr val="1C7293">
                <a:alpha val="45000"/>
              </a:srgbClr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3434944" y="3721608"/>
            <a:ext cx="2450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দৈর্ঘ্য³</a:t>
            </a:r>
            <a:endParaRPr lang="en-US" sz="1250" dirty="0"/>
          </a:p>
        </p:txBody>
      </p:sp>
      <p:sp>
        <p:nvSpPr>
          <p:cNvPr id="23" name="Text 18"/>
          <p:cNvSpPr/>
          <p:nvPr/>
        </p:nvSpPr>
        <p:spPr>
          <a:xfrm>
            <a:off x="3434944" y="423367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একক: </a:t>
            </a:r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m³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3462376" y="461772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কোনো বস্তুর দখলকৃত ত্রিমাত্রিক স্থান। যেমন একটি ট্যাংকে কতটুকু পানি ধরবে তা আয়তন দিয়ে বোঝা যায়।</a:t>
            </a:r>
            <a:endParaRPr lang="en-US" sz="1080" dirty="0"/>
          </a:p>
        </p:txBody>
      </p:sp>
      <p:sp>
        <p:nvSpPr>
          <p:cNvPr id="25" name="Shape 20"/>
          <p:cNvSpPr/>
          <p:nvPr/>
        </p:nvSpPr>
        <p:spPr>
          <a:xfrm>
            <a:off x="6169000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169000" y="1600200"/>
            <a:ext cx="2724912" cy="1371600"/>
          </a:xfrm>
          <a:prstGeom prst="rect">
            <a:avLst>
              <a:gd name="adj" fmla="val 9333"/>
            </a:avLst>
          </a:prstGeom>
          <a:solidFill>
            <a:srgbClr val="1A2151">
              <a:alpha val="92000"/>
            </a:srgbClr>
          </a:solidFill>
          <a:ln/>
        </p:spPr>
      </p:sp>
      <p:pic>
        <p:nvPicPr>
          <p:cNvPr id="27" name="Image 3" descr="/home/claude/day3/hero_velocit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968" y="1783080"/>
            <a:ext cx="950976" cy="950976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260440" y="3044952"/>
            <a:ext cx="2542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বেগ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6260440" y="3392424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Velocity</a:t>
            </a:r>
            <a:endParaRPr lang="en-US" sz="1000" dirty="0"/>
          </a:p>
        </p:txBody>
      </p:sp>
      <p:sp>
        <p:nvSpPr>
          <p:cNvPr id="30" name="Shape 24"/>
          <p:cNvSpPr/>
          <p:nvPr/>
        </p:nvSpPr>
        <p:spPr>
          <a:xfrm>
            <a:off x="6306160" y="3721608"/>
            <a:ext cx="2450592" cy="420624"/>
          </a:xfrm>
          <a:prstGeom prst="roundRect">
            <a:avLst>
              <a:gd name="adj" fmla="val 17391"/>
            </a:avLst>
          </a:prstGeom>
          <a:solidFill>
            <a:srgbClr val="1A2151">
              <a:alpha val="12000"/>
            </a:srgbClr>
          </a:solidFill>
          <a:ln w="12700">
            <a:solidFill>
              <a:srgbClr val="1A2151">
                <a:alpha val="45000"/>
              </a:srgbClr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6306160" y="3721608"/>
            <a:ext cx="2450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দৈর্ঘ্য ÷ সময়</a:t>
            </a:r>
            <a:endParaRPr lang="en-US" sz="1250" dirty="0"/>
          </a:p>
        </p:txBody>
      </p:sp>
      <p:sp>
        <p:nvSpPr>
          <p:cNvPr id="32" name="Text 26"/>
          <p:cNvSpPr/>
          <p:nvPr/>
        </p:nvSpPr>
        <p:spPr>
          <a:xfrm>
            <a:off x="6306160" y="423367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একক: </a:t>
            </a:r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m/s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6333592" y="461772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সময়ে একটি বস্তু কতটুকু দূরত্ব একটি নির্দিষ্ট দিকে অতিক্রম করে তার পরিমাপ।</a:t>
            </a:r>
            <a:endParaRPr lang="en-US" sz="1080" dirty="0"/>
          </a:p>
        </p:txBody>
      </p:sp>
      <p:sp>
        <p:nvSpPr>
          <p:cNvPr id="34" name="Shape 28"/>
          <p:cNvSpPr/>
          <p:nvPr/>
        </p:nvSpPr>
        <p:spPr>
          <a:xfrm>
            <a:off x="9040216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35" name="Shape 29"/>
          <p:cNvSpPr/>
          <p:nvPr/>
        </p:nvSpPr>
        <p:spPr>
          <a:xfrm>
            <a:off x="9040216" y="1600200"/>
            <a:ext cx="2724912" cy="1371600"/>
          </a:xfrm>
          <a:prstGeom prst="rect">
            <a:avLst>
              <a:gd name="adj" fmla="val 9333"/>
            </a:avLst>
          </a:prstGeom>
          <a:solidFill>
            <a:srgbClr val="00A896">
              <a:alpha val="92000"/>
            </a:srgbClr>
          </a:solidFill>
          <a:ln/>
        </p:spPr>
      </p:sp>
      <p:pic>
        <p:nvPicPr>
          <p:cNvPr id="36" name="Image 4" descr="/home/claude/day3/hero_acceleratio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7184" y="1783080"/>
            <a:ext cx="950976" cy="950976"/>
          </a:xfrm>
          <a:prstGeom prst="rect">
            <a:avLst/>
          </a:prstGeom>
        </p:spPr>
      </p:pic>
      <p:sp>
        <p:nvSpPr>
          <p:cNvPr id="37" name="Text 30"/>
          <p:cNvSpPr/>
          <p:nvPr/>
        </p:nvSpPr>
        <p:spPr>
          <a:xfrm>
            <a:off x="9131656" y="3044952"/>
            <a:ext cx="2542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ত্বরণ</a:t>
            </a:r>
            <a:endParaRPr lang="en-US" sz="1600" dirty="0"/>
          </a:p>
        </p:txBody>
      </p:sp>
      <p:sp>
        <p:nvSpPr>
          <p:cNvPr id="38" name="Text 31"/>
          <p:cNvSpPr/>
          <p:nvPr/>
        </p:nvSpPr>
        <p:spPr>
          <a:xfrm>
            <a:off x="9131656" y="3392424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Acceleration</a:t>
            </a:r>
            <a:endParaRPr lang="en-US" sz="1000" dirty="0"/>
          </a:p>
        </p:txBody>
      </p:sp>
      <p:sp>
        <p:nvSpPr>
          <p:cNvPr id="39" name="Shape 32"/>
          <p:cNvSpPr/>
          <p:nvPr/>
        </p:nvSpPr>
        <p:spPr>
          <a:xfrm>
            <a:off x="9177376" y="3721608"/>
            <a:ext cx="2450592" cy="420624"/>
          </a:xfrm>
          <a:prstGeom prst="roundRect">
            <a:avLst>
              <a:gd name="adj" fmla="val 17391"/>
            </a:avLst>
          </a:prstGeom>
          <a:solidFill>
            <a:srgbClr val="00A896">
              <a:alpha val="12000"/>
            </a:srgbClr>
          </a:solidFill>
          <a:ln w="12700">
            <a:solidFill>
              <a:srgbClr val="00A896">
                <a:alpha val="45000"/>
              </a:srgbClr>
            </a:solidFill>
            <a:prstDash val="solid"/>
          </a:ln>
        </p:spPr>
      </p:sp>
      <p:sp>
        <p:nvSpPr>
          <p:cNvPr id="40" name="Text 33"/>
          <p:cNvSpPr/>
          <p:nvPr/>
        </p:nvSpPr>
        <p:spPr>
          <a:xfrm>
            <a:off x="9177376" y="3721608"/>
            <a:ext cx="2450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বেগ ÷ সময়</a:t>
            </a:r>
            <a:endParaRPr lang="en-US" sz="1250" dirty="0"/>
          </a:p>
        </p:txBody>
      </p:sp>
      <p:sp>
        <p:nvSpPr>
          <p:cNvPr id="41" name="Text 34"/>
          <p:cNvSpPr/>
          <p:nvPr/>
        </p:nvSpPr>
        <p:spPr>
          <a:xfrm>
            <a:off x="9177376" y="423367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একক: </a:t>
            </a:r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m/s²</a:t>
            </a:r>
            <a:endParaRPr lang="en-US" sz="1200" dirty="0"/>
          </a:p>
        </p:txBody>
      </p:sp>
      <p:sp>
        <p:nvSpPr>
          <p:cNvPr id="42" name="Text 35"/>
          <p:cNvSpPr/>
          <p:nvPr/>
        </p:nvSpPr>
        <p:spPr>
          <a:xfrm>
            <a:off x="9204808" y="461772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বেগ কত দ্রুত পরিবর্তিত হচ্ছে তার পরিমাপ। গাড়ি স্টার্ট দিলে বেগ বাড়ে — এটাই ত্বরণ।</a:t>
            </a:r>
            <a:endParaRPr lang="en-US" sz="1080" dirty="0"/>
          </a:p>
        </p:txBody>
      </p:sp>
      <p:sp>
        <p:nvSpPr>
          <p:cNvPr id="43" name="Text 36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44" name="Image 5" descr="/home/claude/day3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লব্ধ রাশি · পর্ব 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সাধারণ লব্ধ রাশিসমূহ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26568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26568" y="1600200"/>
            <a:ext cx="2724912" cy="1371600"/>
          </a:xfrm>
          <a:prstGeom prst="rect">
            <a:avLst>
              <a:gd name="adj" fmla="val 9333"/>
            </a:avLst>
          </a:prstGeom>
          <a:solidFill>
            <a:srgbClr val="E8734A">
              <a:alpha val="92000"/>
            </a:srgbClr>
          </a:solidFill>
          <a:ln/>
        </p:spPr>
      </p:sp>
      <p:pic>
        <p:nvPicPr>
          <p:cNvPr id="9" name="Image 1" descr="/home/claude/day3/hero_forc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536" y="1783080"/>
            <a:ext cx="950976" cy="95097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8008" y="3044952"/>
            <a:ext cx="2542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বল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518008" y="3392424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563728" y="3721608"/>
            <a:ext cx="2450592" cy="420624"/>
          </a:xfrm>
          <a:prstGeom prst="roundRect">
            <a:avLst>
              <a:gd name="adj" fmla="val 17391"/>
            </a:avLst>
          </a:prstGeom>
          <a:solidFill>
            <a:srgbClr val="E8734A">
              <a:alpha val="12000"/>
            </a:srgbClr>
          </a:solidFill>
          <a:ln w="12700">
            <a:solidFill>
              <a:srgbClr val="E8734A">
                <a:alpha val="45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63728" y="3721608"/>
            <a:ext cx="2450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87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ভর × ত্বরণ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563728" y="423367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একক: </a:t>
            </a:r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N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591160" y="461772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কোনো বস্তুর গতির পরিবর্তন ঘটায় বা আকৃতি বদলে দেয়। নিউটনের দ্বিতীয় সূত্র থেকে এই সংজ্ঞা এসেছে।</a:t>
            </a:r>
            <a:endParaRPr lang="en-US" sz="1080" dirty="0"/>
          </a:p>
        </p:txBody>
      </p:sp>
      <p:sp>
        <p:nvSpPr>
          <p:cNvPr id="16" name="Shape 12"/>
          <p:cNvSpPr/>
          <p:nvPr/>
        </p:nvSpPr>
        <p:spPr>
          <a:xfrm>
            <a:off x="3297784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3297784" y="1600200"/>
            <a:ext cx="2724912" cy="1371600"/>
          </a:xfrm>
          <a:prstGeom prst="rect">
            <a:avLst>
              <a:gd name="adj" fmla="val 9333"/>
            </a:avLst>
          </a:prstGeom>
          <a:solidFill>
            <a:srgbClr val="7B5EA7">
              <a:alpha val="92000"/>
            </a:srgbClr>
          </a:solidFill>
          <a:ln/>
        </p:spPr>
      </p:sp>
      <p:pic>
        <p:nvPicPr>
          <p:cNvPr id="18" name="Image 2" descr="/home/claude/day3/hero_densit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752" y="1783080"/>
            <a:ext cx="950976" cy="95097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3389224" y="3044952"/>
            <a:ext cx="2542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ঘনত্ব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3389224" y="3392424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Density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3434944" y="3721608"/>
            <a:ext cx="2450592" cy="420624"/>
          </a:xfrm>
          <a:prstGeom prst="roundRect">
            <a:avLst>
              <a:gd name="adj" fmla="val 17391"/>
            </a:avLst>
          </a:prstGeom>
          <a:solidFill>
            <a:srgbClr val="7B5EA7">
              <a:alpha val="12000"/>
            </a:srgbClr>
          </a:solidFill>
          <a:ln w="12700">
            <a:solidFill>
              <a:srgbClr val="7B5EA7">
                <a:alpha val="45000"/>
              </a:srgbClr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3434944" y="3721608"/>
            <a:ext cx="2450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7B5E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ভর ÷ আয়তন</a:t>
            </a:r>
            <a:endParaRPr lang="en-US" sz="1250" dirty="0"/>
          </a:p>
        </p:txBody>
      </p:sp>
      <p:sp>
        <p:nvSpPr>
          <p:cNvPr id="23" name="Text 18"/>
          <p:cNvSpPr/>
          <p:nvPr/>
        </p:nvSpPr>
        <p:spPr>
          <a:xfrm>
            <a:off x="3434944" y="423367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একক: </a:t>
            </a:r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kg/m³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3462376" y="461772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আয়তনে কতটুকু ভর আছে তা বোঝায়। লোহা পানির চেয়ে ঘন — তাই ডুবে যায়।</a:t>
            </a:r>
            <a:endParaRPr lang="en-US" sz="1080" dirty="0"/>
          </a:p>
        </p:txBody>
      </p:sp>
      <p:sp>
        <p:nvSpPr>
          <p:cNvPr id="25" name="Shape 20"/>
          <p:cNvSpPr/>
          <p:nvPr/>
        </p:nvSpPr>
        <p:spPr>
          <a:xfrm>
            <a:off x="6169000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169000" y="1600200"/>
            <a:ext cx="2724912" cy="1371600"/>
          </a:xfrm>
          <a:prstGeom prst="rect">
            <a:avLst>
              <a:gd name="adj" fmla="val 9333"/>
            </a:avLst>
          </a:prstGeom>
          <a:solidFill>
            <a:srgbClr val="0F4C75">
              <a:alpha val="92000"/>
            </a:srgbClr>
          </a:solidFill>
          <a:ln/>
        </p:spPr>
      </p:sp>
      <p:pic>
        <p:nvPicPr>
          <p:cNvPr id="27" name="Image 3" descr="/home/claude/day3/hero_pressur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5968" y="1783080"/>
            <a:ext cx="950976" cy="950976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260440" y="3044952"/>
            <a:ext cx="2542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চাপ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6260440" y="3392424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</a:t>
            </a:r>
            <a:endParaRPr lang="en-US" sz="1000" dirty="0"/>
          </a:p>
        </p:txBody>
      </p:sp>
      <p:sp>
        <p:nvSpPr>
          <p:cNvPr id="30" name="Shape 24"/>
          <p:cNvSpPr/>
          <p:nvPr/>
        </p:nvSpPr>
        <p:spPr>
          <a:xfrm>
            <a:off x="6306160" y="3721608"/>
            <a:ext cx="2450592" cy="420624"/>
          </a:xfrm>
          <a:prstGeom prst="roundRect">
            <a:avLst>
              <a:gd name="adj" fmla="val 17391"/>
            </a:avLst>
          </a:prstGeom>
          <a:solidFill>
            <a:srgbClr val="0F4C75">
              <a:alpha val="12000"/>
            </a:srgbClr>
          </a:solidFill>
          <a:ln w="12700">
            <a:solidFill>
              <a:srgbClr val="0F4C75">
                <a:alpha val="45000"/>
              </a:srgbClr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6306160" y="3721608"/>
            <a:ext cx="2450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4C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বল ÷ ক্ষেত্রফল</a:t>
            </a:r>
            <a:endParaRPr lang="en-US" sz="1250" dirty="0"/>
          </a:p>
        </p:txBody>
      </p:sp>
      <p:sp>
        <p:nvSpPr>
          <p:cNvPr id="32" name="Text 26"/>
          <p:cNvSpPr/>
          <p:nvPr/>
        </p:nvSpPr>
        <p:spPr>
          <a:xfrm>
            <a:off x="6306160" y="423367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একক: </a:t>
            </a:r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Pa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6333592" y="461772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ক্ষেত্রফলে কতটুকু বল প্রযুক্ত হচ্ছে। ছুরির ধার সরু বলে বেশি চাপ তৈরি করে সহজে কাটে।</a:t>
            </a:r>
            <a:endParaRPr lang="en-US" sz="1080" dirty="0"/>
          </a:p>
        </p:txBody>
      </p:sp>
      <p:sp>
        <p:nvSpPr>
          <p:cNvPr id="34" name="Shape 28"/>
          <p:cNvSpPr/>
          <p:nvPr/>
        </p:nvSpPr>
        <p:spPr>
          <a:xfrm>
            <a:off x="9040216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sp>
        <p:nvSpPr>
          <p:cNvPr id="35" name="Shape 29"/>
          <p:cNvSpPr/>
          <p:nvPr/>
        </p:nvSpPr>
        <p:spPr>
          <a:xfrm>
            <a:off x="9040216" y="1600200"/>
            <a:ext cx="2724912" cy="1371600"/>
          </a:xfrm>
          <a:prstGeom prst="rect">
            <a:avLst>
              <a:gd name="adj" fmla="val 9333"/>
            </a:avLst>
          </a:prstGeom>
          <a:solidFill>
            <a:srgbClr val="028090">
              <a:alpha val="92000"/>
            </a:srgbClr>
          </a:solidFill>
          <a:ln/>
        </p:spPr>
      </p:sp>
      <p:pic>
        <p:nvPicPr>
          <p:cNvPr id="36" name="Image 4" descr="/home/claude/day3/hero_energy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7184" y="1783080"/>
            <a:ext cx="950976" cy="950976"/>
          </a:xfrm>
          <a:prstGeom prst="rect">
            <a:avLst/>
          </a:prstGeom>
        </p:spPr>
      </p:pic>
      <p:sp>
        <p:nvSpPr>
          <p:cNvPr id="37" name="Text 30"/>
          <p:cNvSpPr/>
          <p:nvPr/>
        </p:nvSpPr>
        <p:spPr>
          <a:xfrm>
            <a:off x="9131656" y="3044952"/>
            <a:ext cx="2542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কাজ ও শক্তি</a:t>
            </a:r>
            <a:endParaRPr lang="en-US" sz="1600" dirty="0"/>
          </a:p>
        </p:txBody>
      </p:sp>
      <p:sp>
        <p:nvSpPr>
          <p:cNvPr id="38" name="Text 31"/>
          <p:cNvSpPr/>
          <p:nvPr/>
        </p:nvSpPr>
        <p:spPr>
          <a:xfrm>
            <a:off x="9131656" y="3392424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&amp; Energy</a:t>
            </a:r>
            <a:endParaRPr lang="en-US" sz="1000" dirty="0"/>
          </a:p>
        </p:txBody>
      </p:sp>
      <p:sp>
        <p:nvSpPr>
          <p:cNvPr id="39" name="Shape 32"/>
          <p:cNvSpPr/>
          <p:nvPr/>
        </p:nvSpPr>
        <p:spPr>
          <a:xfrm>
            <a:off x="9177376" y="3721608"/>
            <a:ext cx="2450592" cy="420624"/>
          </a:xfrm>
          <a:prstGeom prst="roundRect">
            <a:avLst>
              <a:gd name="adj" fmla="val 17391"/>
            </a:avLst>
          </a:prstGeom>
          <a:solidFill>
            <a:srgbClr val="028090">
              <a:alpha val="12000"/>
            </a:srgbClr>
          </a:solidFill>
          <a:ln w="12700">
            <a:solidFill>
              <a:srgbClr val="028090">
                <a:alpha val="45000"/>
              </a:srgbClr>
            </a:solidFill>
            <a:prstDash val="solid"/>
          </a:ln>
        </p:spPr>
      </p:sp>
      <p:sp>
        <p:nvSpPr>
          <p:cNvPr id="40" name="Text 33"/>
          <p:cNvSpPr/>
          <p:nvPr/>
        </p:nvSpPr>
        <p:spPr>
          <a:xfrm>
            <a:off x="9177376" y="3721608"/>
            <a:ext cx="2450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বল × দূরত্ব</a:t>
            </a:r>
            <a:endParaRPr lang="en-US" sz="1250" dirty="0"/>
          </a:p>
        </p:txBody>
      </p:sp>
      <p:sp>
        <p:nvSpPr>
          <p:cNvPr id="41" name="Text 34"/>
          <p:cNvSpPr/>
          <p:nvPr/>
        </p:nvSpPr>
        <p:spPr>
          <a:xfrm>
            <a:off x="9177376" y="423367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একক: </a:t>
            </a:r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J</a:t>
            </a:r>
            <a:endParaRPr lang="en-US" sz="1200" dirty="0"/>
          </a:p>
        </p:txBody>
      </p:sp>
      <p:sp>
        <p:nvSpPr>
          <p:cNvPr id="42" name="Text 35"/>
          <p:cNvSpPr/>
          <p:nvPr/>
        </p:nvSpPr>
        <p:spPr>
          <a:xfrm>
            <a:off x="9204808" y="4617720"/>
            <a:ext cx="239572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কাজ করার সামর্থ্যকে শক্তি বলে। বল প্রয়োগ করে বস্তু সরালেই কাজ সম্পন্ন হয়।</a:t>
            </a:r>
            <a:endParaRPr lang="en-US" sz="1080" dirty="0"/>
          </a:p>
        </p:txBody>
      </p:sp>
      <p:sp>
        <p:nvSpPr>
          <p:cNvPr id="43" name="Text 36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44" name="Image 5" descr="/home/claude/day3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সূত্র গঠন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বেগ ও ত্বরণের সূত্র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110996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8745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বেগ (Velocity)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22960" y="2313432"/>
            <a:ext cx="3291840" cy="502920"/>
          </a:xfrm>
          <a:prstGeom prst="roundRect">
            <a:avLst>
              <a:gd name="adj" fmla="val 18182"/>
            </a:avLst>
          </a:prstGeom>
          <a:solidFill>
            <a:srgbClr val="F9E795">
              <a:alpha val="9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313432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বেগ = দৈর্ঘ্য ÷ সময়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822960" y="292608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একটি বস্তু কত দ্রুত স্থান পরিবর্তন করছে তা বেগ দিয়ে বোঝা যায়। দৈর্ঘ্য (দূরত্ব) ও সময় — এই দুটি মৌলিক রাশি ভাগ করেই বেগ পাওয়া যায়।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447288"/>
            <a:ext cx="1001268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8000"/>
            </a:srgbClr>
          </a:solidFill>
          <a:ln w="12700">
            <a:solidFill>
              <a:srgbClr val="065A82">
                <a:alpha val="3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05840" y="3447288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উদাহরণ: একজন দৌড়বিদ ৪০০ মিটার ৫০ সেকেন্ডে দৌড়ালে তার বেগ = ৪০০ ÷ ৫০ = ৮ m/s।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48640" y="4251960"/>
            <a:ext cx="1110996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822960" y="44348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ত্বরণ (Acceleration)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22960" y="4873752"/>
            <a:ext cx="3291840" cy="502920"/>
          </a:xfrm>
          <a:prstGeom prst="roundRect">
            <a:avLst>
              <a:gd name="adj" fmla="val 18182"/>
            </a:avLst>
          </a:prstGeom>
          <a:solidFill>
            <a:srgbClr val="F9E795">
              <a:alpha val="92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822960" y="4873752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ত্বরণ = বেগ ÷ সময়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822960" y="548640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বেগ কত দ্রুত পরিবর্তিত হচ্ছে তা ত্বরণ দিয়ে প্রকাশ করা হয়। বেগ নিজেই একটি লব্ধ রাশি, তাই ত্বরণ একটি লব্ধ রাশি থেকে গঠিত লব্ধ রাশি।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822960" y="6007608"/>
            <a:ext cx="10012680" cy="457200"/>
          </a:xfrm>
          <a:prstGeom prst="roundRect">
            <a:avLst>
              <a:gd name="adj" fmla="val 16000"/>
            </a:avLst>
          </a:prstGeom>
          <a:solidFill>
            <a:srgbClr val="065A82">
              <a:alpha val="8000"/>
            </a:srgbClr>
          </a:solidFill>
          <a:ln w="12700">
            <a:solidFill>
              <a:srgbClr val="065A82">
                <a:alpha val="3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05840" y="6007608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উদাহরণ: একটি গাড়ির বেগ ৫ সেকেন্ডে ০ থেকে ২০ m/s হলে ত্বরণ = ২০ ÷ ৫ = ৪ m/s²।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2" name="Image 1" descr="/home/claude/day3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7/১১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সূত্র গঠন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বলের সূত্র (নিউটনের ২য় সূত্র)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737360"/>
            <a:ext cx="5120640" cy="411480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50800" dir="5400000">
              <a:srgbClr val="000000">
                <a:alpha val="25000"/>
              </a:srgbClr>
            </a:outerShdw>
          </a:effectLst>
        </p:spPr>
      </p:sp>
      <p:pic>
        <p:nvPicPr>
          <p:cNvPr id="8" name="Image 1" descr="/home/claude/day3/hero_forc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0" y="1965960"/>
            <a:ext cx="1554480" cy="15544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005840" y="3657600"/>
            <a:ext cx="4206240" cy="685800"/>
          </a:xfrm>
          <a:prstGeom prst="roundRect">
            <a:avLst>
              <a:gd name="adj" fmla="val 13333"/>
            </a:avLst>
          </a:prstGeom>
          <a:solidFill>
            <a:srgbClr val="E8734A">
              <a:alpha val="12000"/>
            </a:srgbClr>
          </a:solidFill>
          <a:ln w="19050">
            <a:solidFill>
              <a:srgbClr val="E8734A">
                <a:alpha val="4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1005840" y="3657600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873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বল = ভর × ত্বরণ  (F = ma)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1005840" y="4526280"/>
            <a:ext cx="42062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ভর ও ত্বরণ — দুটি ভিন্ন রাশি (একটি মৌলিক, একটি লব্ধ) গুণ করলেই বল পাওয়া যায়। এটাই পদার্থবিজ্ঞানের সবচেয়ে গুরুত্বপূর্ণ সূত্রগুলোর একটি।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5943600" y="1737360"/>
            <a:ext cx="5715000" cy="4114800"/>
          </a:xfrm>
          <a:prstGeom prst="roundRect">
            <a:avLst>
              <a:gd name="adj" fmla="val 311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263640" y="192024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ধাপে ধাপে উদাহরণ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263640" y="2331720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একটি বস্তুর ভর ৫ kg এবং ত্বরণ ২ m/s²। বলটি নির্ণয় করো।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6263640" y="2990088"/>
            <a:ext cx="310896" cy="310896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6" name="Text 12"/>
          <p:cNvSpPr/>
          <p:nvPr/>
        </p:nvSpPr>
        <p:spPr>
          <a:xfrm>
            <a:off x="6263640" y="29900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0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720840" y="297180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সূত্র লিখি: বল (F) = ভর (m) × ত্বরণ (a)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6263640" y="3611880"/>
            <a:ext cx="310896" cy="310896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9" name="Text 15"/>
          <p:cNvSpPr/>
          <p:nvPr/>
        </p:nvSpPr>
        <p:spPr>
          <a:xfrm>
            <a:off x="6263640" y="36118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0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6720840" y="3593592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মান বসাই: F = ৫ kg × ২ m/s²</a:t>
            </a:r>
            <a:endParaRPr lang="en-US" sz="1250" dirty="0"/>
          </a:p>
        </p:txBody>
      </p:sp>
      <p:sp>
        <p:nvSpPr>
          <p:cNvPr id="21" name="Shape 17"/>
          <p:cNvSpPr/>
          <p:nvPr/>
        </p:nvSpPr>
        <p:spPr>
          <a:xfrm>
            <a:off x="6263640" y="4233672"/>
            <a:ext cx="310896" cy="310896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2" name="Text 18"/>
          <p:cNvSpPr/>
          <p:nvPr/>
        </p:nvSpPr>
        <p:spPr>
          <a:xfrm>
            <a:off x="6263640" y="42336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0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6720840" y="4215384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গুণ করি: F = ১০ kg·m/s²</a:t>
            </a:r>
            <a:endParaRPr lang="en-US" sz="1250" dirty="0"/>
          </a:p>
        </p:txBody>
      </p:sp>
      <p:sp>
        <p:nvSpPr>
          <p:cNvPr id="24" name="Shape 20"/>
          <p:cNvSpPr/>
          <p:nvPr/>
        </p:nvSpPr>
        <p:spPr>
          <a:xfrm>
            <a:off x="6263640" y="4855464"/>
            <a:ext cx="310896" cy="310896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5" name="Text 21"/>
          <p:cNvSpPr/>
          <p:nvPr/>
        </p:nvSpPr>
        <p:spPr>
          <a:xfrm>
            <a:off x="6263640" y="48554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0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6" name="Text 22"/>
          <p:cNvSpPr/>
          <p:nvPr/>
        </p:nvSpPr>
        <p:spPr>
          <a:xfrm>
            <a:off x="6720840" y="4837176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উত্তর: F = ১০ N (নিউটন)</a:t>
            </a:r>
            <a:endParaRPr lang="en-US" sz="1250" dirty="0"/>
          </a:p>
        </p:txBody>
      </p:sp>
      <p:sp>
        <p:nvSpPr>
          <p:cNvPr id="27" name="Text 2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8" name="Image 2" descr="/home/claude/day3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8/১১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বাস্তব প্রয়োগ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দৈনন্দিন জীবনে লব্ধ রাশি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26568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8" name="Image 1" descr="/home/claude/day3/hero_velocit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664" y="1920240"/>
            <a:ext cx="1188720" cy="11887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3728" y="3291840"/>
            <a:ext cx="24505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গাড়ির স্পিডোমিটার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609448" y="3931920"/>
            <a:ext cx="2359152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প্রতি মুহূর্তে গাড়ির বেগ (km/h) দেখায়, যা দূরত্ব ও সময় থেকে হিসাব করা হয় — চালক নিরাপদ গতি বজায় রাখতে পারে।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3297784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2" name="Image 2" descr="/home/claude/day3/hero_forc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880" y="1920240"/>
            <a:ext cx="1188720" cy="11887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34944" y="3291840"/>
            <a:ext cx="24505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ওজন পরিমাপক স্কেল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3480664" y="3931920"/>
            <a:ext cx="2359152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আসলে এটি মাধ্যাকর্ষণ বল পরিমাপ করে, তা থেকে ভর হিসাব করে দেখায় — তাই একে ওজন স্কেল বলা হলেও এটি বলই মাপে।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6169000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6" name="Image 3" descr="/home/claude/day3/hero_pressur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096" y="1920240"/>
            <a:ext cx="1188720" cy="11887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06160" y="3291840"/>
            <a:ext cx="24505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টায়ার প্রেশার গজ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6351880" y="3931920"/>
            <a:ext cx="2359152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গাড়ির চাকায় বাতাসের চাপ (bar/psi) মাপে — সঠিক চাপ না থাকলে জ্বালানি খরচ বাড়ে ও দুর্ঘটনার ঝুঁকি থাকে।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9040216" y="1600200"/>
            <a:ext cx="2724912" cy="4434840"/>
          </a:xfrm>
          <a:prstGeom prst="roundRect">
            <a:avLst>
              <a:gd name="adj" fmla="val 469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0" name="Image 4" descr="/home/claude/day3/hero_energy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8312" y="1920240"/>
            <a:ext cx="1188720" cy="11887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177376" y="3291840"/>
            <a:ext cx="24505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বৈদ্যুতিক বিল মিটার</a:t>
            </a:r>
            <a:endParaRPr lang="en-US" sz="1450" dirty="0"/>
          </a:p>
        </p:txBody>
      </p:sp>
      <p:sp>
        <p:nvSpPr>
          <p:cNvPr id="22" name="Text 15"/>
          <p:cNvSpPr/>
          <p:nvPr/>
        </p:nvSpPr>
        <p:spPr>
          <a:xfrm>
            <a:off x="9223096" y="3931920"/>
            <a:ext cx="2359152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ব্যবহৃত বৈদ্যুতিক শক্তি (kWh এককে) হিসাব করে, যার ভিত্তিতে মাস শেষে বিদ্যুৎ বিল নির্ধারিত হয়।</a:t>
            </a:r>
            <a:endParaRPr lang="en-US" sz="1150" dirty="0"/>
          </a:p>
        </p:txBody>
      </p:sp>
      <p:sp>
        <p:nvSpPr>
          <p:cNvPr id="23" name="Text 16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4" name="Image 5" descr="/home/claude/day3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3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অনুশীলন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 সমস্যা: ঘনত্ব নির্ণয়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45920"/>
            <a:ext cx="11109960" cy="914400"/>
          </a:xfrm>
          <a:prstGeom prst="roundRect">
            <a:avLst>
              <a:gd name="adj" fmla="val 12000"/>
            </a:avLst>
          </a:prstGeom>
          <a:solidFill>
            <a:srgbClr val="F9E795">
              <a:alpha val="9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868680" y="16459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0B0F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প্রশ্ন: একটি কাঠের টুকরার ভর ৬০০ গ্রাম এবং আয়তন ৫০০ cm³। কাঠের ঘনত্ব নির্ণয় করো (kg/m³ এককে)।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2743200"/>
            <a:ext cx="1110996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68680" y="2990088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29900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371600" y="2971800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একক পরিবর্তন: ভর = ৬০০ গ্রাম = ০.৬ kg,  আয়তন = ৫০০ cm³ = ০.০০০৫ m³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868680" y="3566160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5661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71600" y="3547872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সূত্র লিখি: ঘনত্ব = ভর ÷ আয়তন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868680" y="4142232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7" name="Text 14"/>
          <p:cNvSpPr/>
          <p:nvPr/>
        </p:nvSpPr>
        <p:spPr>
          <a:xfrm>
            <a:off x="868680" y="41422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371600" y="4123944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মান বসাই: ঘনত্ব = ০.৬ ÷ ০.০০০৫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868680" y="4718304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0" name="Text 17"/>
          <p:cNvSpPr/>
          <p:nvPr/>
        </p:nvSpPr>
        <p:spPr>
          <a:xfrm>
            <a:off x="868680" y="471830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371600" y="4700016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হিসাব করি: ঘনত্ব = ১২০০ kg/m³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868680" y="5294376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3" name="Text 20"/>
          <p:cNvSpPr/>
          <p:nvPr/>
        </p:nvSpPr>
        <p:spPr>
          <a:xfrm>
            <a:off x="868680" y="529437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1371600" y="5276088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উত্তর: কাঠের ঘনত্ব = ১২০০ kg/m³ (পানির ঘনত্বের চেয়ে বেশি হলে কাঠটি পানিতে ডুববে)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6" name="Image 1" descr="/home/claude/day3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2026-08-09T13:43:20Z</dcterms:created>
  <dcterms:modified xsi:type="dcterms:W3CDTF">2026-08-09T13:43:20Z</dcterms:modified>
</cp:coreProperties>
</file>