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1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2" r:id="rId13"/>
  </p:sldIdLst>
  <p:sldSz cx="9144000" cy="5143500" type="screen16x9"/>
  <p:notesSz cx="5143500" cy="9144000"/>
  <p:embeddedFontLst>
    <p:embeddedFont>
      <p:font typeface="MuseoModerno Medium" charset="0"/>
      <p:regular r:id="rId15"/>
    </p:embeddedFont>
    <p:embeddedFont>
      <p:font typeface="Perpetua" pitchFamily="18" charset="0"/>
      <p:regular r:id="rId16"/>
      <p:bold r:id="rId17"/>
      <p:italic r:id="rId18"/>
      <p:boldItalic r:id="rId19"/>
    </p:embeddedFont>
    <p:embeddedFont>
      <p:font typeface="Source Sans 3" charset="0"/>
      <p:regular r:id="rId20"/>
    </p:embeddedFont>
    <p:embeddedFont>
      <p:font typeface="Source Sans 3 Bold" charset="0"/>
      <p:regular r:id="rId21"/>
    </p:embeddedFont>
    <p:embeddedFont>
      <p:font typeface="Source Serif 4 SemiBold" charset="0"/>
      <p:regular r:id="rId22"/>
    </p:embeddedFont>
    <p:embeddedFont>
      <p:font typeface="Calibri" pitchFamily="34" charset="0"/>
      <p:regular r:id="rId23"/>
      <p:bold r:id="rId24"/>
      <p:italic r:id="rId25"/>
      <p:boldItalic r:id="rId26"/>
    </p:embeddedFont>
    <p:embeddedFont>
      <p:font typeface="Wingdings 2" pitchFamily="18" charset="2"/>
      <p:regular r:id="rId27"/>
    </p:embeddedFont>
    <p:embeddedFont>
      <p:font typeface="Franklin Gothic Book" pitchFamily="34" charset="0"/>
      <p:regular r:id="rId28"/>
      <p:italic r:id="rId2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-57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2400300"/>
            <a:ext cx="6400800" cy="120015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932" y="1086978"/>
            <a:ext cx="9021537" cy="114551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2" y="1047540"/>
            <a:ext cx="9021537" cy="90435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2" y="2232487"/>
            <a:ext cx="9021537" cy="82899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129448"/>
            <a:ext cx="8229600" cy="1102519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1168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05980"/>
            <a:ext cx="55626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714376"/>
            <a:ext cx="7772400" cy="1021556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10953"/>
            <a:ext cx="7772400" cy="1003697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4629150"/>
            <a:ext cx="40005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3" y="1782623"/>
            <a:ext cx="9013515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7" y="1756107"/>
            <a:ext cx="9013781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7" y="1851660"/>
            <a:ext cx="9014621" cy="3429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200150"/>
            <a:ext cx="1905000" cy="337185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200150"/>
            <a:ext cx="5715000" cy="33718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75413"/>
            <a:ext cx="7315200" cy="391716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84369"/>
            <a:ext cx="7315200" cy="5143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4629150"/>
            <a:ext cx="38862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3512666"/>
            <a:ext cx="9006840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9" y="3487856"/>
            <a:ext cx="9006639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1" y="3579919"/>
            <a:ext cx="9006637" cy="3660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9" y="50007"/>
            <a:ext cx="9001873" cy="3436144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05979"/>
            <a:ext cx="7772400" cy="85725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7772400" cy="3429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4643437"/>
            <a:ext cx="2476500" cy="357188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8/10/2026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4629150"/>
            <a:ext cx="3962400" cy="3429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4657725"/>
            <a:ext cx="457200" cy="3429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jpeg"/><Relationship Id="rId7" Type="http://schemas.openxmlformats.org/officeDocument/2006/relationships/image" Target="../media/image-10-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11" Type="http://schemas.openxmlformats.org/officeDocument/2006/relationships/image" Target="../media/image-10-9.svg"/><Relationship Id="rId5" Type="http://schemas.openxmlformats.org/officeDocument/2006/relationships/image" Target="../media/image-10-3.svg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-10-7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-3-7.svg"/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3-3.svg"/><Relationship Id="rId5" Type="http://schemas.openxmlformats.org/officeDocument/2006/relationships/image" Target="../media/image-3-3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2155701"/>
            <a:ext cx="4722763" cy="4429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দ্রুতি ও বেগ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598688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i="1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Speed &amp; Velocity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3925119" y="3451307"/>
            <a:ext cx="1790030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পদার্থবিজ্ঞান — ৯ম–১০ম শ্রেণি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173166" y="3842426"/>
            <a:ext cx="916707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600" dirty="0">
                <a:solidFill>
                  <a:srgbClr val="325F7B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২য় অধ্যায়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3925119" y="505838"/>
            <a:ext cx="4572000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মোছাঃ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নাসরিন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নাহার</a:t>
            </a:r>
            <a:endParaRPr lang="en-US" dirty="0" smtClean="0">
              <a:latin typeface="Hubot Sans Bold" charset="0"/>
            </a:endParaRP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সহকারী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শিক্ষক</a:t>
            </a:r>
            <a:r>
              <a:rPr lang="en-US" dirty="0" smtClean="0">
                <a:latin typeface="Hubot Sans Bold" charset="0"/>
              </a:rPr>
              <a:t>(ICT)</a:t>
            </a: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মকিমপুর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মাধ্যমিক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বিদ্যালয়</a:t>
            </a:r>
            <a:endParaRPr lang="en-US" dirty="0" smtClean="0">
              <a:latin typeface="Hubot Sans Bold" charset="0"/>
            </a:endParaRP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হরিণাকুন্ড,ঝিনাইদহ</a:t>
            </a:r>
            <a:r>
              <a:rPr lang="en-US" dirty="0" smtClean="0">
                <a:latin typeface="Hubot Sans Bold" charset="0"/>
              </a:rPr>
              <a:t>।</a:t>
            </a:r>
            <a:endParaRPr lang="en-US" dirty="0">
              <a:latin typeface="Hubot Sans Bold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521643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বাস্তব জীবন ও শ্রেণিকক্ষ কার্যক্রম</a:t>
            </a:r>
            <a:endParaRPr lang="en-US" sz="24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96119" y="1071935"/>
            <a:ext cx="248022" cy="24802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79797" y="1114574"/>
            <a:ext cx="433908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গাড়ি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879797" y="1373535"/>
            <a:ext cx="4339084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স্পিডোমিটারে তাৎক্ষণিক দ্রুতি দেখা যায়।</a:t>
            </a:r>
            <a:endParaRPr lang="en-US" sz="14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96119" y="1776636"/>
            <a:ext cx="248022" cy="24802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79797" y="1819275"/>
            <a:ext cx="433908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ট্রেন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879797" y="2078236"/>
            <a:ext cx="4339084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গতি ও চলার দিক বিবেচনা করলে বেগের ধারণা পাওয়া যায়।</a:t>
            </a:r>
            <a:endParaRPr lang="en-US" sz="14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96119" y="2481337"/>
            <a:ext cx="248022" cy="24802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79797" y="2523976"/>
            <a:ext cx="433908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দৌড়বিদ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496119" y="2875954"/>
            <a:ext cx="4339084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মোট পথ থেকে দ্রুতি, শুরুর ও শেষ অবস্থান থেকে বেগ নির্ণয় করা যায়।</a:t>
            </a:r>
            <a:endParaRPr lang="en-US" sz="14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96119" y="3298515"/>
            <a:ext cx="248022" cy="248022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879797" y="3228677"/>
            <a:ext cx="433908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বিমান</a:t>
            </a:r>
            <a:endParaRPr lang="en-US" sz="2000" dirty="0"/>
          </a:p>
        </p:txBody>
      </p:sp>
      <p:sp>
        <p:nvSpPr>
          <p:cNvPr id="15" name="Text 8"/>
          <p:cNvSpPr/>
          <p:nvPr/>
        </p:nvSpPr>
        <p:spPr>
          <a:xfrm>
            <a:off x="879797" y="3487638"/>
            <a:ext cx="4339084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বিমান চলার ক্ষেত্রে গতি ও দিক উভয়ই গুরুত্বপূর্ণ।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35413" y="1245140"/>
            <a:ext cx="6274340" cy="2073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2400" b="1" dirty="0" err="1" smtClean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দলীয</a:t>
            </a:r>
            <a:r>
              <a:rPr lang="en-US" sz="2400" b="1" dirty="0" smtClean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় </a:t>
            </a:r>
            <a:r>
              <a:rPr lang="en-US" sz="2400" b="1" dirty="0" err="1" smtClean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কাজ</a:t>
            </a:r>
            <a:r>
              <a:rPr lang="en-US" sz="2400" b="1" dirty="0" smtClean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 (৫ </a:t>
            </a:r>
            <a:r>
              <a:rPr lang="en-US" b="1" dirty="0" err="1" smtClean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মিনিট</a:t>
            </a:r>
            <a:r>
              <a:rPr lang="en-US" sz="2000" b="1" dirty="0" smtClean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):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দল-১: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দূরত্ব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ও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সরণের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উদাহরণ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তৈরি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করো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। দল-২: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দ্রুতি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ও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বেগের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দুটি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পার্থক্য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লেখ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। দল-৩: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গাড়ি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100 m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পথ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20 s-এ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অতিক্রম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করলে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দ্রুতি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নির্ণয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়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করো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। দল-৪: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শিক্ষার্থী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৫০ m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পূর্বে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গিয়ে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৫০ m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পশ্চিমে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ফিরলে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মোট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দূরত্ব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ও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সরণ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কত</a:t>
            </a:r>
            <a:r>
              <a:rPr lang="en-US" sz="2000" dirty="0" smtClean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?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052537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n-IN" b="1" dirty="0" smtClean="0">
                <a:solidFill>
                  <a:srgbClr val="000000"/>
                </a:solidFill>
                <a:latin typeface="Source Sans 3" charset="0"/>
                <a:ea typeface="Source Sans 3 Bold" pitchFamily="34" charset="-122"/>
                <a:cs typeface="Source Sans 3 Bold" pitchFamily="34" charset="-120"/>
              </a:rPr>
              <a:t>১</a:t>
            </a:r>
            <a:r>
              <a:rPr lang="bn-IN" sz="2000" b="1" dirty="0" smtClean="0">
                <a:solidFill>
                  <a:srgbClr val="000000"/>
                </a:solidFill>
                <a:latin typeface="Source Sans 3" charset="0"/>
                <a:ea typeface="Source Sans 3 Bold" pitchFamily="34" charset="-122"/>
                <a:cs typeface="Source Sans 3 Bold" pitchFamily="34" charset="-120"/>
              </a:rPr>
              <a:t>।দ্রুতি কাকে বলে?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n-IN" sz="2000" b="1" dirty="0" smtClean="0">
                <a:solidFill>
                  <a:srgbClr val="000000"/>
                </a:solidFill>
                <a:latin typeface="Source Sans 3" charset="0"/>
                <a:ea typeface="Source Sans 3 Bold" pitchFamily="34" charset="-122"/>
                <a:cs typeface="Source Sans 3 Bold" pitchFamily="34" charset="-120"/>
              </a:rPr>
              <a:t>২।বেগ</a:t>
            </a:r>
            <a:r>
              <a:rPr lang="bn-IN" sz="2000" b="1" dirty="0" smtClean="0">
                <a:solidFill>
                  <a:srgbClr val="000000"/>
                </a:solidFill>
                <a:latin typeface="Source Sans 3" charset="0"/>
                <a:ea typeface="Source Sans 3 Bold" pitchFamily="34" charset="-122"/>
                <a:cs typeface="Source Sans 3 Bold" pitchFamily="34" charset="-120"/>
              </a:rPr>
              <a:t> কাকে বলে</a:t>
            </a:r>
            <a:r>
              <a:rPr lang="bn-IN" sz="2000" b="1" dirty="0" smtClean="0">
                <a:solidFill>
                  <a:srgbClr val="000000"/>
                </a:solidFill>
                <a:latin typeface="Source Sans 3" charset="0"/>
                <a:ea typeface="Source Sans 3 Bold" pitchFamily="34" charset="-122"/>
                <a:cs typeface="Source Sans 3 Bold" pitchFamily="34" charset="-120"/>
              </a:rPr>
              <a:t>?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n-IN" sz="2000" b="1" dirty="0" smtClean="0">
                <a:solidFill>
                  <a:srgbClr val="000000"/>
                </a:solidFill>
                <a:latin typeface="Source Sans 3" charset="0"/>
                <a:ea typeface="Source Sans 3 Bold" pitchFamily="34" charset="-122"/>
                <a:cs typeface="Source Sans 3 Bold" pitchFamily="34" charset="-120"/>
              </a:rPr>
              <a:t>৩।</a:t>
            </a:r>
            <a:r>
              <a:rPr lang="bn-IN" sz="2000" b="1" dirty="0" smtClean="0">
                <a:solidFill>
                  <a:srgbClr val="000000"/>
                </a:solidFill>
                <a:latin typeface="Source Sans 3" charset="0"/>
                <a:ea typeface="Source Sans 3 Bold" pitchFamily="34" charset="-122"/>
                <a:cs typeface="Source Sans 3 Bold" pitchFamily="34" charset="-120"/>
              </a:rPr>
              <a:t> দ্রুতি কাকে বলে?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n-IN" sz="2000" b="1" dirty="0" smtClean="0">
                <a:solidFill>
                  <a:srgbClr val="000000"/>
                </a:solidFill>
                <a:latin typeface="Source Sans 3" charset="0"/>
                <a:ea typeface="Source Sans 3 Bold" pitchFamily="34" charset="-122"/>
                <a:cs typeface="Source Sans 3 Bold" pitchFamily="34" charset="-120"/>
              </a:rPr>
              <a:t>২</a:t>
            </a:r>
            <a:r>
              <a:rPr lang="bn-IN" sz="2000" b="1" dirty="0" smtClean="0">
                <a:solidFill>
                  <a:srgbClr val="000000"/>
                </a:solidFill>
                <a:latin typeface="Source Sans 3" charset="0"/>
                <a:ea typeface="Source Sans 3 Bold" pitchFamily="34" charset="-122"/>
                <a:cs typeface="Source Sans 3 Bold" pitchFamily="34" charset="-120"/>
              </a:rPr>
              <a:t>।</a:t>
            </a:r>
            <a:r>
              <a:rPr lang="bn-IN" sz="2000" b="1" dirty="0" smtClean="0">
                <a:solidFill>
                  <a:srgbClr val="000000"/>
                </a:solidFill>
                <a:latin typeface="Source Sans 3" charset="0"/>
                <a:ea typeface="Source Sans 3 Bold" pitchFamily="34" charset="-122"/>
                <a:cs typeface="Source Sans 3 Bold" pitchFamily="34" charset="-120"/>
              </a:rPr>
              <a:t> দ্রুতি </a:t>
            </a:r>
            <a:r>
              <a:rPr lang="bn-IN" sz="2000" b="1" dirty="0" smtClean="0">
                <a:solidFill>
                  <a:srgbClr val="000000"/>
                </a:solidFill>
                <a:latin typeface="Source Sans 3" charset="0"/>
                <a:ea typeface="Source Sans 3 Bold" pitchFamily="34" charset="-122"/>
                <a:cs typeface="Source Sans 3 Bold" pitchFamily="34" charset="-120"/>
              </a:rPr>
              <a:t>ও বেগের দুইটি পার্থক্য লেখ।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n-IN" sz="2000" b="1" dirty="0" smtClean="0">
                <a:solidFill>
                  <a:srgbClr val="000000"/>
                </a:solidFill>
                <a:latin typeface="Source Sans 3" charset="0"/>
                <a:ea typeface="Source Sans 3 Bold" pitchFamily="34" charset="-122"/>
                <a:cs typeface="Source Sans 3 Bold" pitchFamily="34" charset="-120"/>
              </a:rPr>
              <a:t>৪।</a:t>
            </a:r>
            <a:r>
              <a:rPr lang="bn-IN" sz="2000" b="1" dirty="0" smtClean="0">
                <a:solidFill>
                  <a:srgbClr val="000000"/>
                </a:solidFill>
                <a:latin typeface="Source Sans 3" charset="0"/>
                <a:ea typeface="Source Sans 3 Bold" pitchFamily="34" charset="-122"/>
                <a:cs typeface="Source Sans 3 Bold" pitchFamily="34" charset="-120"/>
              </a:rPr>
              <a:t> দ্রুতি ও </a:t>
            </a:r>
            <a:r>
              <a:rPr lang="bn-IN" sz="2000" b="1" dirty="0" smtClean="0">
                <a:solidFill>
                  <a:srgbClr val="000000"/>
                </a:solidFill>
                <a:latin typeface="Source Sans 3" charset="0"/>
                <a:ea typeface="Source Sans 3 Bold" pitchFamily="34" charset="-122"/>
                <a:cs typeface="Source Sans 3 Bold" pitchFamily="34" charset="-120"/>
              </a:rPr>
              <a:t>সারণের মধ্যে পার্থক্য কী?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n-IN" sz="2000" b="1" dirty="0" smtClean="0">
                <a:solidFill>
                  <a:srgbClr val="000000"/>
                </a:solidFill>
                <a:latin typeface="Source Sans 3" charset="0"/>
                <a:ea typeface="Source Sans 3 Bold" pitchFamily="34" charset="-122"/>
                <a:cs typeface="Source Sans 3 Bold" pitchFamily="34" charset="-120"/>
              </a:rPr>
              <a:t>৫।</a:t>
            </a:r>
            <a:r>
              <a:rPr lang="bn-IN" sz="2000" b="1" dirty="0" smtClean="0">
                <a:solidFill>
                  <a:srgbClr val="000000"/>
                </a:solidFill>
                <a:latin typeface="Source Sans 3" charset="0"/>
                <a:ea typeface="Source Sans 3 Bold" pitchFamily="34" charset="-122"/>
                <a:cs typeface="Source Sans 3 Bold" pitchFamily="34" charset="-120"/>
              </a:rPr>
              <a:t> দ্রুতি ও বেগের </a:t>
            </a:r>
            <a:r>
              <a:rPr lang="en-US" sz="2000" b="1" dirty="0" smtClean="0">
                <a:solidFill>
                  <a:srgbClr val="000000"/>
                </a:solidFill>
                <a:latin typeface="Source Sans 3" charset="0"/>
                <a:ea typeface="Source Sans 3 Bold" pitchFamily="34" charset="-122"/>
                <a:cs typeface="Source Sans 3 Bold" pitchFamily="34" charset="-120"/>
              </a:rPr>
              <a:t>SI </a:t>
            </a:r>
            <a:r>
              <a:rPr lang="bn-IN" sz="2000" b="1" dirty="0" smtClean="0">
                <a:solidFill>
                  <a:srgbClr val="000000"/>
                </a:solidFill>
                <a:latin typeface="Source Sans 3" charset="0"/>
                <a:ea typeface="Source Sans 3 Bold" pitchFamily="34" charset="-122"/>
                <a:cs typeface="Source Sans 3 Bold" pitchFamily="34" charset="-120"/>
              </a:rPr>
              <a:t>একক কী</a:t>
            </a:r>
            <a:endParaRPr lang="en-US" sz="2000" dirty="0"/>
          </a:p>
        </p:txBody>
      </p:sp>
      <p:sp>
        <p:nvSpPr>
          <p:cNvPr id="3" name="Rectangle 2"/>
          <p:cNvSpPr/>
          <p:nvPr/>
        </p:nvSpPr>
        <p:spPr>
          <a:xfrm>
            <a:off x="3691648" y="617917"/>
            <a:ext cx="1274324" cy="4727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4000"/>
              </a:lnSpc>
            </a:pPr>
            <a:r>
              <a:rPr lang="en-US" sz="2400" kern="0" spc="-55" dirty="0" err="1" smtClean="0"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মূল্যায়ন</a:t>
            </a:r>
            <a:r>
              <a:rPr lang="en-US" sz="2400" kern="0" spc="-55" dirty="0" smtClean="0"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</a:t>
            </a:r>
            <a:r>
              <a:rPr lang="bn-IN" sz="2400" kern="0" spc="-55" dirty="0" smtClean="0"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    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17909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শিখনফল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144414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পাঠ শেষে শিক্ষার্থীরা—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96119" y="1530697"/>
            <a:ext cx="283518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MuseoModerno Light" pitchFamily="34" charset="0"/>
                <a:ea typeface="MuseoModerno Light" pitchFamily="34" charset="-122"/>
                <a:cs typeface="MuseoModerno Light" pitchFamily="34" charset="-120"/>
              </a:rPr>
              <a:t>01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96119" y="1752600"/>
            <a:ext cx="4004965" cy="19050"/>
          </a:xfrm>
          <a:prstGeom prst="rect">
            <a:avLst/>
          </a:prstGeom>
          <a:solidFill>
            <a:srgbClr val="325F7B"/>
          </a:solidFill>
          <a:ln/>
        </p:spPr>
      </p:sp>
      <p:sp>
        <p:nvSpPr>
          <p:cNvPr id="6" name="Text 4"/>
          <p:cNvSpPr/>
          <p:nvPr/>
        </p:nvSpPr>
        <p:spPr>
          <a:xfrm>
            <a:off x="496119" y="1861542"/>
            <a:ext cx="40049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গতি ও স্থিতি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496119" y="2168054"/>
            <a:ext cx="400496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গতি ও স্থিতির ধারণা ব্যাখ্যা করতে পারবে।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642842" y="1530697"/>
            <a:ext cx="283518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MuseoModerno Light" pitchFamily="34" charset="0"/>
                <a:ea typeface="MuseoModerno Light" pitchFamily="34" charset="-122"/>
                <a:cs typeface="MuseoModerno Light" pitchFamily="34" charset="-120"/>
              </a:rPr>
              <a:t>02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642842" y="1752600"/>
            <a:ext cx="4005039" cy="19050"/>
          </a:xfrm>
          <a:prstGeom prst="rect">
            <a:avLst/>
          </a:prstGeom>
          <a:solidFill>
            <a:srgbClr val="325F7B"/>
          </a:solidFill>
          <a:ln/>
        </p:spPr>
      </p:sp>
      <p:sp>
        <p:nvSpPr>
          <p:cNvPr id="10" name="Text 8"/>
          <p:cNvSpPr/>
          <p:nvPr/>
        </p:nvSpPr>
        <p:spPr>
          <a:xfrm>
            <a:off x="4642842" y="1861542"/>
            <a:ext cx="400503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দ্রুতি ও বেগ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642842" y="2168054"/>
            <a:ext cx="400503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দ্রুতি ও বেগ কী তা ব্যাখ্যা করতে পারবে।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96119" y="2642890"/>
            <a:ext cx="283518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MuseoModerno Light" pitchFamily="34" charset="0"/>
                <a:ea typeface="MuseoModerno Light" pitchFamily="34" charset="-122"/>
                <a:cs typeface="MuseoModerno Light" pitchFamily="34" charset="-120"/>
              </a:rPr>
              <a:t>03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96119" y="2864793"/>
            <a:ext cx="4004965" cy="19050"/>
          </a:xfrm>
          <a:prstGeom prst="rect">
            <a:avLst/>
          </a:prstGeom>
          <a:solidFill>
            <a:srgbClr val="325F7B"/>
          </a:solidFill>
          <a:ln/>
        </p:spPr>
      </p:sp>
      <p:sp>
        <p:nvSpPr>
          <p:cNvPr id="14" name="Text 12"/>
          <p:cNvSpPr/>
          <p:nvPr/>
        </p:nvSpPr>
        <p:spPr>
          <a:xfrm>
            <a:off x="496119" y="2973735"/>
            <a:ext cx="40049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সূত্র ও একক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96119" y="3280246"/>
            <a:ext cx="400496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দ্রুতি ও বেগের সূত্র ও একক লিখতে পারবে।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642842" y="2642890"/>
            <a:ext cx="283518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MuseoModerno Light" pitchFamily="34" charset="0"/>
                <a:ea typeface="MuseoModerno Light" pitchFamily="34" charset="-122"/>
                <a:cs typeface="MuseoModerno Light" pitchFamily="34" charset="-120"/>
              </a:rPr>
              <a:t>04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642842" y="2864793"/>
            <a:ext cx="4005039" cy="19050"/>
          </a:xfrm>
          <a:prstGeom prst="rect">
            <a:avLst/>
          </a:prstGeom>
          <a:solidFill>
            <a:srgbClr val="325F7B"/>
          </a:solidFill>
          <a:ln/>
        </p:spPr>
      </p:sp>
      <p:sp>
        <p:nvSpPr>
          <p:cNvPr id="18" name="Text 16"/>
          <p:cNvSpPr/>
          <p:nvPr/>
        </p:nvSpPr>
        <p:spPr>
          <a:xfrm>
            <a:off x="4642842" y="2973735"/>
            <a:ext cx="400503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দূরত্ব ও সরণ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4642842" y="3280246"/>
            <a:ext cx="400503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দূরত্ব ও সরণের পার্থক্য ব্যাখ্যা করতে পারবে।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96119" y="3755082"/>
            <a:ext cx="283518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MuseoModerno Light" pitchFamily="34" charset="0"/>
                <a:ea typeface="MuseoModerno Light" pitchFamily="34" charset="-122"/>
                <a:cs typeface="MuseoModerno Light" pitchFamily="34" charset="-120"/>
              </a:rPr>
              <a:t>05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96119" y="3976985"/>
            <a:ext cx="4004965" cy="19050"/>
          </a:xfrm>
          <a:prstGeom prst="rect">
            <a:avLst/>
          </a:prstGeom>
          <a:solidFill>
            <a:srgbClr val="325F7B"/>
          </a:solidFill>
          <a:ln/>
        </p:spPr>
      </p:sp>
      <p:sp>
        <p:nvSpPr>
          <p:cNvPr id="22" name="Text 20"/>
          <p:cNvSpPr/>
          <p:nvPr/>
        </p:nvSpPr>
        <p:spPr>
          <a:xfrm>
            <a:off x="496119" y="4085927"/>
            <a:ext cx="40049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বাস্তব উদাহরণ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96119" y="4392439"/>
            <a:ext cx="400496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বাস্তব জীবন থেকে দ্রুতি ও বেগ শনাক্ত করতে পারবে।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642842" y="3755082"/>
            <a:ext cx="283518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MuseoModerno Light" pitchFamily="34" charset="0"/>
                <a:ea typeface="MuseoModerno Light" pitchFamily="34" charset="-122"/>
                <a:cs typeface="MuseoModerno Light" pitchFamily="34" charset="-120"/>
              </a:rPr>
              <a:t>06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42842" y="3976985"/>
            <a:ext cx="4005039" cy="19050"/>
          </a:xfrm>
          <a:prstGeom prst="rect">
            <a:avLst/>
          </a:prstGeom>
          <a:solidFill>
            <a:srgbClr val="325F7B"/>
          </a:solidFill>
          <a:ln/>
        </p:spPr>
      </p:sp>
      <p:sp>
        <p:nvSpPr>
          <p:cNvPr id="26" name="Text 24"/>
          <p:cNvSpPr/>
          <p:nvPr/>
        </p:nvSpPr>
        <p:spPr>
          <a:xfrm>
            <a:off x="4642842" y="4085927"/>
            <a:ext cx="400503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গাণিতিক সমস্যা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4642842" y="4392439"/>
            <a:ext cx="400503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গাণিতিক সমস্যা সমাধান করতে পারবে।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04589"/>
            <a:ext cx="4722763" cy="40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পূর্বজ্ঞান যাচাই</a:t>
            </a:r>
            <a:endParaRPr lang="en-US" sz="25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73137" y="1076995"/>
            <a:ext cx="2303190" cy="151484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70620" y="1076995"/>
            <a:ext cx="154112" cy="1926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1</a:t>
            </a:r>
            <a:endParaRPr lang="en-US" sz="1200" dirty="0"/>
          </a:p>
        </p:txBody>
      </p:sp>
      <p:sp>
        <p:nvSpPr>
          <p:cNvPr id="6" name="Text 2"/>
          <p:cNvSpPr/>
          <p:nvPr/>
        </p:nvSpPr>
        <p:spPr>
          <a:xfrm>
            <a:off x="638845" y="1494458"/>
            <a:ext cx="2017737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প্রশ্ন ১</a:t>
            </a:r>
            <a:endParaRPr lang="en-US" sz="1250" dirty="0"/>
          </a:p>
        </p:txBody>
      </p:sp>
      <p:sp>
        <p:nvSpPr>
          <p:cNvPr id="7" name="Text 3"/>
          <p:cNvSpPr/>
          <p:nvPr/>
        </p:nvSpPr>
        <p:spPr>
          <a:xfrm>
            <a:off x="638845" y="1764953"/>
            <a:ext cx="2017737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একটি গাড়ি ১ ঘণ্টায় ৬০ কিলোমিটার গেলে তার গতি কেমন?</a:t>
            </a:r>
            <a:endParaRPr lang="en-US" sz="14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915692" y="1076995"/>
            <a:ext cx="2303190" cy="151484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990194" y="1076995"/>
            <a:ext cx="154112" cy="1926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2</a:t>
            </a:r>
            <a:endParaRPr lang="en-US" sz="1200" dirty="0"/>
          </a:p>
        </p:txBody>
      </p:sp>
      <p:sp>
        <p:nvSpPr>
          <p:cNvPr id="10" name="Text 5"/>
          <p:cNvSpPr/>
          <p:nvPr/>
        </p:nvSpPr>
        <p:spPr>
          <a:xfrm>
            <a:off x="2981325" y="1368325"/>
            <a:ext cx="2017737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প্রশ্ন ২</a:t>
            </a:r>
            <a:endParaRPr lang="en-US" sz="1250" dirty="0"/>
          </a:p>
        </p:txBody>
      </p:sp>
      <p:sp>
        <p:nvSpPr>
          <p:cNvPr id="11" name="Text 6"/>
          <p:cNvSpPr/>
          <p:nvPr/>
        </p:nvSpPr>
        <p:spPr>
          <a:xfrm>
            <a:off x="2981325" y="1569020"/>
            <a:ext cx="2017737" cy="5877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একটি গাড়ি পূর্ব দিকে ৫০ km/h বেগে চলছে—এখানে কোন অতিরিক্ত তথ্য দেওয়া হয়েছে?</a:t>
            </a:r>
            <a:endParaRPr lang="en-US" sz="14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96119" y="2611859"/>
            <a:ext cx="4722763" cy="131891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780444" y="2708225"/>
            <a:ext cx="154112" cy="1926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3</a:t>
            </a:r>
            <a:endParaRPr lang="en-US" sz="1200" dirty="0"/>
          </a:p>
        </p:txBody>
      </p:sp>
      <p:sp>
        <p:nvSpPr>
          <p:cNvPr id="14" name="Text 8"/>
          <p:cNvSpPr/>
          <p:nvPr/>
        </p:nvSpPr>
        <p:spPr>
          <a:xfrm>
            <a:off x="715900" y="3025340"/>
            <a:ext cx="4437311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প্রশ্ন ৩</a:t>
            </a:r>
            <a:endParaRPr lang="en-US" sz="1250" dirty="0"/>
          </a:p>
        </p:txBody>
      </p:sp>
      <p:sp>
        <p:nvSpPr>
          <p:cNvPr id="15" name="Text 9"/>
          <p:cNvSpPr/>
          <p:nvPr/>
        </p:nvSpPr>
        <p:spPr>
          <a:xfrm>
            <a:off x="638845" y="3226035"/>
            <a:ext cx="4437311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একজন দৌড়বিদ ১০০ মিটার দৌড়ে আবার আগের জায়গায় ফিরে এলে তার মোট দূরত্ব কত?</a:t>
            </a:r>
            <a:endParaRPr lang="en-US" sz="1600" dirty="0"/>
          </a:p>
        </p:txBody>
      </p:sp>
      <p:sp>
        <p:nvSpPr>
          <p:cNvPr id="18" name="Text 11"/>
          <p:cNvSpPr/>
          <p:nvPr/>
        </p:nvSpPr>
        <p:spPr>
          <a:xfrm>
            <a:off x="252919" y="4210199"/>
            <a:ext cx="4837523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প্রথম প্রশ্নে শুধু কত দ্রুত চলছে তা বলা হয়েছে। দ্বিতীয় প্রশ্নে গতির সাথে দিকও বলা হয়েছে। এখান থেকেই দ্রুতি ও বেগের পার্থক্য বোঝা যায়।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85490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গতি কী?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32545"/>
            <a:ext cx="5177582" cy="29339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19652" y="585490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গতি (Motion)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5882581" y="1205731"/>
            <a:ext cx="262823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সময়ের সাথে কোনো বস্তুর অবস্থানের পরিবর্তন হলে বস্তুর গতি আছে বলা হয়।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166098" y="2279452"/>
            <a:ext cx="234471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🚗</a:t>
            </a:r>
            <a:r>
              <a:rPr lang="en-US" sz="13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উদাহরণ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166098" y="2637309"/>
            <a:ext cx="248647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চলন্ত গাড়ি, সাইকেল, গড়িয়ে যাওয়া বল, হাঁটতে থাকা মানুষ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6024339" y="3618689"/>
            <a:ext cx="2486472" cy="2224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স্থিতি (Rest):</a:t>
            </a:r>
            <a:r>
              <a:rPr lang="en-US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সময়ের সাথে অবস্থানের পরিবর্তন না হলে।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43741" y="358415"/>
            <a:ext cx="2024899" cy="4429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দূরত্ব ও সরণ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321013" y="1022896"/>
            <a:ext cx="390294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দূরত্ব (Distance)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21013" y="1513657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কোনো বস্তু একটি নির্দিষ্ট সময়ে যে </a:t>
            </a:r>
            <a:r>
              <a:rPr lang="en-US" sz="16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মোট পথ</a:t>
            </a:r>
            <a:r>
              <a:rPr lang="en-US" sz="16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অতিক্রম করে, তাকে দূরত্ব বলে।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96119" y="2321644"/>
            <a:ext cx="3902943" cy="779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স্কেলার রাশি — শুধু মান আছে, দিক নেই</a:t>
            </a:r>
            <a:endParaRPr lang="en-US" sz="14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সর্বদা ধনাত্মক বা শূন্য</a:t>
            </a:r>
            <a:endParaRPr lang="en-US" sz="14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SI একক: মিটার (m)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96119" y="3228752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উদাহরণ:</a:t>
            </a: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৩০ m পূর্বে গিয়ে ২০ m পশ্চিমে ফিরলে — মোট দূরত্ব = ৩০ + ২০ = </a:t>
            </a:r>
            <a:r>
              <a:rPr lang="en-US" sz="14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৫০ m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749701" y="1022896"/>
            <a:ext cx="390294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সরণ (Displacement)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399063" y="1513657"/>
            <a:ext cx="42488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কোনো বস্তুর প্রারম্ভিক অবস্থান থেকে চূড়ান্ত অবস্থানের </a:t>
            </a:r>
            <a:r>
              <a:rPr lang="en-US" sz="14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সরলরেখার দিকনির্দেশিত দূরত্ব</a:t>
            </a: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কে সরণ বলে।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749701" y="2321644"/>
            <a:ext cx="3334426" cy="779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ভেক্টর রাশি — মান ও দিক উভয়ই আছে</a:t>
            </a:r>
            <a:endParaRPr lang="en-US" sz="14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ধনাত্মক, ঋণাত্মক বা শূন্য হতে পারে</a:t>
            </a:r>
            <a:endParaRPr lang="en-US" sz="14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SI একক: মিটার (m)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749701" y="3228752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উদাহরণ:</a:t>
            </a: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৩০ m পূর্বে গিয়ে ২০ m পশ্চিমে ফিরলে — সরণ = </a:t>
            </a:r>
            <a:r>
              <a:rPr lang="en-US" sz="14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১০ m পূর্ব দিকে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49701" y="3841849"/>
            <a:ext cx="3902943" cy="562273"/>
          </a:xfrm>
          <a:prstGeom prst="roundRect">
            <a:avLst>
              <a:gd name="adj" fmla="val 3782"/>
            </a:avLst>
          </a:prstGeom>
          <a:solidFill>
            <a:srgbClr val="DBE8F0"/>
          </a:solidFill>
          <a:ln/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1460" y="4047381"/>
            <a:ext cx="177180" cy="141759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5210398" y="4004816"/>
            <a:ext cx="3757687" cy="236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⭐ মনে রাখো: দূরত্ব ≥ সরণের মান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9855"/>
            <a:ext cx="8151763" cy="40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দ্রুতি কী?</a:t>
            </a:r>
            <a:endParaRPr lang="en-US" sz="25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294" y="1007492"/>
            <a:ext cx="5188893" cy="29403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03206" y="389856"/>
            <a:ext cx="562964" cy="2716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সংজ্ঞা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5998518" y="1007492"/>
            <a:ext cx="2649364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কোনো বস্তু একক সময়ে যে </a:t>
            </a:r>
            <a:r>
              <a:rPr lang="en-US" sz="14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দূরত্ব</a:t>
            </a:r>
            <a:r>
              <a:rPr lang="en-US" sz="1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অতিক্রম করে, তাকে দ্রুতি বলে।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003206" y="1706909"/>
            <a:ext cx="562964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সূত্র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003206" y="2255639"/>
            <a:ext cx="2649364" cy="359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endParaRPr lang="en-US" sz="11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4977" y="2435535"/>
            <a:ext cx="1880886" cy="35979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998518" y="3035030"/>
            <a:ext cx="3106564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দ্রুতি = দূরত্ব ÷ সময়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6003206" y="3414409"/>
            <a:ext cx="2649364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একক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6124977" y="3757264"/>
            <a:ext cx="2649364" cy="4325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03200" indent="-203200" algn="l">
              <a:lnSpc>
                <a:spcPct val="127000"/>
              </a:lnSpc>
              <a:buSzPct val="100000"/>
              <a:buChar char="•"/>
            </a:pPr>
            <a:r>
              <a:rPr lang="en-US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SI একক: </a:t>
            </a:r>
            <a:r>
              <a:rPr lang="en-US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m/s</a:t>
            </a:r>
            <a:endParaRPr lang="en-US" dirty="0"/>
          </a:p>
          <a:p>
            <a:pPr marL="203200" indent="-203200" algn="l">
              <a:lnSpc>
                <a:spcPct val="127000"/>
              </a:lnSpc>
              <a:buSzPct val="100000"/>
              <a:buChar char="•"/>
            </a:pPr>
            <a:r>
              <a:rPr lang="en-US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অন্যান্য: km/h, cm/s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311294" y="4241774"/>
            <a:ext cx="2649364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উদাহরণ</a:t>
            </a:r>
            <a:endParaRPr lang="en-US" dirty="0"/>
          </a:p>
        </p:txBody>
      </p:sp>
      <p:sp>
        <p:nvSpPr>
          <p:cNvPr id="13" name="Text 9"/>
          <p:cNvSpPr/>
          <p:nvPr/>
        </p:nvSpPr>
        <p:spPr>
          <a:xfrm>
            <a:off x="1828800" y="3993901"/>
            <a:ext cx="4036979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একটি গাড়ি 120 km পথ 2 ঘণ্টায় অতিক্রম করল।</a:t>
            </a:r>
            <a:endParaRPr lang="en-US" sz="1600" dirty="0"/>
          </a:p>
          <a:p>
            <a:pPr marL="0" indent="0" algn="l">
              <a:lnSpc>
                <a:spcPct val="1270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দ্রুতি = 120 ÷ 2 = </a:t>
            </a:r>
            <a:r>
              <a:rPr lang="en-US" sz="16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60 km/h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88156"/>
            <a:ext cx="8151763" cy="40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বেগ কী?</a:t>
            </a:r>
            <a:endParaRPr lang="en-US" sz="25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553" y="889620"/>
            <a:ext cx="5107021" cy="32154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642043" y="387808"/>
            <a:ext cx="924127" cy="2006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সংজ্ঞা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5486400" y="889620"/>
            <a:ext cx="3166170" cy="9999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কোনো বস্তু একক সময়ে নির্দিষ্ট দিকে যে </a:t>
            </a:r>
            <a:r>
              <a:rPr lang="en-US" sz="20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সরণ</a:t>
            </a:r>
            <a:r>
              <a:rPr lang="en-US" sz="2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ঘটায়, তাকে বেগ বলে।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5486400" y="2253592"/>
            <a:ext cx="2649364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সূত্র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003206" y="2353940"/>
            <a:ext cx="2649364" cy="3578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endParaRPr lang="en-US" sz="11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8518" y="2353940"/>
            <a:ext cx="2649364" cy="35785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003206" y="2711797"/>
            <a:ext cx="3106564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বেগ = সরণ ÷ সময়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 rot="10800000" flipV="1">
            <a:off x="6003206" y="3372148"/>
            <a:ext cx="708879" cy="2465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একক</a:t>
            </a:r>
            <a:endParaRPr lang="en-US" dirty="0"/>
          </a:p>
        </p:txBody>
      </p:sp>
      <p:sp>
        <p:nvSpPr>
          <p:cNvPr id="11" name="Text 7"/>
          <p:cNvSpPr/>
          <p:nvPr/>
        </p:nvSpPr>
        <p:spPr>
          <a:xfrm>
            <a:off x="6003206" y="3805609"/>
            <a:ext cx="2649364" cy="4325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03200" indent="-203200" algn="l">
              <a:lnSpc>
                <a:spcPct val="127000"/>
              </a:lnSpc>
              <a:buSzPct val="100000"/>
              <a:buChar char="•"/>
            </a:pPr>
            <a:r>
              <a:rPr lang="en-US" sz="16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SI একক: </a:t>
            </a:r>
            <a:r>
              <a:rPr lang="en-US" sz="16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m/s</a:t>
            </a:r>
            <a:endParaRPr lang="en-US" sz="1600" dirty="0"/>
          </a:p>
          <a:p>
            <a:pPr marL="203200" indent="-203200" algn="l">
              <a:lnSpc>
                <a:spcPct val="127000"/>
              </a:lnSpc>
              <a:buSzPct val="100000"/>
              <a:buChar char="•"/>
            </a:pPr>
            <a:r>
              <a:rPr lang="en-US" sz="16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মান + দিক উভয়ই প্রয়োজন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359923" y="4238178"/>
            <a:ext cx="2649364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উদাহরণ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1580264" y="4438873"/>
            <a:ext cx="3106564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6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20 m/s পূর্ব দিকে</a:t>
            </a:r>
            <a:r>
              <a:rPr lang="en-US" sz="16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এখানে মান ও দিক উভয়ই আছে।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40259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দ্রুতি ও বেগের পার্থক্য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1366763"/>
            <a:ext cx="8151763" cy="2472035"/>
          </a:xfrm>
          <a:prstGeom prst="roundRect">
            <a:avLst>
              <a:gd name="adj" fmla="val 860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96119" y="1780356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496119" y="2191569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496119" y="2602781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496119" y="3013993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496119" y="3425205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2943597" y="1366763"/>
            <a:ext cx="8860" cy="247203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793358" y="1366763"/>
            <a:ext cx="8860" cy="247203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642714" y="1461343"/>
            <a:ext cx="26139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বিষয়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3087737" y="1461343"/>
            <a:ext cx="301868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দ্রুতি</a:t>
            </a: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5937498" y="1461343"/>
            <a:ext cx="302106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বেগ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642714" y="1872555"/>
            <a:ext cx="26139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রাশির ধরন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3087737" y="1872555"/>
            <a:ext cx="301868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স্কেলার</a:t>
            </a: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5937498" y="1872555"/>
            <a:ext cx="302106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ভেক্টর</a:t>
            </a: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642714" y="2283768"/>
            <a:ext cx="26139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কী বিবেচনা করে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3087737" y="2283768"/>
            <a:ext cx="301868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দূরত্ব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937498" y="2283768"/>
            <a:ext cx="302106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সরণ</a:t>
            </a: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642714" y="2694980"/>
            <a:ext cx="26139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দিক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3087737" y="2694980"/>
            <a:ext cx="301868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প্রয়োজন নেই</a:t>
            </a: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5937498" y="2694980"/>
            <a:ext cx="302106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প্রয়োজন</a:t>
            </a: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642714" y="3106192"/>
            <a:ext cx="26139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SI একক</a:t>
            </a: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3087737" y="3106192"/>
            <a:ext cx="301868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m/s</a:t>
            </a: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5937498" y="3106192"/>
            <a:ext cx="302106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m/s</a:t>
            </a: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642714" y="3517404"/>
            <a:ext cx="26139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উদাহরণ</a:t>
            </a: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3087737" y="3517404"/>
            <a:ext cx="301868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60 km/h</a:t>
            </a: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5937498" y="3517404"/>
            <a:ext cx="302106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60 km/h পূর্ব দিকে</a:t>
            </a:r>
            <a:endParaRPr lang="en-US" dirty="0"/>
          </a:p>
        </p:txBody>
      </p:sp>
      <p:sp>
        <p:nvSpPr>
          <p:cNvPr id="29" name="Shape 27"/>
          <p:cNvSpPr/>
          <p:nvPr/>
        </p:nvSpPr>
        <p:spPr>
          <a:xfrm>
            <a:off x="496119" y="3998268"/>
            <a:ext cx="8151763" cy="504974"/>
          </a:xfrm>
          <a:prstGeom prst="roundRect">
            <a:avLst>
              <a:gd name="adj" fmla="val 4211"/>
            </a:avLst>
          </a:prstGeom>
          <a:solidFill>
            <a:srgbClr val="F3EEE3"/>
          </a:solidFill>
          <a:ln/>
        </p:spPr>
      </p:sp>
      <p:sp>
        <p:nvSpPr>
          <p:cNvPr id="30" name="Shape 28"/>
          <p:cNvSpPr/>
          <p:nvPr/>
        </p:nvSpPr>
        <p:spPr>
          <a:xfrm>
            <a:off x="496119" y="3998268"/>
            <a:ext cx="4075881" cy="504974"/>
          </a:xfrm>
          <a:custGeom>
            <a:avLst/>
            <a:gdLst/>
            <a:ahLst/>
            <a:cxnLst/>
            <a:rect l="l" t="t" r="r" b="b"/>
            <a:pathLst>
              <a:path w="4075881" h="504974">
                <a:moveTo>
                  <a:pt x="17721" y="0"/>
                </a:moveTo>
                <a:lnTo>
                  <a:pt x="4075881" y="0"/>
                </a:lnTo>
                <a:lnTo>
                  <a:pt x="4075881" y="504974"/>
                </a:lnTo>
                <a:lnTo>
                  <a:pt x="17721" y="504974"/>
                </a:lnTo>
                <a:arcTo wR="17721" hR="17721" stAng="5400000" swAng="5400000"/>
                <a:lnTo>
                  <a:pt x="0" y="17721"/>
                </a:lnTo>
                <a:arcTo wR="17721" hR="17721" stAng="10800000" swAng="5400000"/>
                <a:close/>
              </a:path>
            </a:pathLst>
          </a:custGeom>
          <a:solidFill>
            <a:srgbClr val="F3EEE3"/>
          </a:solidFill>
          <a:ln/>
        </p:spPr>
      </p:sp>
      <p:sp>
        <p:nvSpPr>
          <p:cNvPr id="31" name="Text 29"/>
          <p:cNvSpPr/>
          <p:nvPr/>
        </p:nvSpPr>
        <p:spPr>
          <a:xfrm>
            <a:off x="637877" y="4140026"/>
            <a:ext cx="379236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দ্রুতি = কত দ্রুত?</a:t>
            </a:r>
            <a:endParaRPr lang="en-US" dirty="0"/>
          </a:p>
        </p:txBody>
      </p:sp>
      <p:sp>
        <p:nvSpPr>
          <p:cNvPr id="32" name="Shape 30"/>
          <p:cNvSpPr/>
          <p:nvPr/>
        </p:nvSpPr>
        <p:spPr>
          <a:xfrm>
            <a:off x="4572000" y="3998268"/>
            <a:ext cx="4075881" cy="504974"/>
          </a:xfrm>
          <a:custGeom>
            <a:avLst/>
            <a:gdLst/>
            <a:ahLst/>
            <a:cxnLst/>
            <a:rect l="l" t="t" r="r" b="b"/>
            <a:pathLst>
              <a:path w="4075881" h="504974">
                <a:moveTo>
                  <a:pt x="0" y="0"/>
                </a:moveTo>
                <a:lnTo>
                  <a:pt x="4058161" y="0"/>
                </a:lnTo>
                <a:arcTo wR="17721" hR="17721" stAng="16200000" swAng="5400000"/>
                <a:lnTo>
                  <a:pt x="4075881" y="487253"/>
                </a:lnTo>
                <a:arcTo wR="17721" hR="17721" stAng="0" swAng="5400000"/>
                <a:lnTo>
                  <a:pt x="0" y="504974"/>
                </a:lnTo>
                <a:lnTo>
                  <a:pt x="0" y="0"/>
                </a:lnTo>
                <a:close/>
              </a:path>
            </a:pathLst>
          </a:custGeom>
          <a:solidFill>
            <a:srgbClr val="F3EEE3"/>
          </a:solidFill>
          <a:ln/>
        </p:spPr>
      </p:sp>
      <p:sp>
        <p:nvSpPr>
          <p:cNvPr id="33" name="Shape 31"/>
          <p:cNvSpPr/>
          <p:nvPr/>
        </p:nvSpPr>
        <p:spPr>
          <a:xfrm>
            <a:off x="4572000" y="3998268"/>
            <a:ext cx="19050" cy="504974"/>
          </a:xfrm>
          <a:prstGeom prst="roundRect">
            <a:avLst>
              <a:gd name="adj" fmla="val 50000"/>
            </a:avLst>
          </a:prstGeom>
          <a:solidFill>
            <a:srgbClr val="D9D4C9"/>
          </a:solidFill>
          <a:ln/>
        </p:spPr>
      </p:sp>
      <p:sp>
        <p:nvSpPr>
          <p:cNvPr id="34" name="Text 32"/>
          <p:cNvSpPr/>
          <p:nvPr/>
        </p:nvSpPr>
        <p:spPr>
          <a:xfrm>
            <a:off x="4713759" y="4140026"/>
            <a:ext cx="379236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বেগ = কত দ্রুত + কোন দিকে?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8382" y="290661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গড় দ্রুতি, গড় বেগ ও একক রূপান্তর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894945" y="733648"/>
            <a:ext cx="1225676" cy="2214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গড় দ্রুতি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233464" y="1001873"/>
            <a:ext cx="4165598" cy="8079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2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মোট দূরত্ব ÷ মোট সময়</a:t>
            </a:r>
            <a:endParaRPr lang="en-US" sz="20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উদাহরণ: ২০০ m পথ ৫০ s-এ অতিক্রম করলে</a:t>
            </a:r>
            <a:endParaRPr lang="en-US" sz="20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গড় দ্রুতি = ২০০ ÷ ৫০ = </a:t>
            </a:r>
            <a:r>
              <a:rPr lang="en-US" sz="20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৪ m/s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496119" y="2897088"/>
            <a:ext cx="3902943" cy="19050"/>
          </a:xfrm>
          <a:prstGeom prst="roundRect">
            <a:avLst>
              <a:gd name="adj" fmla="val 50000"/>
            </a:avLst>
          </a:prstGeom>
          <a:solidFill>
            <a:srgbClr val="2B4150">
              <a:alpha val="50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496119" y="3111029"/>
            <a:ext cx="1050579" cy="2214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গড় বেগ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233465" y="3474244"/>
            <a:ext cx="4307282" cy="8079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2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মোট সরণ ÷ মোট সময়</a:t>
            </a:r>
            <a:endParaRPr lang="en-US" sz="20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একজন শিক্ষার্থী মাঠের চারদিকে ঘুরে শুরুর স্থানে ফিরলে — মোট সরণ = ০, তাই </a:t>
            </a:r>
            <a:r>
              <a:rPr lang="en-US" sz="16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গড় বেগ = ০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540747" y="998264"/>
            <a:ext cx="4359398" cy="3020541"/>
          </a:xfrm>
          <a:prstGeom prst="roundRect">
            <a:avLst>
              <a:gd name="adj" fmla="val 704"/>
            </a:avLst>
          </a:prstGeom>
          <a:solidFill>
            <a:srgbClr val="325F7B"/>
          </a:solidFill>
          <a:ln/>
        </p:spPr>
      </p:sp>
      <p:sp>
        <p:nvSpPr>
          <p:cNvPr id="9" name="Text 7"/>
          <p:cNvSpPr/>
          <p:nvPr/>
        </p:nvSpPr>
        <p:spPr>
          <a:xfrm>
            <a:off x="4789363" y="1309539"/>
            <a:ext cx="382361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একক রূপান্তর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4789363" y="1667396"/>
            <a:ext cx="3823618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 km = 1000 m</a:t>
            </a:r>
            <a:endParaRPr lang="en-US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 hour = 3600 s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789363" y="2527250"/>
            <a:ext cx="3823618" cy="3873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endParaRPr lang="en-US" sz="1250" dirty="0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9363" y="2508535"/>
            <a:ext cx="3823618" cy="387325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4789363" y="3093988"/>
            <a:ext cx="3823618" cy="3873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endParaRPr lang="en-US" sz="1250" dirty="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9363" y="3093988"/>
            <a:ext cx="3823618" cy="387325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619327" y="3547318"/>
            <a:ext cx="4280818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উদাহরণ: 36 km/h = 36 × 5/18 = </a:t>
            </a:r>
            <a:r>
              <a:rPr lang="en-US" sz="2000" b="1" dirty="0">
                <a:solidFill>
                  <a:srgbClr val="FFFFFF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10 m/s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46</TotalTime>
  <Words>739</Words>
  <Application>Microsoft Office PowerPoint</Application>
  <PresentationFormat>On-screen Show (16:9)</PresentationFormat>
  <Paragraphs>140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5" baseType="lpstr">
      <vt:lpstr>Arial</vt:lpstr>
      <vt:lpstr>MuseoModerno Medium</vt:lpstr>
      <vt:lpstr>Perpetua</vt:lpstr>
      <vt:lpstr>Source Sans 3</vt:lpstr>
      <vt:lpstr>Hubot Sans Bold</vt:lpstr>
      <vt:lpstr>MuseoModerno Light</vt:lpstr>
      <vt:lpstr>Twemoji Mozilla</vt:lpstr>
      <vt:lpstr>Source Sans 3 Bold</vt:lpstr>
      <vt:lpstr>Source Serif 4 SemiBold</vt:lpstr>
      <vt:lpstr>Calibri</vt:lpstr>
      <vt:lpstr>Wingdings 2</vt:lpstr>
      <vt:lpstr>Franklin Gothic Book</vt:lpstr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14</cp:revision>
  <dcterms:created xsi:type="dcterms:W3CDTF">2026-08-10T10:23:16Z</dcterms:created>
  <dcterms:modified xsi:type="dcterms:W3CDTF">2026-08-10T11:36:55Z</dcterms:modified>
</cp:coreProperties>
</file>