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80" r:id="rId3"/>
    <p:sldId id="256" r:id="rId4"/>
    <p:sldId id="285" r:id="rId5"/>
    <p:sldId id="257" r:id="rId6"/>
    <p:sldId id="278" r:id="rId7"/>
    <p:sldId id="279" r:id="rId8"/>
    <p:sldId id="258" r:id="rId9"/>
    <p:sldId id="259" r:id="rId10"/>
    <p:sldId id="286" r:id="rId11"/>
    <p:sldId id="272" r:id="rId12"/>
    <p:sldId id="273" r:id="rId13"/>
    <p:sldId id="284" r:id="rId14"/>
    <p:sldId id="282" r:id="rId15"/>
    <p:sldId id="274" r:id="rId16"/>
    <p:sldId id="261" r:id="rId17"/>
    <p:sldId id="283" r:id="rId18"/>
    <p:sldId id="287" r:id="rId19"/>
    <p:sldId id="267" r:id="rId20"/>
    <p:sldId id="264" r:id="rId21"/>
    <p:sldId id="276" r:id="rId22"/>
  </p:sldIdLst>
  <p:sldSz cx="18288000" cy="10287000"/>
  <p:notesSz cx="6858000" cy="9144000"/>
  <p:embeddedFontLst>
    <p:embeddedFont>
      <p:font typeface="Bangla" panose="020B0604020202020204" charset="0"/>
      <p:regular r:id="rId23"/>
    </p:embeddedFont>
    <p:embeddedFont>
      <p:font typeface="Cambria Math" panose="02040503050406030204" pitchFamily="18" charset="0"/>
      <p:regular r:id="rId24"/>
    </p:embeddedFont>
    <p:embeddedFont>
      <p:font typeface="Kalpurush" panose="02000600000000000000" pitchFamily="2" charset="0"/>
      <p:regular r:id="rId25"/>
    </p:embeddedFont>
    <p:embeddedFont>
      <p:font typeface="NikoshBAN" panose="02000000000000000000" pitchFamily="2" charset="0"/>
      <p:regular r:id="rId26"/>
    </p:embeddedFont>
    <p:embeddedFont>
      <p:font typeface="Trebuchet MS" panose="020B0603020202020204" pitchFamily="34" charset="0"/>
      <p:regular r:id="rId27"/>
      <p:bold r:id="rId28"/>
      <p:italic r:id="rId29"/>
      <p:boldItalic r:id="rId30"/>
    </p:embeddedFont>
    <p:embeddedFont>
      <p:font typeface="Wingdings 3" panose="05040102010807070707" pitchFamily="18" charset="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04D"/>
    <a:srgbClr val="EBA630"/>
    <a:srgbClr val="039E9F"/>
    <a:srgbClr val="F46B3D"/>
    <a:srgbClr val="9DB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447" autoAdjust="0"/>
  </p:normalViewPr>
  <p:slideViewPr>
    <p:cSldViewPr>
      <p:cViewPr varScale="1">
        <p:scale>
          <a:sx n="41" d="100"/>
          <a:sy n="41" d="100"/>
        </p:scale>
        <p:origin x="10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0601" y="3606801"/>
            <a:ext cx="11650404" cy="2469453"/>
          </a:xfrm>
        </p:spPr>
        <p:txBody>
          <a:bodyPr anchor="b">
            <a:noAutofit/>
          </a:bodyPr>
          <a:lstStyle>
            <a:lvl1pPr algn="r">
              <a:defRPr sz="8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601" y="6076250"/>
            <a:ext cx="11650404" cy="164534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3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9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4051301"/>
            <a:ext cx="12895002" cy="2739872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25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2" y="3240884"/>
            <a:ext cx="6276053" cy="58211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4955" y="3240884"/>
            <a:ext cx="6276051" cy="5821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05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618" y="3241475"/>
            <a:ext cx="627843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3618" y="4105868"/>
            <a:ext cx="6278435" cy="49561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32575" y="3241475"/>
            <a:ext cx="627842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32577" y="4105868"/>
            <a:ext cx="6278426" cy="49561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78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9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15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2247906"/>
            <a:ext cx="5781792" cy="1917699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692" y="772387"/>
            <a:ext cx="6770312" cy="828965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1" y="4165604"/>
            <a:ext cx="5781792" cy="3876674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685595" indent="0">
              <a:buNone/>
              <a:defRPr sz="2100"/>
            </a:lvl2pPr>
            <a:lvl3pPr marL="1371189" indent="0">
              <a:buNone/>
              <a:defRPr sz="1800"/>
            </a:lvl3pPr>
            <a:lvl4pPr marL="2056784" indent="0">
              <a:buNone/>
              <a:defRPr sz="1500"/>
            </a:lvl4pPr>
            <a:lvl5pPr marL="2742377" indent="0">
              <a:buNone/>
              <a:defRPr sz="1500"/>
            </a:lvl5pPr>
            <a:lvl6pPr marL="3427971" indent="0">
              <a:buNone/>
              <a:defRPr sz="1500"/>
            </a:lvl6pPr>
            <a:lvl7pPr marL="4113566" indent="0">
              <a:buNone/>
              <a:defRPr sz="1500"/>
            </a:lvl7pPr>
            <a:lvl8pPr marL="4799160" indent="0">
              <a:buNone/>
              <a:defRPr sz="1500"/>
            </a:lvl8pPr>
            <a:lvl9pPr marL="548475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2" y="7200900"/>
            <a:ext cx="12895001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6001" y="914400"/>
            <a:ext cx="12895002" cy="576857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8051007"/>
            <a:ext cx="12895001" cy="10110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20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914400"/>
            <a:ext cx="12895002" cy="51054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51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49209" y="5448300"/>
            <a:ext cx="10836786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7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3147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2897982"/>
            <a:ext cx="12895002" cy="3893190"/>
          </a:xfrm>
        </p:spPr>
        <p:txBody>
          <a:bodyPr anchor="b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23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2101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914400"/>
            <a:ext cx="12882305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42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509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51510" y="914399"/>
            <a:ext cx="1957115" cy="787717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3" y="914400"/>
            <a:ext cx="10590225" cy="7877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9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1" y="3240884"/>
            <a:ext cx="12895002" cy="5821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7700" y="9062044"/>
            <a:ext cx="13679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6001" y="9062044"/>
            <a:ext cx="944641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85995" y="9062044"/>
            <a:ext cx="10250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6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FEE5D2AE-EC13-FD70-A9B0-BAA1C292F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1"/>
            <a:ext cx="17924358" cy="9706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5C8650-3771-C21A-DE2E-2B7E1DBF6ED9}"/>
              </a:ext>
            </a:extLst>
          </p:cNvPr>
          <p:cNvSpPr txBox="1"/>
          <p:nvPr/>
        </p:nvSpPr>
        <p:spPr>
          <a:xfrm>
            <a:off x="1524001" y="2514601"/>
            <a:ext cx="13715999" cy="15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9600" b="1" spc="38" dirty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লাল গোলাপ শুভেচ্ছা </a:t>
            </a:r>
            <a:endParaRPr lang="en-US" sz="9600" b="1" spc="38" dirty="0">
              <a:ln w="0">
                <a:solidFill>
                  <a:srgbClr val="FFFF00"/>
                </a:solidFill>
              </a:ln>
              <a:solidFill>
                <a:srgbClr val="FFFF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4837D6D3-90F5-3762-BAB6-BC24BAEE9AF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34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53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A021BE-1E7A-3BE6-FEB2-8E70BA05A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FC25453-AAEF-1D1A-1318-6DF5641FB477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7936B06-B6F9-78F6-592D-899E0A3183D8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>
                <a:solidFill>
                  <a:srgbClr val="039E9F"/>
                </a:solidFill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C360375-3962-3302-5BDE-8AD256E12CF2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solidFill>
                  <a:srgbClr val="039E9F"/>
                </a:solidFill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1C7B7A40-EF26-2CF6-60B5-05E754DEC94A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91284ED-CB4D-C49D-E055-98EF51C27856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7C3F664B-F660-F7C8-9E44-3C08C55F95DB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232FB3D-8B2A-8958-AE44-14175E2BEAE4}"/>
              </a:ext>
            </a:extLst>
          </p:cNvPr>
          <p:cNvGrpSpPr/>
          <p:nvPr/>
        </p:nvGrpSpPr>
        <p:grpSpPr>
          <a:xfrm>
            <a:off x="990596" y="956370"/>
            <a:ext cx="17297403" cy="1235421"/>
            <a:chOff x="-1" y="-19050"/>
            <a:chExt cx="4555695" cy="32537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D752D5E-A8E9-82D7-3B4D-08983605B0AF}"/>
                </a:ext>
              </a:extLst>
            </p:cNvPr>
            <p:cNvSpPr/>
            <p:nvPr/>
          </p:nvSpPr>
          <p:spPr>
            <a:xfrm>
              <a:off x="-1" y="35395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en-US" sz="9600" dirty="0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DDBA9BD-0159-1EEC-D025-63223871D2E4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E575A40-6FDC-2B29-B14E-8F1D34DA8339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BDBB14C-D193-14D4-DE6D-AA0266A32275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6C88FDD-64F4-28D7-E3E8-884EB62F3E18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3F8D21-A579-938D-9BF7-92EBE6261AFE}"/>
                  </a:ext>
                </a:extLst>
              </p:cNvPr>
              <p:cNvSpPr txBox="1"/>
              <p:nvPr/>
            </p:nvSpPr>
            <p:spPr>
              <a:xfrm>
                <a:off x="8763000" y="2507501"/>
                <a:ext cx="5715002" cy="3046988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/>
                  <a:t>৪ ও ৩ </a:t>
                </a:r>
                <a:r>
                  <a:rPr lang="en-US" sz="4800" dirty="0" err="1"/>
                  <a:t>এর</a:t>
                </a:r>
                <a:r>
                  <a:rPr lang="en-US" sz="4800" dirty="0"/>
                  <a:t> </a:t>
                </a:r>
                <a:r>
                  <a:rPr lang="en-US" sz="4800" dirty="0" err="1"/>
                  <a:t>গুনফল</a:t>
                </a:r>
                <a:r>
                  <a:rPr lang="en-US" sz="4800" dirty="0"/>
                  <a:t> </a:t>
                </a:r>
                <a:r>
                  <a:rPr lang="en-US" sz="4800" dirty="0" err="1"/>
                  <a:t>মানে</a:t>
                </a:r>
                <a:r>
                  <a:rPr lang="en-US" sz="4800" dirty="0"/>
                  <a:t> , </a:t>
                </a:r>
              </a:p>
              <a:p>
                <a:r>
                  <a:rPr lang="en-US" sz="4800" dirty="0"/>
                  <a:t>৪+৪+৪= ১২ </a:t>
                </a:r>
              </a:p>
              <a:p>
                <a:r>
                  <a:rPr lang="en-US" sz="4800" dirty="0"/>
                  <a:t>৩ </a:t>
                </a:r>
                <a:r>
                  <a:rPr lang="en-US" sz="4800" dirty="0" err="1"/>
                  <a:t>বার</a:t>
                </a:r>
                <a:r>
                  <a:rPr lang="en-US" sz="4800" dirty="0"/>
                  <a:t> ৪ =১২ </a:t>
                </a:r>
              </a:p>
              <a:p>
                <a:r>
                  <a:rPr lang="en-US" sz="4800" dirty="0" err="1"/>
                  <a:t>অর্থা</a:t>
                </a:r>
                <a:r>
                  <a:rPr lang="en-US" sz="4800" dirty="0"/>
                  <a:t>ৎ , ৪</a:t>
                </a:r>
                <a14:m>
                  <m:oMath xmlns:m="http://schemas.openxmlformats.org/officeDocument/2006/math">
                    <m:r>
                      <a:rPr lang="bn-IN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৩=১২ </m:t>
                    </m:r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3F8D21-A579-938D-9BF7-92EBE6261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0" y="2507501"/>
                <a:ext cx="5715002" cy="3046988"/>
              </a:xfrm>
              <a:prstGeom prst="rect">
                <a:avLst/>
              </a:prstGeom>
              <a:blipFill>
                <a:blip r:embed="rId2"/>
                <a:stretch>
                  <a:fillRect l="-4909" t="-7000" b="-10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A025CD-4CC4-6104-B8E5-92C7967D8D34}"/>
                  </a:ext>
                </a:extLst>
              </p:cNvPr>
              <p:cNvSpPr txBox="1"/>
              <p:nvPr/>
            </p:nvSpPr>
            <p:spPr>
              <a:xfrm>
                <a:off x="3995060" y="5935309"/>
                <a:ext cx="6248400" cy="3046988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/>
                  <a:t>অপরদিকে ১২ </a:t>
                </a:r>
                <a14:m>
                  <m:oMath xmlns:m="http://schemas.openxmlformats.org/officeDocument/2006/math">
                    <m:r>
                      <a:rPr lang="bn-IN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4800" dirty="0"/>
                  <a:t> ৪  </a:t>
                </a:r>
                <a:r>
                  <a:rPr lang="en-US" sz="4800" dirty="0" err="1"/>
                  <a:t>মানে</a:t>
                </a:r>
                <a:r>
                  <a:rPr lang="en-US" sz="4800" dirty="0"/>
                  <a:t> , </a:t>
                </a:r>
              </a:p>
              <a:p>
                <a:r>
                  <a:rPr lang="en-US" sz="4800" dirty="0"/>
                  <a:t>১২-৪=৮, ১২-৪= ৪, ১২-৪=০</a:t>
                </a:r>
              </a:p>
              <a:p>
                <a:r>
                  <a:rPr lang="en-US" sz="4800" dirty="0"/>
                  <a:t>৩ </a:t>
                </a:r>
                <a:r>
                  <a:rPr lang="en-US" sz="4800" dirty="0" err="1"/>
                  <a:t>বার</a:t>
                </a:r>
                <a:r>
                  <a:rPr lang="en-US" sz="4800" dirty="0"/>
                  <a:t> ৪ </a:t>
                </a:r>
                <a:r>
                  <a:rPr lang="en-US" sz="4800" dirty="0" err="1"/>
                  <a:t>বিয়োগ</a:t>
                </a:r>
                <a:r>
                  <a:rPr lang="en-US" sz="4800" dirty="0"/>
                  <a:t> =০  </a:t>
                </a:r>
              </a:p>
              <a:p>
                <a:r>
                  <a:rPr lang="en-US" sz="4800" dirty="0" err="1"/>
                  <a:t>অর্থা</a:t>
                </a:r>
                <a:r>
                  <a:rPr lang="en-US" sz="4800" dirty="0"/>
                  <a:t>ৎ , ১২</a:t>
                </a:r>
                <a:r>
                  <a:rPr lang="bn-IN" sz="4800" dirty="0"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IN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 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৪=৩ </m:t>
                    </m:r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A025CD-4CC4-6104-B8E5-92C7967D8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060" y="5935309"/>
                <a:ext cx="6248400" cy="3046988"/>
              </a:xfrm>
              <a:prstGeom prst="rect">
                <a:avLst/>
              </a:prstGeom>
              <a:blipFill>
                <a:blip r:embed="rId3"/>
                <a:stretch>
                  <a:fillRect l="-4390" t="-7014" b="-11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474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A476C-4B77-A0CF-D38E-9A54097D6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2270E88-2121-6D69-91DC-8B7E89A1100B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B2145AF-95DB-CE33-A1F9-2AA38A102ABF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070C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6000" dirty="0">
                <a:solidFill>
                  <a:srgbClr val="039E9F"/>
                </a:solidFill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6FAC21B-64C5-B556-194C-8F8CA8B9D580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 sz="6000">
                <a:solidFill>
                  <a:srgbClr val="039E9F"/>
                </a:solidFill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82286AA-83BB-8D58-9DB4-84ACD59DA534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2DBE2BB-266A-E81A-0715-A9FE81FD2F96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070C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6000" dirty="0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8848763-14F6-830C-3469-90B47ED93939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 sz="6000" dirty="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B6540EB-EFE8-BD7E-4B8B-D6E7AE68ED57}"/>
              </a:ext>
            </a:extLst>
          </p:cNvPr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5E92C2E-B638-E375-DABB-D565BFAC87D5}"/>
                </a:ext>
              </a:extLst>
            </p:cNvPr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0206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algn="ctr"/>
              <a:r>
                <a:rPr lang="en-US" sz="6000" dirty="0" err="1">
                  <a:solidFill>
                    <a:srgbClr val="FFFF00"/>
                  </a:solidFill>
                </a:rPr>
                <a:t>গুণ</a:t>
              </a:r>
              <a:r>
                <a:rPr lang="en-US" sz="6000" dirty="0">
                  <a:solidFill>
                    <a:srgbClr val="FFFF00"/>
                  </a:solidFill>
                </a:rPr>
                <a:t> ও </a:t>
              </a:r>
              <a:r>
                <a:rPr lang="en-US" sz="6000" dirty="0" err="1">
                  <a:solidFill>
                    <a:srgbClr val="FFFF00"/>
                  </a:solidFill>
                </a:rPr>
                <a:t>ভাগের</a:t>
              </a:r>
              <a:r>
                <a:rPr lang="en-US" sz="6000" dirty="0">
                  <a:solidFill>
                    <a:srgbClr val="FFFF00"/>
                  </a:solidFill>
                </a:rPr>
                <a:t> </a:t>
              </a:r>
              <a:r>
                <a:rPr lang="en-US" sz="6000" dirty="0" err="1">
                  <a:solidFill>
                    <a:srgbClr val="FFFF00"/>
                  </a:solidFill>
                </a:rPr>
                <a:t>সম্পর্ক</a:t>
              </a:r>
              <a:r>
                <a:rPr lang="en-US" sz="6000" dirty="0">
                  <a:solidFill>
                    <a:srgbClr val="FFFF00"/>
                  </a:solidFill>
                </a:rPr>
                <a:t> </a:t>
              </a:r>
              <a:r>
                <a:rPr lang="en-US" sz="6000" dirty="0" err="1">
                  <a:solidFill>
                    <a:srgbClr val="FFFF00"/>
                  </a:solidFill>
                </a:rPr>
                <a:t>চার্ট</a:t>
              </a:r>
              <a:r>
                <a:rPr lang="en-US" sz="6000" dirty="0">
                  <a:solidFill>
                    <a:srgbClr val="FFFF00"/>
                  </a:solidFill>
                </a:rPr>
                <a:t> 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92A4BCC-D3EC-37CF-5182-E2DEE2350043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 sz="600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9C29355-78CE-89FD-F999-60552A265870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5ED4903-A534-2ABB-DB87-D93127071D3C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C050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6000" dirty="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45D89B1-51A4-EB1E-5F25-83F7F5A09F4F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 sz="6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745D63-CA66-38B0-C38B-99E7269FC6C7}"/>
                  </a:ext>
                </a:extLst>
              </p:cNvPr>
              <p:cNvSpPr txBox="1"/>
              <p:nvPr/>
            </p:nvSpPr>
            <p:spPr>
              <a:xfrm>
                <a:off x="1295398" y="2507018"/>
                <a:ext cx="7543802" cy="5632311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  ১২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6000" dirty="0"/>
                  <a:t>    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৪ =   ৪৮</m:t>
                    </m:r>
                  </m:oMath>
                </a14:m>
                <a:endParaRPr lang="en-US" sz="6000" b="0" dirty="0"/>
              </a:p>
              <a:p>
                <a:endParaRPr lang="en-US" sz="6000" dirty="0"/>
              </a:p>
              <a:p>
                <a:endParaRPr lang="en-US" sz="6000" dirty="0"/>
              </a:p>
              <a:p>
                <a:endParaRPr lang="en-US" sz="6000" dirty="0"/>
              </a:p>
              <a:p>
                <a:r>
                  <a:rPr lang="en-US" sz="6000" dirty="0"/>
                  <a:t>   ৪৮     </a:t>
                </a:r>
                <a14:m>
                  <m:oMath xmlns:m="http://schemas.openxmlformats.org/officeDocument/2006/math"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6000" dirty="0"/>
                  <a:t>   ৪  =      ১২</a:t>
                </a:r>
              </a:p>
              <a:p>
                <a:endParaRPr lang="en-US" sz="6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745D63-CA66-38B0-C38B-99E7269FC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398" y="2507018"/>
                <a:ext cx="7543802" cy="5632311"/>
              </a:xfrm>
              <a:prstGeom prst="rect">
                <a:avLst/>
              </a:prstGeom>
              <a:blipFill>
                <a:blip r:embed="rId2"/>
                <a:stretch>
                  <a:fillRect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05FB902-C27A-365D-ACB6-98386D02465A}"/>
              </a:ext>
            </a:extLst>
          </p:cNvPr>
          <p:cNvCxnSpPr>
            <a:cxnSpLocks/>
          </p:cNvCxnSpPr>
          <p:nvPr/>
        </p:nvCxnSpPr>
        <p:spPr>
          <a:xfrm flipH="1">
            <a:off x="2590800" y="3298252"/>
            <a:ext cx="3581400" cy="29882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316779B-D67B-7FDC-B362-4C062FF3A4A4}"/>
              </a:ext>
            </a:extLst>
          </p:cNvPr>
          <p:cNvCxnSpPr>
            <a:cxnSpLocks/>
          </p:cNvCxnSpPr>
          <p:nvPr/>
        </p:nvCxnSpPr>
        <p:spPr>
          <a:xfrm>
            <a:off x="2590800" y="3162300"/>
            <a:ext cx="4191000" cy="3276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44C1CF7-0908-C49C-3E03-E10A94698A9B}"/>
                  </a:ext>
                </a:extLst>
              </p:cNvPr>
              <p:cNvSpPr txBox="1"/>
              <p:nvPr/>
            </p:nvSpPr>
            <p:spPr>
              <a:xfrm>
                <a:off x="17098108" y="4369287"/>
                <a:ext cx="12954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B050"/>
                    </a:solidFill>
                  </a:rPr>
                  <a:t>গুণ্য</a:t>
                </a:r>
                <a:r>
                  <a:rPr lang="en-US" sz="60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6000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44C1CF7-0908-C49C-3E03-E10A94698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8108" y="4369287"/>
                <a:ext cx="1295402" cy="1015663"/>
              </a:xfrm>
              <a:prstGeom prst="rect">
                <a:avLst/>
              </a:prstGeom>
              <a:blipFill>
                <a:blip r:embed="rId3"/>
                <a:stretch>
                  <a:fillRect l="-21698" b="-33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E1412BA-5A86-F4C1-8E3B-EE7F47C5CBD2}"/>
                  </a:ext>
                </a:extLst>
              </p:cNvPr>
              <p:cNvSpPr txBox="1"/>
              <p:nvPr/>
            </p:nvSpPr>
            <p:spPr>
              <a:xfrm>
                <a:off x="16051826" y="3658562"/>
                <a:ext cx="2652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4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গুণফল </m:t>
                      </m:r>
                    </m:oMath>
                  </m:oMathPara>
                </a14:m>
                <a:endParaRPr lang="en-US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E1412BA-5A86-F4C1-8E3B-EE7F47C5CB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1826" y="3658562"/>
                <a:ext cx="265234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2DF2CD-02B6-6C78-FFA7-0F83BE18B947}"/>
                  </a:ext>
                </a:extLst>
              </p:cNvPr>
              <p:cNvSpPr txBox="1"/>
              <p:nvPr/>
            </p:nvSpPr>
            <p:spPr>
              <a:xfrm>
                <a:off x="17098108" y="5195330"/>
                <a:ext cx="17115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</a:rPr>
                  <a:t>ভাজ্য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2DF2CD-02B6-6C78-FFA7-0F83BE18B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8108" y="5195330"/>
                <a:ext cx="1711568" cy="1015663"/>
              </a:xfrm>
              <a:prstGeom prst="rect">
                <a:avLst/>
              </a:prstGeom>
              <a:blipFill>
                <a:blip r:embed="rId5"/>
                <a:stretch>
                  <a:fillRect l="-16370" b="-32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CEAB694-F9F9-5A95-BF3A-39E18CE505BC}"/>
                  </a:ext>
                </a:extLst>
              </p:cNvPr>
              <p:cNvSpPr txBox="1"/>
              <p:nvPr/>
            </p:nvSpPr>
            <p:spPr>
              <a:xfrm>
                <a:off x="16681942" y="2995855"/>
                <a:ext cx="171156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B050"/>
                    </a:solidFill>
                  </a:rPr>
                  <a:t>ভাগফল</a:t>
                </a:r>
                <a:r>
                  <a:rPr lang="en-US" sz="60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60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CEAB694-F9F9-5A95-BF3A-39E18CE50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1942" y="2995855"/>
                <a:ext cx="1711568" cy="1938992"/>
              </a:xfrm>
              <a:prstGeom prst="rect">
                <a:avLst/>
              </a:prstGeom>
              <a:blipFill>
                <a:blip r:embed="rId6"/>
                <a:stretch>
                  <a:fillRect l="-16429" r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E9D9D24-9610-D2F9-CAD3-976D7F1A72D9}"/>
              </a:ext>
            </a:extLst>
          </p:cNvPr>
          <p:cNvSpPr txBox="1"/>
          <p:nvPr/>
        </p:nvSpPr>
        <p:spPr>
          <a:xfrm>
            <a:off x="16890025" y="2350314"/>
            <a:ext cx="1711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ভাজক</a:t>
            </a:r>
            <a:endParaRPr lang="en-US" sz="4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D579F42-74BE-E47C-E0EE-3131C628F461}"/>
                  </a:ext>
                </a:extLst>
              </p:cNvPr>
              <p:cNvSpPr txBox="1"/>
              <p:nvPr/>
            </p:nvSpPr>
            <p:spPr>
              <a:xfrm>
                <a:off x="16720045" y="6103994"/>
                <a:ext cx="225668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</a:rPr>
                  <a:t>গুণক</a:t>
                </a:r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D579F42-74BE-E47C-E0EE-3131C628F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0045" y="6103994"/>
                <a:ext cx="2256682" cy="1015663"/>
              </a:xfrm>
              <a:prstGeom prst="rect">
                <a:avLst/>
              </a:prstGeom>
              <a:blipFill>
                <a:blip r:embed="rId7"/>
                <a:stretch>
                  <a:fillRect l="-12432" b="-32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343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11111E-6 L -0.84974 -0.12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91" y="-60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72222E-7 -3.82716E-6 L -0.59948 0.3858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74" y="192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34568E-6 L -0.57369 -0.0430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89" y="-2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2778E-6 -9.87654E-7 L -0.85251 0.158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30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83951E-6 L -0.71198 0.4501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9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111E-6 3.08642E-6 L -0.70928 -0.2904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69" y="-145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build="allAtOnce"/>
      <p:bldP spid="22" grpId="0"/>
      <p:bldP spid="23" grpId="0"/>
      <p:bldP spid="27" grpId="0"/>
      <p:bldP spid="31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1ECCB3-2835-2507-FA0A-0FF3FBFAB11C}"/>
                  </a:ext>
                </a:extLst>
              </p:cNvPr>
              <p:cNvSpPr txBox="1"/>
              <p:nvPr/>
            </p:nvSpPr>
            <p:spPr>
              <a:xfrm>
                <a:off x="3048000" y="4055560"/>
                <a:ext cx="9639298" cy="378565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  গুণ্য</a:t>
                </a:r>
                <a14:m>
                  <m:oMath xmlns:m="http://schemas.openxmlformats.org/officeDocument/2006/math">
                    <m:r>
                      <a:rPr lang="en-US" sz="6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6000" dirty="0"/>
                  <a:t>     গুণক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 =   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গুনফল </m:t>
                    </m:r>
                  </m:oMath>
                </a14:m>
                <a:endParaRPr lang="en-US" sz="6000" dirty="0"/>
              </a:p>
              <a:p>
                <a:endParaRPr lang="en-US" sz="6000" dirty="0"/>
              </a:p>
              <a:p>
                <a:r>
                  <a:rPr lang="en-US" sz="6000" dirty="0"/>
                  <a:t>   </a:t>
                </a:r>
              </a:p>
              <a:p>
                <a:r>
                  <a:rPr lang="en-US" sz="6000" dirty="0"/>
                  <a:t> </a:t>
                </a:r>
                <a:r>
                  <a:rPr lang="en-US" sz="6000" dirty="0" err="1"/>
                  <a:t>ভাজ্য</a:t>
                </a:r>
                <a:r>
                  <a:rPr lang="en-US" sz="6000" dirty="0"/>
                  <a:t>     </a:t>
                </a:r>
                <a14:m>
                  <m:oMath xmlns:m="http://schemas.openxmlformats.org/officeDocument/2006/math"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ভাজক </m:t>
                    </m:r>
                  </m:oMath>
                </a14:m>
                <a:r>
                  <a:rPr lang="en-US" sz="6000" dirty="0"/>
                  <a:t>  =   </a:t>
                </a:r>
                <a:r>
                  <a:rPr lang="en-US" sz="6000" dirty="0" err="1"/>
                  <a:t>ভাগফল</a:t>
                </a:r>
                <a:r>
                  <a:rPr lang="en-US" sz="6000" dirty="0"/>
                  <a:t>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1ECCB3-2835-2507-FA0A-0FF3FBFAB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4055560"/>
                <a:ext cx="9639298" cy="3785652"/>
              </a:xfrm>
              <a:prstGeom prst="rect">
                <a:avLst/>
              </a:prstGeom>
              <a:blipFill>
                <a:blip r:embed="rId2"/>
                <a:stretch>
                  <a:fillRect l="-2024" t="-3543" b="-112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A1C9846-ADB3-64A5-BEF4-1AD781626E8D}"/>
              </a:ext>
            </a:extLst>
          </p:cNvPr>
          <p:cNvCxnSpPr>
            <a:cxnSpLocks/>
          </p:cNvCxnSpPr>
          <p:nvPr/>
        </p:nvCxnSpPr>
        <p:spPr>
          <a:xfrm>
            <a:off x="7506084" y="4704584"/>
            <a:ext cx="0" cy="23768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82CE137-0736-061D-BBCD-926E483190AA}"/>
              </a:ext>
            </a:extLst>
          </p:cNvPr>
          <p:cNvCxnSpPr>
            <a:cxnSpLocks/>
          </p:cNvCxnSpPr>
          <p:nvPr/>
        </p:nvCxnSpPr>
        <p:spPr>
          <a:xfrm>
            <a:off x="4020087" y="4815376"/>
            <a:ext cx="5428713" cy="208072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0C04D1-34FF-D654-3380-B8B3B2221E82}"/>
              </a:ext>
            </a:extLst>
          </p:cNvPr>
          <p:cNvCxnSpPr>
            <a:cxnSpLocks/>
          </p:cNvCxnSpPr>
          <p:nvPr/>
        </p:nvCxnSpPr>
        <p:spPr>
          <a:xfrm flipH="1">
            <a:off x="4419600" y="4815376"/>
            <a:ext cx="5029200" cy="22660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">
            <a:extLst>
              <a:ext uri="{FF2B5EF4-FFF2-40B4-BE49-F238E27FC236}">
                <a16:creationId xmlns:a16="http://schemas.microsoft.com/office/drawing/2014/main" id="{24675F6B-3EDC-AC07-EE32-B0384ED510C1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4AC9E26-08FC-E503-7702-06A3F096627C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9EF6947-7B1C-4018-3407-BD8269E60857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DA584C4-83C9-2225-0C4C-149992F0BB90}"/>
              </a:ext>
            </a:extLst>
          </p:cNvPr>
          <p:cNvGrpSpPr/>
          <p:nvPr/>
        </p:nvGrpSpPr>
        <p:grpSpPr>
          <a:xfrm>
            <a:off x="990596" y="956370"/>
            <a:ext cx="17297403" cy="1235421"/>
            <a:chOff x="-1" y="-19050"/>
            <a:chExt cx="4555695" cy="32537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D52C3D9-AF38-FD76-486B-1AAEDA8ADA89}"/>
                </a:ext>
              </a:extLst>
            </p:cNvPr>
            <p:cNvSpPr/>
            <p:nvPr/>
          </p:nvSpPr>
          <p:spPr>
            <a:xfrm>
              <a:off x="-1" y="35395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en-US" sz="9600" dirty="0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E9D6AF1-9884-9A17-FADA-04578E8303F4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7999491-2E75-455E-8327-2069D8FE4F59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32FC187-C1B7-B85F-CB06-83908B58B532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B5B26CA-5888-E794-3044-7A393B2790FD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052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53689730-8408-2DA0-B34F-9952E93D61D3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6482790-EFE2-8414-2FD0-40BF2476AD5B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D3DB5EF7-51C8-2BB8-2F0B-269845183715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912E8E08-C42D-7285-EE75-8A7F5F1E5EE4}"/>
              </a:ext>
            </a:extLst>
          </p:cNvPr>
          <p:cNvGrpSpPr/>
          <p:nvPr/>
        </p:nvGrpSpPr>
        <p:grpSpPr>
          <a:xfrm>
            <a:off x="990596" y="956370"/>
            <a:ext cx="17297403" cy="1235421"/>
            <a:chOff x="-1" y="-19050"/>
            <a:chExt cx="4555695" cy="325378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05014CE-728A-F1E6-A494-E8FC6F1DA3E2}"/>
                </a:ext>
              </a:extLst>
            </p:cNvPr>
            <p:cNvSpPr/>
            <p:nvPr/>
          </p:nvSpPr>
          <p:spPr>
            <a:xfrm>
              <a:off x="-1" y="35395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en-US" sz="9600" dirty="0"/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274F9A87-648A-9F73-FE19-56111D41EFFD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62E31E8C-9469-06D4-A8B7-37F98ECAEDE3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078C9108-6EAF-5DE9-DA0E-E1169FC1B42D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30506E18-BCD7-D9C7-4884-85B5FD5AA03C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68E4341-D48B-EED7-4A66-90DA7FB59DE8}"/>
              </a:ext>
            </a:extLst>
          </p:cNvPr>
          <p:cNvSpPr txBox="1"/>
          <p:nvPr/>
        </p:nvSpPr>
        <p:spPr>
          <a:xfrm>
            <a:off x="6324600" y="2398512"/>
            <a:ext cx="2993571" cy="101566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err="1"/>
              <a:t>দলীয়</a:t>
            </a:r>
            <a:r>
              <a:rPr lang="en-US" sz="6000" b="1" dirty="0"/>
              <a:t> </a:t>
            </a:r>
            <a:r>
              <a:rPr lang="en-US" sz="6000" b="1" dirty="0" err="1"/>
              <a:t>কাজ</a:t>
            </a:r>
            <a:r>
              <a:rPr lang="en-US" sz="6000" b="1" dirty="0"/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BCE558-51CE-82F7-149C-18087A21D3DA}"/>
              </a:ext>
            </a:extLst>
          </p:cNvPr>
          <p:cNvSpPr txBox="1"/>
          <p:nvPr/>
        </p:nvSpPr>
        <p:spPr>
          <a:xfrm>
            <a:off x="7429495" y="4492277"/>
            <a:ext cx="9829805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/>
              <a:t>গুণ</a:t>
            </a:r>
            <a:r>
              <a:rPr lang="en-US" sz="4800" dirty="0"/>
              <a:t> ও </a:t>
            </a:r>
            <a:r>
              <a:rPr lang="en-US" sz="4800" dirty="0" err="1"/>
              <a:t>ভাগ</a:t>
            </a:r>
            <a:r>
              <a:rPr lang="en-US" sz="4800" dirty="0"/>
              <a:t> </a:t>
            </a:r>
            <a:r>
              <a:rPr lang="en-US" sz="4800" dirty="0" err="1"/>
              <a:t>সম্পর্কিত</a:t>
            </a:r>
            <a:r>
              <a:rPr lang="en-US" sz="4800" dirty="0"/>
              <a:t> </a:t>
            </a:r>
            <a:r>
              <a:rPr lang="en-US" sz="4800" dirty="0" err="1"/>
              <a:t>অনুরূপ</a:t>
            </a:r>
            <a:r>
              <a:rPr lang="en-US" sz="4800" dirty="0"/>
              <a:t> </a:t>
            </a:r>
            <a:r>
              <a:rPr lang="en-US" sz="4800" dirty="0" err="1"/>
              <a:t>উদাহরণ</a:t>
            </a:r>
            <a:r>
              <a:rPr lang="en-US" sz="4800" dirty="0"/>
              <a:t> </a:t>
            </a:r>
            <a:r>
              <a:rPr lang="en-US" sz="4800" dirty="0" err="1"/>
              <a:t>তৈরি</a:t>
            </a:r>
            <a:r>
              <a:rPr lang="en-US" sz="4800" dirty="0"/>
              <a:t> </a:t>
            </a:r>
            <a:r>
              <a:rPr lang="en-US" sz="4800" dirty="0" err="1"/>
              <a:t>করো</a:t>
            </a:r>
            <a:endParaRPr lang="en-US" sz="4800" dirty="0"/>
          </a:p>
          <a:p>
            <a:r>
              <a:rPr lang="en-US" sz="4800" dirty="0"/>
              <a:t> ৭ ও ৮ </a:t>
            </a:r>
            <a:r>
              <a:rPr lang="en-US" sz="4800" dirty="0" err="1"/>
              <a:t>সংখ্যা</a:t>
            </a:r>
            <a:r>
              <a:rPr lang="en-US" sz="4800" dirty="0"/>
              <a:t> </a:t>
            </a:r>
            <a:r>
              <a:rPr lang="en-US" sz="4800" dirty="0" err="1"/>
              <a:t>ব্যবহার</a:t>
            </a:r>
            <a:r>
              <a:rPr lang="en-US" sz="4800" dirty="0"/>
              <a:t> </a:t>
            </a:r>
            <a:r>
              <a:rPr lang="en-US" sz="4800" dirty="0" err="1"/>
              <a:t>করে</a:t>
            </a:r>
            <a:r>
              <a:rPr lang="en-US" sz="4800" dirty="0"/>
              <a:t> ।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965754-D11D-1AE2-36D9-2A96C1EAB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958798"/>
            <a:ext cx="6096000" cy="4572000"/>
          </a:xfrm>
          <a:prstGeom prst="rect">
            <a:avLst/>
          </a:prstGeom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4037E13B-2382-67B1-DE70-2695DF09E3E5}"/>
              </a:ext>
            </a:extLst>
          </p:cNvPr>
          <p:cNvGrpSpPr/>
          <p:nvPr/>
        </p:nvGrpSpPr>
        <p:grpSpPr>
          <a:xfrm>
            <a:off x="0" y="9410700"/>
            <a:ext cx="18288000" cy="1028700"/>
            <a:chOff x="0" y="0"/>
            <a:chExt cx="4816593" cy="27093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ACF6AEDE-F83B-F5A3-869A-5BEA4515829F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254475AC-7E65-D495-FDE8-0AD908274FAB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2082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0F87DE-69A6-B5D5-48F1-63264B446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81C59B3-C834-5D43-0A74-7DB472571757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0128D84-EFDD-9192-DCD1-E7AC15309255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5FA4043-46E5-6C5B-AEAE-A3BF930774EE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E0AC518-26E9-593C-DCBB-FAE4593082C2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E561847-E88B-C803-865F-2A8488C9C837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8B713CA-A828-E494-5077-B8A49286C932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72A17DD-3000-D269-702C-A3150934405E}"/>
              </a:ext>
            </a:extLst>
          </p:cNvPr>
          <p:cNvGrpSpPr/>
          <p:nvPr/>
        </p:nvGrpSpPr>
        <p:grpSpPr>
          <a:xfrm>
            <a:off x="0" y="0"/>
            <a:ext cx="1028700" cy="1163092"/>
            <a:chOff x="0" y="0"/>
            <a:chExt cx="270933" cy="30632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9948E33-A6F1-783D-05E5-79C8F5EC7E07}"/>
                </a:ext>
              </a:extLst>
            </p:cNvPr>
            <p:cNvSpPr/>
            <p:nvPr/>
          </p:nvSpPr>
          <p:spPr>
            <a:xfrm>
              <a:off x="0" y="0"/>
              <a:ext cx="270933" cy="306329"/>
            </a:xfrm>
            <a:custGeom>
              <a:avLst/>
              <a:gdLst/>
              <a:ahLst/>
              <a:cxnLst/>
              <a:rect l="l" t="t" r="r" b="b"/>
              <a:pathLst>
                <a:path w="270933" h="306329">
                  <a:moveTo>
                    <a:pt x="0" y="0"/>
                  </a:moveTo>
                  <a:lnTo>
                    <a:pt x="270933" y="0"/>
                  </a:lnTo>
                  <a:lnTo>
                    <a:pt x="270933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380A154-261C-A468-76AB-10D10F4329A5}"/>
                </a:ext>
              </a:extLst>
            </p:cNvPr>
            <p:cNvSpPr txBox="1"/>
            <p:nvPr/>
          </p:nvSpPr>
          <p:spPr>
            <a:xfrm>
              <a:off x="0" y="-19050"/>
              <a:ext cx="270933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F1C77AE-B48F-58A1-7E43-05E51A0DDDF0}"/>
              </a:ext>
            </a:extLst>
          </p:cNvPr>
          <p:cNvGrpSpPr/>
          <p:nvPr/>
        </p:nvGrpSpPr>
        <p:grpSpPr>
          <a:xfrm>
            <a:off x="16230600" y="9772650"/>
            <a:ext cx="2057400" cy="514350"/>
            <a:chOff x="0" y="0"/>
            <a:chExt cx="541867" cy="1354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0840E54-F0B5-E702-478A-1651E1757F2D}"/>
                </a:ext>
              </a:extLst>
            </p:cNvPr>
            <p:cNvSpPr/>
            <p:nvPr/>
          </p:nvSpPr>
          <p:spPr>
            <a:xfrm>
              <a:off x="0" y="0"/>
              <a:ext cx="541867" cy="135467"/>
            </a:xfrm>
            <a:custGeom>
              <a:avLst/>
              <a:gdLst/>
              <a:ahLst/>
              <a:cxnLst/>
              <a:rect l="l" t="t" r="r" b="b"/>
              <a:pathLst>
                <a:path w="541867" h="135467">
                  <a:moveTo>
                    <a:pt x="0" y="0"/>
                  </a:moveTo>
                  <a:lnTo>
                    <a:pt x="541867" y="0"/>
                  </a:lnTo>
                  <a:lnTo>
                    <a:pt x="541867" y="135467"/>
                  </a:lnTo>
                  <a:lnTo>
                    <a:pt x="0" y="1354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5F3D581-5451-DCB3-F335-CB5E6C127B20}"/>
                </a:ext>
              </a:extLst>
            </p:cNvPr>
            <p:cNvSpPr txBox="1"/>
            <p:nvPr/>
          </p:nvSpPr>
          <p:spPr>
            <a:xfrm>
              <a:off x="0" y="-19050"/>
              <a:ext cx="541867" cy="154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FDCE4B3C-611F-782D-B1D9-1BF95F959478}"/>
              </a:ext>
            </a:extLst>
          </p:cNvPr>
          <p:cNvGrpSpPr/>
          <p:nvPr/>
        </p:nvGrpSpPr>
        <p:grpSpPr>
          <a:xfrm>
            <a:off x="16230600" y="9258349"/>
            <a:ext cx="2057400" cy="551606"/>
            <a:chOff x="0" y="0"/>
            <a:chExt cx="541867" cy="145279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A9D9803-344F-9623-CB81-9FEBDC5448E2}"/>
                </a:ext>
              </a:extLst>
            </p:cNvPr>
            <p:cNvSpPr/>
            <p:nvPr/>
          </p:nvSpPr>
          <p:spPr>
            <a:xfrm>
              <a:off x="0" y="0"/>
              <a:ext cx="541867" cy="145279"/>
            </a:xfrm>
            <a:custGeom>
              <a:avLst/>
              <a:gdLst/>
              <a:ahLst/>
              <a:cxnLst/>
              <a:rect l="l" t="t" r="r" b="b"/>
              <a:pathLst>
                <a:path w="541867" h="145279">
                  <a:moveTo>
                    <a:pt x="0" y="0"/>
                  </a:moveTo>
                  <a:lnTo>
                    <a:pt x="541867" y="0"/>
                  </a:lnTo>
                  <a:lnTo>
                    <a:pt x="541867" y="145279"/>
                  </a:lnTo>
                  <a:lnTo>
                    <a:pt x="0" y="14527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D1380CE3-966F-742C-F92E-A7CCA5475727}"/>
                </a:ext>
              </a:extLst>
            </p:cNvPr>
            <p:cNvSpPr txBox="1"/>
            <p:nvPr/>
          </p:nvSpPr>
          <p:spPr>
            <a:xfrm>
              <a:off x="0" y="-19050"/>
              <a:ext cx="541867" cy="164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011F2D26-0AF2-F5CA-59B9-B048DB10A01C}"/>
              </a:ext>
            </a:extLst>
          </p:cNvPr>
          <p:cNvSpPr txBox="1"/>
          <p:nvPr/>
        </p:nvSpPr>
        <p:spPr>
          <a:xfrm>
            <a:off x="7048498" y="1485900"/>
            <a:ext cx="4191000" cy="1247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একক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কাজ</a:t>
            </a:r>
            <a:endParaRPr lang="en-US" sz="8000" b="1" dirty="0">
              <a:solidFill>
                <a:srgbClr val="000000"/>
              </a:solidFill>
              <a:latin typeface="Kalpurush" panose="02000600000000000000" pitchFamily="2" charset="0"/>
              <a:ea typeface="Arvo Bold"/>
              <a:cs typeface="Kalpurush" panose="02000600000000000000" pitchFamily="2" charset="0"/>
              <a:sym typeface="Arvo Bold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D0372F-4BE9-2B95-6ACD-CF5FBB8F33FF}"/>
              </a:ext>
            </a:extLst>
          </p:cNvPr>
          <p:cNvSpPr txBox="1"/>
          <p:nvPr/>
        </p:nvSpPr>
        <p:spPr>
          <a:xfrm>
            <a:off x="2971800" y="4000500"/>
            <a:ext cx="1272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১) ১ </a:t>
            </a:r>
            <a:r>
              <a:rPr lang="en-US" sz="5400" dirty="0" err="1"/>
              <a:t>টি</a:t>
            </a:r>
            <a:r>
              <a:rPr lang="en-US" sz="5400" dirty="0"/>
              <a:t> </a:t>
            </a:r>
            <a:r>
              <a:rPr lang="en-US" sz="5400" dirty="0" err="1"/>
              <a:t>বাক্সে</a:t>
            </a:r>
            <a:r>
              <a:rPr lang="en-US" sz="5400" dirty="0"/>
              <a:t> ৮ </a:t>
            </a:r>
            <a:r>
              <a:rPr lang="en-US" sz="5400" dirty="0" err="1"/>
              <a:t>টি</a:t>
            </a:r>
            <a:r>
              <a:rPr lang="en-US" sz="5400" dirty="0"/>
              <a:t> </a:t>
            </a:r>
            <a:r>
              <a:rPr lang="en-US" sz="5400" dirty="0" err="1"/>
              <a:t>কলম</a:t>
            </a:r>
            <a:r>
              <a:rPr lang="en-US" sz="5400" dirty="0"/>
              <a:t> </a:t>
            </a:r>
            <a:r>
              <a:rPr lang="en-US" sz="5400" dirty="0" err="1"/>
              <a:t>আছে</a:t>
            </a:r>
            <a:r>
              <a:rPr lang="en-US" sz="5400" dirty="0"/>
              <a:t> । ৫ </a:t>
            </a:r>
            <a:r>
              <a:rPr lang="en-US" sz="5400" dirty="0" err="1"/>
              <a:t>টি</a:t>
            </a:r>
            <a:r>
              <a:rPr lang="en-US" sz="5400" dirty="0"/>
              <a:t> </a:t>
            </a:r>
            <a:r>
              <a:rPr lang="en-US" sz="5400" dirty="0" err="1"/>
              <a:t>বক্সে</a:t>
            </a:r>
            <a:r>
              <a:rPr lang="en-US" sz="5400" dirty="0"/>
              <a:t> </a:t>
            </a:r>
            <a:r>
              <a:rPr lang="en-US" sz="5400" dirty="0" err="1"/>
              <a:t>কয়টি</a:t>
            </a:r>
            <a:r>
              <a:rPr lang="en-US" sz="5400" dirty="0"/>
              <a:t> </a:t>
            </a:r>
            <a:r>
              <a:rPr lang="en-US" sz="5400" dirty="0" err="1"/>
              <a:t>কলম</a:t>
            </a:r>
            <a:r>
              <a:rPr lang="en-US" sz="5400" dirty="0"/>
              <a:t> </a:t>
            </a:r>
            <a:r>
              <a:rPr lang="en-US" sz="5400" dirty="0" err="1"/>
              <a:t>আছে</a:t>
            </a:r>
            <a:r>
              <a:rPr lang="en-US" sz="5400" dirty="0"/>
              <a:t> ?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9E5419-BAC8-E5D5-68EE-A354E14DDEA2}"/>
              </a:ext>
            </a:extLst>
          </p:cNvPr>
          <p:cNvSpPr txBox="1"/>
          <p:nvPr/>
        </p:nvSpPr>
        <p:spPr>
          <a:xfrm>
            <a:off x="2971800" y="5601350"/>
            <a:ext cx="14478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২) ৪০ </a:t>
            </a:r>
            <a:r>
              <a:rPr lang="en-US" sz="5400" dirty="0" err="1"/>
              <a:t>টি</a:t>
            </a:r>
            <a:r>
              <a:rPr lang="en-US" sz="5400" dirty="0"/>
              <a:t> </a:t>
            </a:r>
            <a:r>
              <a:rPr lang="en-US" sz="5400" dirty="0" err="1"/>
              <a:t>কলম</a:t>
            </a:r>
            <a:r>
              <a:rPr lang="en-US" sz="5400" dirty="0"/>
              <a:t> ৮ </a:t>
            </a:r>
            <a:r>
              <a:rPr lang="en-US" sz="5400" dirty="0" err="1"/>
              <a:t>জন</a:t>
            </a:r>
            <a:r>
              <a:rPr lang="en-US" sz="5400" dirty="0"/>
              <a:t> </a:t>
            </a:r>
            <a:r>
              <a:rPr lang="en-US" sz="5400" dirty="0" err="1"/>
              <a:t>কে</a:t>
            </a:r>
            <a:r>
              <a:rPr lang="en-US" sz="5400" dirty="0"/>
              <a:t> </a:t>
            </a:r>
            <a:r>
              <a:rPr lang="en-US" sz="5400" dirty="0" err="1"/>
              <a:t>ভাগ</a:t>
            </a:r>
            <a:r>
              <a:rPr lang="en-US" sz="5400" dirty="0"/>
              <a:t> </a:t>
            </a:r>
            <a:r>
              <a:rPr lang="en-US" sz="5400" dirty="0" err="1"/>
              <a:t>করে</a:t>
            </a:r>
            <a:r>
              <a:rPr lang="en-US" sz="5400" dirty="0"/>
              <a:t> </a:t>
            </a:r>
            <a:r>
              <a:rPr lang="en-US" sz="5400" dirty="0" err="1"/>
              <a:t>দিলে</a:t>
            </a:r>
            <a:r>
              <a:rPr lang="en-US" sz="5400" dirty="0"/>
              <a:t> </a:t>
            </a:r>
            <a:r>
              <a:rPr lang="en-US" sz="5400" dirty="0" err="1"/>
              <a:t>প্রত্যেকে</a:t>
            </a:r>
            <a:r>
              <a:rPr lang="en-US" sz="5400" dirty="0"/>
              <a:t> </a:t>
            </a:r>
            <a:r>
              <a:rPr lang="en-US" sz="5400" dirty="0" err="1"/>
              <a:t>কয়টি</a:t>
            </a:r>
            <a:r>
              <a:rPr lang="en-US" sz="5400" dirty="0"/>
              <a:t> </a:t>
            </a:r>
            <a:r>
              <a:rPr lang="en-US" sz="5400" dirty="0" err="1"/>
              <a:t>করে</a:t>
            </a:r>
            <a:r>
              <a:rPr lang="en-US" sz="5400" dirty="0"/>
              <a:t> </a:t>
            </a:r>
            <a:r>
              <a:rPr lang="en-US" sz="5400" dirty="0" err="1"/>
              <a:t>কলম</a:t>
            </a:r>
            <a:r>
              <a:rPr lang="en-US" sz="5400" dirty="0"/>
              <a:t> </a:t>
            </a:r>
            <a:r>
              <a:rPr lang="en-US" sz="5400" dirty="0" err="1"/>
              <a:t>পাবে</a:t>
            </a:r>
            <a:r>
              <a:rPr lang="en-US" sz="5400" dirty="0"/>
              <a:t>? 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76851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71F41B9B-4258-CF33-784D-B9B687D0F093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ECCBEF96-A4F2-0022-CF79-2FAC6F9A8818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4">
              <a:extLst>
                <a:ext uri="{FF2B5EF4-FFF2-40B4-BE49-F238E27FC236}">
                  <a16:creationId xmlns:a16="http://schemas.microsoft.com/office/drawing/2014/main" id="{27765A36-8859-411C-9119-08AD05F54292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0" name="Group 5">
            <a:extLst>
              <a:ext uri="{FF2B5EF4-FFF2-40B4-BE49-F238E27FC236}">
                <a16:creationId xmlns:a16="http://schemas.microsoft.com/office/drawing/2014/main" id="{4AE2EDF8-1677-ACA0-7038-080B7DB774D0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02198EB-B0F4-85B3-5EE3-20716917C80F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EA0CBE24-A833-4094-898D-4B4F4A75D9CF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3" name="Group 8">
            <a:extLst>
              <a:ext uri="{FF2B5EF4-FFF2-40B4-BE49-F238E27FC236}">
                <a16:creationId xmlns:a16="http://schemas.microsoft.com/office/drawing/2014/main" id="{4DA9F8B8-8290-084B-4874-EDBC98B231D8}"/>
              </a:ext>
            </a:extLst>
          </p:cNvPr>
          <p:cNvGrpSpPr/>
          <p:nvPr/>
        </p:nvGrpSpPr>
        <p:grpSpPr>
          <a:xfrm>
            <a:off x="0" y="0"/>
            <a:ext cx="1028700" cy="1163092"/>
            <a:chOff x="0" y="0"/>
            <a:chExt cx="270933" cy="306329"/>
          </a:xfrm>
        </p:grpSpPr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82AA2644-94C6-51A6-0533-F3F39E2D4F0A}"/>
                </a:ext>
              </a:extLst>
            </p:cNvPr>
            <p:cNvSpPr/>
            <p:nvPr/>
          </p:nvSpPr>
          <p:spPr>
            <a:xfrm>
              <a:off x="0" y="0"/>
              <a:ext cx="270933" cy="306329"/>
            </a:xfrm>
            <a:custGeom>
              <a:avLst/>
              <a:gdLst/>
              <a:ahLst/>
              <a:cxnLst/>
              <a:rect l="l" t="t" r="r" b="b"/>
              <a:pathLst>
                <a:path w="270933" h="306329">
                  <a:moveTo>
                    <a:pt x="0" y="0"/>
                  </a:moveTo>
                  <a:lnTo>
                    <a:pt x="270933" y="0"/>
                  </a:lnTo>
                  <a:lnTo>
                    <a:pt x="270933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10">
              <a:extLst>
                <a:ext uri="{FF2B5EF4-FFF2-40B4-BE49-F238E27FC236}">
                  <a16:creationId xmlns:a16="http://schemas.microsoft.com/office/drawing/2014/main" id="{5D5D938F-70A7-B611-4261-08755EAF200A}"/>
                </a:ext>
              </a:extLst>
            </p:cNvPr>
            <p:cNvSpPr txBox="1"/>
            <p:nvPr/>
          </p:nvSpPr>
          <p:spPr>
            <a:xfrm>
              <a:off x="0" y="-19050"/>
              <a:ext cx="270933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6" name="Group 11">
            <a:extLst>
              <a:ext uri="{FF2B5EF4-FFF2-40B4-BE49-F238E27FC236}">
                <a16:creationId xmlns:a16="http://schemas.microsoft.com/office/drawing/2014/main" id="{C39729C6-EF36-0761-4B81-633D12F753DF}"/>
              </a:ext>
            </a:extLst>
          </p:cNvPr>
          <p:cNvGrpSpPr/>
          <p:nvPr/>
        </p:nvGrpSpPr>
        <p:grpSpPr>
          <a:xfrm>
            <a:off x="16230600" y="9772650"/>
            <a:ext cx="2057400" cy="514350"/>
            <a:chOff x="0" y="0"/>
            <a:chExt cx="541867" cy="135467"/>
          </a:xfrm>
        </p:grpSpPr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71F8C440-628B-66FC-FAC8-359120E44EA2}"/>
                </a:ext>
              </a:extLst>
            </p:cNvPr>
            <p:cNvSpPr/>
            <p:nvPr/>
          </p:nvSpPr>
          <p:spPr>
            <a:xfrm>
              <a:off x="0" y="0"/>
              <a:ext cx="541867" cy="135467"/>
            </a:xfrm>
            <a:custGeom>
              <a:avLst/>
              <a:gdLst/>
              <a:ahLst/>
              <a:cxnLst/>
              <a:rect l="l" t="t" r="r" b="b"/>
              <a:pathLst>
                <a:path w="541867" h="135467">
                  <a:moveTo>
                    <a:pt x="0" y="0"/>
                  </a:moveTo>
                  <a:lnTo>
                    <a:pt x="541867" y="0"/>
                  </a:lnTo>
                  <a:lnTo>
                    <a:pt x="541867" y="135467"/>
                  </a:lnTo>
                  <a:lnTo>
                    <a:pt x="0" y="1354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13">
              <a:extLst>
                <a:ext uri="{FF2B5EF4-FFF2-40B4-BE49-F238E27FC236}">
                  <a16:creationId xmlns:a16="http://schemas.microsoft.com/office/drawing/2014/main" id="{56B4A0A6-8FDA-9633-E02E-3CFF9A762FB7}"/>
                </a:ext>
              </a:extLst>
            </p:cNvPr>
            <p:cNvSpPr txBox="1"/>
            <p:nvPr/>
          </p:nvSpPr>
          <p:spPr>
            <a:xfrm>
              <a:off x="0" y="-19050"/>
              <a:ext cx="541867" cy="154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9" name="Group 14">
            <a:extLst>
              <a:ext uri="{FF2B5EF4-FFF2-40B4-BE49-F238E27FC236}">
                <a16:creationId xmlns:a16="http://schemas.microsoft.com/office/drawing/2014/main" id="{3D94EA15-C50E-58FB-BBA0-43878DA6DBEC}"/>
              </a:ext>
            </a:extLst>
          </p:cNvPr>
          <p:cNvGrpSpPr/>
          <p:nvPr/>
        </p:nvGrpSpPr>
        <p:grpSpPr>
          <a:xfrm>
            <a:off x="16230600" y="9258349"/>
            <a:ext cx="2057400" cy="551606"/>
            <a:chOff x="0" y="0"/>
            <a:chExt cx="541867" cy="145279"/>
          </a:xfrm>
        </p:grpSpPr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18A265A9-C566-BBB3-874E-2CC9F063BEAE}"/>
                </a:ext>
              </a:extLst>
            </p:cNvPr>
            <p:cNvSpPr/>
            <p:nvPr/>
          </p:nvSpPr>
          <p:spPr>
            <a:xfrm>
              <a:off x="0" y="0"/>
              <a:ext cx="541867" cy="145279"/>
            </a:xfrm>
            <a:custGeom>
              <a:avLst/>
              <a:gdLst/>
              <a:ahLst/>
              <a:cxnLst/>
              <a:rect l="l" t="t" r="r" b="b"/>
              <a:pathLst>
                <a:path w="541867" h="145279">
                  <a:moveTo>
                    <a:pt x="0" y="0"/>
                  </a:moveTo>
                  <a:lnTo>
                    <a:pt x="541867" y="0"/>
                  </a:lnTo>
                  <a:lnTo>
                    <a:pt x="541867" y="145279"/>
                  </a:lnTo>
                  <a:lnTo>
                    <a:pt x="0" y="14527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16">
              <a:extLst>
                <a:ext uri="{FF2B5EF4-FFF2-40B4-BE49-F238E27FC236}">
                  <a16:creationId xmlns:a16="http://schemas.microsoft.com/office/drawing/2014/main" id="{C888FBAA-5B14-3546-408B-3D9384DD29DB}"/>
                </a:ext>
              </a:extLst>
            </p:cNvPr>
            <p:cNvSpPr txBox="1"/>
            <p:nvPr/>
          </p:nvSpPr>
          <p:spPr>
            <a:xfrm>
              <a:off x="0" y="-19050"/>
              <a:ext cx="541867" cy="164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008F47B-7A6E-921E-E703-28CF384275AE}"/>
              </a:ext>
            </a:extLst>
          </p:cNvPr>
          <p:cNvSpPr txBox="1"/>
          <p:nvPr/>
        </p:nvSpPr>
        <p:spPr>
          <a:xfrm>
            <a:off x="2971800" y="5601350"/>
            <a:ext cx="1447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 </a:t>
            </a:r>
          </a:p>
          <a:p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BD9B97-C334-E0A2-BECA-4D1FEEE47B58}"/>
                  </a:ext>
                </a:extLst>
              </p:cNvPr>
              <p:cNvSpPr txBox="1"/>
              <p:nvPr/>
            </p:nvSpPr>
            <p:spPr>
              <a:xfrm>
                <a:off x="4953000" y="4487911"/>
                <a:ext cx="6248402" cy="2862322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  ৮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</m:t>
                    </m:r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6000" dirty="0"/>
                  <a:t>   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৫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=   ৪০</m:t>
                    </m:r>
                  </m:oMath>
                </a14:m>
                <a:endParaRPr lang="en-US" sz="6000" b="0" dirty="0"/>
              </a:p>
              <a:p>
                <a:endParaRPr lang="en-US" sz="6000" dirty="0"/>
              </a:p>
              <a:p>
                <a:r>
                  <a:rPr lang="en-US" sz="6000" dirty="0"/>
                  <a:t>   ৪০     </a:t>
                </a:r>
                <a14:m>
                  <m:oMath xmlns:m="http://schemas.openxmlformats.org/officeDocument/2006/math"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6000" dirty="0"/>
                  <a:t>   ৫    =    ৮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BD9B97-C334-E0A2-BECA-4D1FEEE47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487911"/>
                <a:ext cx="6248402" cy="2862322"/>
              </a:xfrm>
              <a:prstGeom prst="rect">
                <a:avLst/>
              </a:prstGeom>
              <a:blipFill>
                <a:blip r:embed="rId2"/>
                <a:stretch>
                  <a:fillRect t="-4681" b="-15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925A54B9-4A45-E0EC-507C-EFF14036407A}"/>
              </a:ext>
            </a:extLst>
          </p:cNvPr>
          <p:cNvSpPr txBox="1"/>
          <p:nvPr/>
        </p:nvSpPr>
        <p:spPr>
          <a:xfrm>
            <a:off x="4038600" y="1485900"/>
            <a:ext cx="109728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/>
              <a:t>চলো</a:t>
            </a:r>
            <a:r>
              <a:rPr lang="en-US" sz="5400" dirty="0"/>
              <a:t> </a:t>
            </a:r>
            <a:r>
              <a:rPr lang="en-US" sz="5400" dirty="0" err="1"/>
              <a:t>সমস্যা</a:t>
            </a:r>
            <a:r>
              <a:rPr lang="en-US" sz="5400" dirty="0"/>
              <a:t> </a:t>
            </a:r>
            <a:r>
              <a:rPr lang="en-US" sz="5400" dirty="0" err="1"/>
              <a:t>দুটির</a:t>
            </a:r>
            <a:r>
              <a:rPr lang="en-US" sz="5400" dirty="0"/>
              <a:t> </a:t>
            </a:r>
            <a:r>
              <a:rPr lang="en-US" sz="5400" dirty="0" err="1"/>
              <a:t>মধ্যে</a:t>
            </a:r>
            <a:r>
              <a:rPr lang="en-US" sz="5400" dirty="0"/>
              <a:t> </a:t>
            </a:r>
            <a:r>
              <a:rPr lang="en-US" sz="5400" dirty="0" err="1"/>
              <a:t>গুণ</a:t>
            </a:r>
            <a:r>
              <a:rPr lang="en-US" sz="5400" dirty="0"/>
              <a:t> </a:t>
            </a:r>
            <a:r>
              <a:rPr lang="en-US" sz="5400" dirty="0" err="1"/>
              <a:t>ভাগের</a:t>
            </a:r>
            <a:r>
              <a:rPr lang="en-US" sz="5400" dirty="0"/>
              <a:t> </a:t>
            </a:r>
            <a:r>
              <a:rPr lang="en-US" sz="5400" dirty="0" err="1"/>
              <a:t>সম্পর্ক</a:t>
            </a:r>
            <a:r>
              <a:rPr lang="en-US" sz="5400" dirty="0"/>
              <a:t> </a:t>
            </a:r>
            <a:r>
              <a:rPr lang="en-US" sz="5400" dirty="0" err="1"/>
              <a:t>যাচাই</a:t>
            </a:r>
            <a:r>
              <a:rPr lang="en-US" sz="5400" dirty="0"/>
              <a:t> </a:t>
            </a:r>
            <a:r>
              <a:rPr lang="en-US" sz="5400" dirty="0" err="1"/>
              <a:t>করি</a:t>
            </a:r>
            <a:r>
              <a:rPr lang="en-US" sz="5400" dirty="0"/>
              <a:t> 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3EED855-7199-928B-9315-C0A3CE96FC35}"/>
              </a:ext>
            </a:extLst>
          </p:cNvPr>
          <p:cNvCxnSpPr>
            <a:cxnSpLocks/>
          </p:cNvCxnSpPr>
          <p:nvPr/>
        </p:nvCxnSpPr>
        <p:spPr>
          <a:xfrm flipH="1">
            <a:off x="5867400" y="5252238"/>
            <a:ext cx="3733800" cy="12110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3FCDEB0-DEBF-E05C-27F6-3BFC692173E8}"/>
              </a:ext>
            </a:extLst>
          </p:cNvPr>
          <p:cNvCxnSpPr>
            <a:cxnSpLocks/>
          </p:cNvCxnSpPr>
          <p:nvPr/>
        </p:nvCxnSpPr>
        <p:spPr>
          <a:xfrm>
            <a:off x="5753100" y="5258450"/>
            <a:ext cx="3962400" cy="12261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801C619-B131-665A-1044-B0A097B4EB49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174F449-FFEE-69FD-2556-2F263F625863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6002EED-2C3F-D6C7-F2D9-878D73D32A66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52E38FE-3A86-2ED2-4AF5-870D3E08D958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B494B1E-6D4A-5C62-42A4-E78A0008098D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DAFA035-4152-E458-80C6-7BFAA2F9D588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45D0C01-DCF6-3AF1-68B5-ED206FF91DC8}"/>
              </a:ext>
            </a:extLst>
          </p:cNvPr>
          <p:cNvGrpSpPr/>
          <p:nvPr/>
        </p:nvGrpSpPr>
        <p:grpSpPr>
          <a:xfrm>
            <a:off x="0" y="0"/>
            <a:ext cx="1028700" cy="1163092"/>
            <a:chOff x="0" y="0"/>
            <a:chExt cx="270933" cy="30632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8544BEC-44C4-1486-8DE9-EB6485A9D739}"/>
                </a:ext>
              </a:extLst>
            </p:cNvPr>
            <p:cNvSpPr/>
            <p:nvPr/>
          </p:nvSpPr>
          <p:spPr>
            <a:xfrm>
              <a:off x="0" y="0"/>
              <a:ext cx="270933" cy="306329"/>
            </a:xfrm>
            <a:custGeom>
              <a:avLst/>
              <a:gdLst/>
              <a:ahLst/>
              <a:cxnLst/>
              <a:rect l="l" t="t" r="r" b="b"/>
              <a:pathLst>
                <a:path w="270933" h="306329">
                  <a:moveTo>
                    <a:pt x="0" y="0"/>
                  </a:moveTo>
                  <a:lnTo>
                    <a:pt x="270933" y="0"/>
                  </a:lnTo>
                  <a:lnTo>
                    <a:pt x="270933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A596427-1DF9-9172-7E84-5D7542692238}"/>
                </a:ext>
              </a:extLst>
            </p:cNvPr>
            <p:cNvSpPr txBox="1"/>
            <p:nvPr/>
          </p:nvSpPr>
          <p:spPr>
            <a:xfrm>
              <a:off x="0" y="-19050"/>
              <a:ext cx="270933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086639B-F07B-1A85-30C1-3E24CD0E90E9}"/>
              </a:ext>
            </a:extLst>
          </p:cNvPr>
          <p:cNvGrpSpPr/>
          <p:nvPr/>
        </p:nvGrpSpPr>
        <p:grpSpPr>
          <a:xfrm>
            <a:off x="16230600" y="9772650"/>
            <a:ext cx="2057400" cy="514350"/>
            <a:chOff x="0" y="0"/>
            <a:chExt cx="541867" cy="1354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7B819CC-2386-B6F2-0747-45B117E12F8B}"/>
                </a:ext>
              </a:extLst>
            </p:cNvPr>
            <p:cNvSpPr/>
            <p:nvPr/>
          </p:nvSpPr>
          <p:spPr>
            <a:xfrm>
              <a:off x="0" y="0"/>
              <a:ext cx="541867" cy="135467"/>
            </a:xfrm>
            <a:custGeom>
              <a:avLst/>
              <a:gdLst/>
              <a:ahLst/>
              <a:cxnLst/>
              <a:rect l="l" t="t" r="r" b="b"/>
              <a:pathLst>
                <a:path w="541867" h="135467">
                  <a:moveTo>
                    <a:pt x="0" y="0"/>
                  </a:moveTo>
                  <a:lnTo>
                    <a:pt x="541867" y="0"/>
                  </a:lnTo>
                  <a:lnTo>
                    <a:pt x="541867" y="135467"/>
                  </a:lnTo>
                  <a:lnTo>
                    <a:pt x="0" y="1354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AC25D0B-52E5-75FA-E1AE-A8F6CDF44108}"/>
                </a:ext>
              </a:extLst>
            </p:cNvPr>
            <p:cNvSpPr txBox="1"/>
            <p:nvPr/>
          </p:nvSpPr>
          <p:spPr>
            <a:xfrm>
              <a:off x="0" y="-19050"/>
              <a:ext cx="541867" cy="154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4F2DE93-46D0-3803-373F-83E7D38DE213}"/>
              </a:ext>
            </a:extLst>
          </p:cNvPr>
          <p:cNvGrpSpPr/>
          <p:nvPr/>
        </p:nvGrpSpPr>
        <p:grpSpPr>
          <a:xfrm>
            <a:off x="16230600" y="9258349"/>
            <a:ext cx="2057400" cy="551606"/>
            <a:chOff x="0" y="0"/>
            <a:chExt cx="541867" cy="145279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CE505DA-A6C8-E9D2-9F24-D0AEDB19FCC1}"/>
                </a:ext>
              </a:extLst>
            </p:cNvPr>
            <p:cNvSpPr/>
            <p:nvPr/>
          </p:nvSpPr>
          <p:spPr>
            <a:xfrm>
              <a:off x="0" y="0"/>
              <a:ext cx="541867" cy="145279"/>
            </a:xfrm>
            <a:custGeom>
              <a:avLst/>
              <a:gdLst/>
              <a:ahLst/>
              <a:cxnLst/>
              <a:rect l="l" t="t" r="r" b="b"/>
              <a:pathLst>
                <a:path w="541867" h="145279">
                  <a:moveTo>
                    <a:pt x="0" y="0"/>
                  </a:moveTo>
                  <a:lnTo>
                    <a:pt x="541867" y="0"/>
                  </a:lnTo>
                  <a:lnTo>
                    <a:pt x="541867" y="145279"/>
                  </a:lnTo>
                  <a:lnTo>
                    <a:pt x="0" y="14527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69D09F71-8BB3-A83E-5B03-9E274B2F998C}"/>
                </a:ext>
              </a:extLst>
            </p:cNvPr>
            <p:cNvSpPr txBox="1"/>
            <p:nvPr/>
          </p:nvSpPr>
          <p:spPr>
            <a:xfrm>
              <a:off x="0" y="-19050"/>
              <a:ext cx="541867" cy="164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A3C07D4-805C-A772-55DD-2EAEC2F77A75}"/>
              </a:ext>
            </a:extLst>
          </p:cNvPr>
          <p:cNvSpPr txBox="1"/>
          <p:nvPr/>
        </p:nvSpPr>
        <p:spPr>
          <a:xfrm>
            <a:off x="2971800" y="5601350"/>
            <a:ext cx="1447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 </a:t>
            </a:r>
          </a:p>
          <a:p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684A74-B2EF-2851-6F06-19C83AAD9293}"/>
                  </a:ext>
                </a:extLst>
              </p:cNvPr>
              <p:cNvSpPr txBox="1"/>
              <p:nvPr/>
            </p:nvSpPr>
            <p:spPr>
              <a:xfrm>
                <a:off x="1981200" y="3616191"/>
                <a:ext cx="7010400" cy="2862322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  ৬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</m:t>
                    </m:r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6000" dirty="0"/>
                  <a:t>   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৫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=        </m:t>
                    </m:r>
                  </m:oMath>
                </a14:m>
                <a:endParaRPr lang="en-US" sz="6000" b="0" dirty="0"/>
              </a:p>
              <a:p>
                <a:endParaRPr lang="en-US" sz="6000" dirty="0"/>
              </a:p>
              <a:p>
                <a:r>
                  <a:rPr lang="en-US" sz="6000" dirty="0"/>
                  <a:t>   ৩০     </a:t>
                </a:r>
                <a14:m>
                  <m:oMath xmlns:m="http://schemas.openxmlformats.org/officeDocument/2006/math"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6000" dirty="0"/>
                  <a:t>         =   ৬ 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684A74-B2EF-2851-6F06-19C83AAD9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616191"/>
                <a:ext cx="7010400" cy="2862322"/>
              </a:xfrm>
              <a:prstGeom prst="rect">
                <a:avLst/>
              </a:prstGeom>
              <a:blipFill>
                <a:blip r:embed="rId2"/>
                <a:stretch>
                  <a:fillRect t="-4681" b="-15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E72BC9A-4C70-3C06-AB9D-82B55AABFB4F}"/>
              </a:ext>
            </a:extLst>
          </p:cNvPr>
          <p:cNvSpPr txBox="1"/>
          <p:nvPr/>
        </p:nvSpPr>
        <p:spPr>
          <a:xfrm>
            <a:off x="6248400" y="1345452"/>
            <a:ext cx="33528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মূল্যায়ন</a:t>
            </a:r>
            <a:r>
              <a:rPr lang="en-US" sz="5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75DB66F-BA59-5438-D70F-B26823CF2613}"/>
                  </a:ext>
                </a:extLst>
              </p:cNvPr>
              <p:cNvSpPr txBox="1"/>
              <p:nvPr/>
            </p:nvSpPr>
            <p:spPr>
              <a:xfrm>
                <a:off x="9982200" y="3728978"/>
                <a:ext cx="7010400" cy="2862322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 ৬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</m:t>
                    </m:r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6000" dirty="0"/>
                  <a:t>   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৫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=    ৩০    </m:t>
                    </m:r>
                  </m:oMath>
                </a14:m>
                <a:endParaRPr lang="en-US" sz="6000" b="0" dirty="0"/>
              </a:p>
              <a:p>
                <a:endParaRPr lang="en-US" sz="6000" dirty="0"/>
              </a:p>
              <a:p>
                <a:r>
                  <a:rPr lang="en-US" sz="6000" dirty="0"/>
                  <a:t>        </a:t>
                </a:r>
                <a14:m>
                  <m:oMath xmlns:m="http://schemas.openxmlformats.org/officeDocument/2006/math">
                    <m:r>
                      <a:rPr lang="bn-IN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6000" dirty="0"/>
                  <a:t>   ৫    =       ৬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75DB66F-BA59-5438-D70F-B26823CF2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0" y="3728978"/>
                <a:ext cx="7010400" cy="2862322"/>
              </a:xfrm>
              <a:prstGeom prst="rect">
                <a:avLst/>
              </a:prstGeom>
              <a:blipFill>
                <a:blip r:embed="rId3"/>
                <a:stretch>
                  <a:fillRect l="-348" t="-4904" b="-15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: Single Corner Rounded 44">
            <a:extLst>
              <a:ext uri="{FF2B5EF4-FFF2-40B4-BE49-F238E27FC236}">
                <a16:creationId xmlns:a16="http://schemas.microsoft.com/office/drawing/2014/main" id="{0A6FF12C-9F19-9216-7AE4-28955D1ACAEC}"/>
              </a:ext>
            </a:extLst>
          </p:cNvPr>
          <p:cNvSpPr/>
          <p:nvPr/>
        </p:nvSpPr>
        <p:spPr>
          <a:xfrm>
            <a:off x="4876800" y="5601350"/>
            <a:ext cx="1219200" cy="674700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Single Corner Rounded 45">
            <a:extLst>
              <a:ext uri="{FF2B5EF4-FFF2-40B4-BE49-F238E27FC236}">
                <a16:creationId xmlns:a16="http://schemas.microsoft.com/office/drawing/2014/main" id="{583CD3B1-BDA8-6F63-8F37-567227985255}"/>
              </a:ext>
            </a:extLst>
          </p:cNvPr>
          <p:cNvSpPr/>
          <p:nvPr/>
        </p:nvSpPr>
        <p:spPr>
          <a:xfrm>
            <a:off x="10129157" y="5666979"/>
            <a:ext cx="990600" cy="674700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Single Corner Rounded 23">
            <a:extLst>
              <a:ext uri="{FF2B5EF4-FFF2-40B4-BE49-F238E27FC236}">
                <a16:creationId xmlns:a16="http://schemas.microsoft.com/office/drawing/2014/main" id="{D6DE41C6-390C-EB50-4897-2D8DACDC2B4D}"/>
              </a:ext>
            </a:extLst>
          </p:cNvPr>
          <p:cNvSpPr/>
          <p:nvPr/>
        </p:nvSpPr>
        <p:spPr>
          <a:xfrm>
            <a:off x="6945086" y="3787065"/>
            <a:ext cx="1219200" cy="674700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4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42" grpId="0" animBg="1"/>
      <p:bldP spid="45" grpId="0" animBg="1"/>
      <p:bldP spid="46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8848CFD-D1E4-1459-A619-02CEFFF09763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794451F-1E95-5922-FC79-0B46FD652804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F703E68-AA66-4DAE-A9E7-9B79C9483E40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415E657-DA29-9A8A-53CA-62C4AF95B424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4AC40E3-A16D-AE19-3B63-0855C50265BE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7CEEF7F-2AA8-6741-1D69-A6E00A17074E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23B0460-B8A6-D070-E0EE-1BEC77DF903F}"/>
              </a:ext>
            </a:extLst>
          </p:cNvPr>
          <p:cNvGrpSpPr/>
          <p:nvPr/>
        </p:nvGrpSpPr>
        <p:grpSpPr>
          <a:xfrm>
            <a:off x="0" y="0"/>
            <a:ext cx="1028700" cy="1163092"/>
            <a:chOff x="0" y="0"/>
            <a:chExt cx="270933" cy="30632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DCA74B7-198A-BD93-0AD3-9A25450C3DA8}"/>
                </a:ext>
              </a:extLst>
            </p:cNvPr>
            <p:cNvSpPr/>
            <p:nvPr/>
          </p:nvSpPr>
          <p:spPr>
            <a:xfrm>
              <a:off x="0" y="0"/>
              <a:ext cx="270933" cy="306329"/>
            </a:xfrm>
            <a:custGeom>
              <a:avLst/>
              <a:gdLst/>
              <a:ahLst/>
              <a:cxnLst/>
              <a:rect l="l" t="t" r="r" b="b"/>
              <a:pathLst>
                <a:path w="270933" h="306329">
                  <a:moveTo>
                    <a:pt x="0" y="0"/>
                  </a:moveTo>
                  <a:lnTo>
                    <a:pt x="270933" y="0"/>
                  </a:lnTo>
                  <a:lnTo>
                    <a:pt x="270933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014F976-1353-5A6A-05DF-FD94EEFF5375}"/>
                </a:ext>
              </a:extLst>
            </p:cNvPr>
            <p:cNvSpPr txBox="1"/>
            <p:nvPr/>
          </p:nvSpPr>
          <p:spPr>
            <a:xfrm>
              <a:off x="0" y="-19050"/>
              <a:ext cx="270933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2C04FAE-8BB9-CD4A-6F46-60CEA63440C0}"/>
              </a:ext>
            </a:extLst>
          </p:cNvPr>
          <p:cNvGrpSpPr/>
          <p:nvPr/>
        </p:nvGrpSpPr>
        <p:grpSpPr>
          <a:xfrm>
            <a:off x="16230600" y="9772650"/>
            <a:ext cx="2057400" cy="514350"/>
            <a:chOff x="0" y="0"/>
            <a:chExt cx="541867" cy="1354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3B94CBF-2D31-79CF-254D-DE4F78F83530}"/>
                </a:ext>
              </a:extLst>
            </p:cNvPr>
            <p:cNvSpPr/>
            <p:nvPr/>
          </p:nvSpPr>
          <p:spPr>
            <a:xfrm>
              <a:off x="0" y="0"/>
              <a:ext cx="541867" cy="135467"/>
            </a:xfrm>
            <a:custGeom>
              <a:avLst/>
              <a:gdLst/>
              <a:ahLst/>
              <a:cxnLst/>
              <a:rect l="l" t="t" r="r" b="b"/>
              <a:pathLst>
                <a:path w="541867" h="135467">
                  <a:moveTo>
                    <a:pt x="0" y="0"/>
                  </a:moveTo>
                  <a:lnTo>
                    <a:pt x="541867" y="0"/>
                  </a:lnTo>
                  <a:lnTo>
                    <a:pt x="541867" y="135467"/>
                  </a:lnTo>
                  <a:lnTo>
                    <a:pt x="0" y="1354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47D8900-CB65-956E-FF35-16020092DBB9}"/>
                </a:ext>
              </a:extLst>
            </p:cNvPr>
            <p:cNvSpPr txBox="1"/>
            <p:nvPr/>
          </p:nvSpPr>
          <p:spPr>
            <a:xfrm>
              <a:off x="0" y="-19050"/>
              <a:ext cx="541867" cy="154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6E11B66-702C-8A5B-AB81-FCC411DA5309}"/>
              </a:ext>
            </a:extLst>
          </p:cNvPr>
          <p:cNvGrpSpPr/>
          <p:nvPr/>
        </p:nvGrpSpPr>
        <p:grpSpPr>
          <a:xfrm>
            <a:off x="16230600" y="9258349"/>
            <a:ext cx="2057400" cy="551606"/>
            <a:chOff x="0" y="0"/>
            <a:chExt cx="541867" cy="145279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D1AB8AC-819C-4EFD-8F12-D3138FA89BAD}"/>
                </a:ext>
              </a:extLst>
            </p:cNvPr>
            <p:cNvSpPr/>
            <p:nvPr/>
          </p:nvSpPr>
          <p:spPr>
            <a:xfrm>
              <a:off x="0" y="0"/>
              <a:ext cx="541867" cy="145279"/>
            </a:xfrm>
            <a:custGeom>
              <a:avLst/>
              <a:gdLst/>
              <a:ahLst/>
              <a:cxnLst/>
              <a:rect l="l" t="t" r="r" b="b"/>
              <a:pathLst>
                <a:path w="541867" h="145279">
                  <a:moveTo>
                    <a:pt x="0" y="0"/>
                  </a:moveTo>
                  <a:lnTo>
                    <a:pt x="541867" y="0"/>
                  </a:lnTo>
                  <a:lnTo>
                    <a:pt x="541867" y="145279"/>
                  </a:lnTo>
                  <a:lnTo>
                    <a:pt x="0" y="14527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E3868A0-D069-4562-02BF-9187BC84FE63}"/>
                </a:ext>
              </a:extLst>
            </p:cNvPr>
            <p:cNvSpPr txBox="1"/>
            <p:nvPr/>
          </p:nvSpPr>
          <p:spPr>
            <a:xfrm>
              <a:off x="0" y="-19050"/>
              <a:ext cx="541867" cy="164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D8FFB8B-C270-3DC3-F609-39FC8C7818D5}"/>
              </a:ext>
            </a:extLst>
          </p:cNvPr>
          <p:cNvSpPr txBox="1"/>
          <p:nvPr/>
        </p:nvSpPr>
        <p:spPr>
          <a:xfrm>
            <a:off x="2971800" y="5601350"/>
            <a:ext cx="1447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 </a:t>
            </a:r>
          </a:p>
          <a:p>
            <a:endParaRPr lang="en-US" sz="5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38FD8B-799A-8C5B-C762-E3444E42FC3B}"/>
              </a:ext>
            </a:extLst>
          </p:cNvPr>
          <p:cNvSpPr txBox="1"/>
          <p:nvPr/>
        </p:nvSpPr>
        <p:spPr>
          <a:xfrm>
            <a:off x="6903243" y="1396272"/>
            <a:ext cx="33528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নিরাময়</a:t>
            </a:r>
            <a:r>
              <a:rPr lang="en-US" sz="5400" dirty="0"/>
              <a:t> 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C8B57E7-37BF-3F95-476D-617ED86A3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829782"/>
            <a:ext cx="11215687" cy="55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0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606" y="9258300"/>
            <a:ext cx="18293606" cy="1028700"/>
            <a:chOff x="0" y="0"/>
            <a:chExt cx="4818069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8069" cy="270933"/>
            </a:xfrm>
            <a:custGeom>
              <a:avLst/>
              <a:gdLst/>
              <a:ahLst/>
              <a:cxnLst/>
              <a:rect l="l" t="t" r="r" b="b"/>
              <a:pathLst>
                <a:path w="4818069" h="270933">
                  <a:moveTo>
                    <a:pt x="0" y="0"/>
                  </a:moveTo>
                  <a:lnTo>
                    <a:pt x="4818069" y="0"/>
                  </a:lnTo>
                  <a:lnTo>
                    <a:pt x="4818069" y="270933"/>
                  </a:lnTo>
                  <a:lnTo>
                    <a:pt x="0" y="270933"/>
                  </a:lnTo>
                  <a:close/>
                </a:path>
              </a:pathLst>
            </a:custGeom>
            <a:ln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8069" cy="289983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0600" y="0"/>
            <a:ext cx="6515976" cy="1027618"/>
            <a:chOff x="0" y="0"/>
            <a:chExt cx="1716142" cy="3063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6142" cy="306329"/>
            </a:xfrm>
            <a:custGeom>
              <a:avLst/>
              <a:gdLst/>
              <a:ahLst/>
              <a:cxnLst/>
              <a:rect l="l" t="t" r="r" b="b"/>
              <a:pathLst>
                <a:path w="1716142" h="306329">
                  <a:moveTo>
                    <a:pt x="0" y="0"/>
                  </a:moveTo>
                  <a:lnTo>
                    <a:pt x="1716142" y="0"/>
                  </a:lnTo>
                  <a:lnTo>
                    <a:pt x="1716142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716142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763001"/>
            <a:ext cx="16647849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আজকে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আমরা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কী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শিখলাম</a:t>
            </a:r>
            <a:endParaRPr lang="en-US" sz="8000" b="1" dirty="0">
              <a:solidFill>
                <a:srgbClr val="000000"/>
              </a:solidFill>
              <a:latin typeface="Kalpurush" panose="02000600000000000000" pitchFamily="2" charset="0"/>
              <a:ea typeface="Arvo Bold"/>
              <a:cs typeface="Kalpurush" panose="02000600000000000000" pitchFamily="2" charset="0"/>
              <a:sym typeface="Arvo Bold"/>
            </a:endParaRPr>
          </a:p>
        </p:txBody>
      </p:sp>
      <p:grpSp>
        <p:nvGrpSpPr>
          <p:cNvPr id="9" name="Group 9"/>
          <p:cNvGrpSpPr/>
          <p:nvPr/>
        </p:nvGrpSpPr>
        <p:grpSpPr>
          <a:xfrm rot="-2255528">
            <a:off x="16804995" y="4437296"/>
            <a:ext cx="596662" cy="584935"/>
            <a:chOff x="0" y="0"/>
            <a:chExt cx="270933" cy="26560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474360">
            <a:off x="923799" y="4760366"/>
            <a:ext cx="596662" cy="584935"/>
            <a:chOff x="0" y="0"/>
            <a:chExt cx="270933" cy="2656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2255528">
            <a:off x="6982450" y="7973600"/>
            <a:ext cx="737602" cy="645402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31750"/>
              <a:ext cx="558800" cy="34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720671" y="0"/>
            <a:ext cx="5567329" cy="908880"/>
            <a:chOff x="0" y="0"/>
            <a:chExt cx="1466292" cy="2709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66292" cy="270933"/>
            </a:xfrm>
            <a:custGeom>
              <a:avLst/>
              <a:gdLst/>
              <a:ahLst/>
              <a:cxnLst/>
              <a:rect l="l" t="t" r="r" b="b"/>
              <a:pathLst>
                <a:path w="1466292" h="270933">
                  <a:moveTo>
                    <a:pt x="0" y="0"/>
                  </a:moveTo>
                  <a:lnTo>
                    <a:pt x="1466292" y="0"/>
                  </a:lnTo>
                  <a:lnTo>
                    <a:pt x="14662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466292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720671" y="514350"/>
            <a:ext cx="5567329" cy="1303410"/>
            <a:chOff x="0" y="0"/>
            <a:chExt cx="1466292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66292" cy="406400"/>
            </a:xfrm>
            <a:custGeom>
              <a:avLst/>
              <a:gdLst/>
              <a:ahLst/>
              <a:cxnLst/>
              <a:rect l="l" t="t" r="r" b="b"/>
              <a:pathLst>
                <a:path w="1466292" h="406400">
                  <a:moveTo>
                    <a:pt x="0" y="0"/>
                  </a:moveTo>
                  <a:lnTo>
                    <a:pt x="1466292" y="0"/>
                  </a:lnTo>
                  <a:lnTo>
                    <a:pt x="1466292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1466292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487882" y="0"/>
            <a:ext cx="465578" cy="1817760"/>
            <a:chOff x="0" y="0"/>
            <a:chExt cx="122621" cy="54186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22621" cy="541867"/>
            </a:xfrm>
            <a:custGeom>
              <a:avLst/>
              <a:gdLst/>
              <a:ahLst/>
              <a:cxnLst/>
              <a:rect l="l" t="t" r="r" b="b"/>
              <a:pathLst>
                <a:path w="122621" h="541867">
                  <a:moveTo>
                    <a:pt x="0" y="0"/>
                  </a:moveTo>
                  <a:lnTo>
                    <a:pt x="122621" y="0"/>
                  </a:lnTo>
                  <a:lnTo>
                    <a:pt x="122621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122621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069929" y="0"/>
            <a:ext cx="465578" cy="1817760"/>
            <a:chOff x="0" y="0"/>
            <a:chExt cx="122621" cy="54186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22621" cy="541867"/>
            </a:xfrm>
            <a:custGeom>
              <a:avLst/>
              <a:gdLst/>
              <a:ahLst/>
              <a:cxnLst/>
              <a:rect l="l" t="t" r="r" b="b"/>
              <a:pathLst>
                <a:path w="122621" h="541867">
                  <a:moveTo>
                    <a:pt x="0" y="0"/>
                  </a:moveTo>
                  <a:lnTo>
                    <a:pt x="122621" y="0"/>
                  </a:lnTo>
                  <a:lnTo>
                    <a:pt x="122621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122621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651976" y="0"/>
            <a:ext cx="465578" cy="1817760"/>
            <a:chOff x="0" y="0"/>
            <a:chExt cx="122621" cy="54186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22621" cy="541867"/>
            </a:xfrm>
            <a:custGeom>
              <a:avLst/>
              <a:gdLst/>
              <a:ahLst/>
              <a:cxnLst/>
              <a:rect l="l" t="t" r="r" b="b"/>
              <a:pathLst>
                <a:path w="122621" h="541867">
                  <a:moveTo>
                    <a:pt x="0" y="0"/>
                  </a:moveTo>
                  <a:lnTo>
                    <a:pt x="122621" y="0"/>
                  </a:lnTo>
                  <a:lnTo>
                    <a:pt x="122621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19050"/>
              <a:ext cx="122621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234024" y="0"/>
            <a:ext cx="465578" cy="1817760"/>
            <a:chOff x="0" y="0"/>
            <a:chExt cx="122621" cy="541867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22621" cy="541867"/>
            </a:xfrm>
            <a:custGeom>
              <a:avLst/>
              <a:gdLst/>
              <a:ahLst/>
              <a:cxnLst/>
              <a:rect l="l" t="t" r="r" b="b"/>
              <a:pathLst>
                <a:path w="122621" h="541867">
                  <a:moveTo>
                    <a:pt x="0" y="0"/>
                  </a:moveTo>
                  <a:lnTo>
                    <a:pt x="122621" y="0"/>
                  </a:lnTo>
                  <a:lnTo>
                    <a:pt x="122621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122621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90600" y="1028700"/>
            <a:ext cx="1822063" cy="789060"/>
            <a:chOff x="0" y="0"/>
            <a:chExt cx="479885" cy="27093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479885" cy="270933"/>
            </a:xfrm>
            <a:custGeom>
              <a:avLst/>
              <a:gdLst/>
              <a:ahLst/>
              <a:cxnLst/>
              <a:rect l="l" t="t" r="r" b="b"/>
              <a:pathLst>
                <a:path w="479885" h="270933">
                  <a:moveTo>
                    <a:pt x="0" y="0"/>
                  </a:moveTo>
                  <a:lnTo>
                    <a:pt x="479885" y="0"/>
                  </a:lnTo>
                  <a:lnTo>
                    <a:pt x="479885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19050"/>
              <a:ext cx="479885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0" y="0"/>
            <a:ext cx="1028700" cy="1817760"/>
            <a:chOff x="0" y="0"/>
            <a:chExt cx="270933" cy="541867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2773830" y="0"/>
            <a:ext cx="8506672" cy="1817760"/>
            <a:chOff x="0" y="0"/>
            <a:chExt cx="2240440" cy="541867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240440" cy="541867"/>
            </a:xfrm>
            <a:custGeom>
              <a:avLst/>
              <a:gdLst/>
              <a:ahLst/>
              <a:cxnLst/>
              <a:rect l="l" t="t" r="r" b="b"/>
              <a:pathLst>
                <a:path w="2240440" h="541867">
                  <a:moveTo>
                    <a:pt x="0" y="0"/>
                  </a:moveTo>
                  <a:lnTo>
                    <a:pt x="2240440" y="0"/>
                  </a:lnTo>
                  <a:lnTo>
                    <a:pt x="2240440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19050"/>
              <a:ext cx="2240440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246661" y="4316027"/>
            <a:ext cx="736806" cy="736806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7253694" y="9258300"/>
            <a:ext cx="1028700" cy="1028700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6238200" y="9258300"/>
            <a:ext cx="1028700" cy="1028700"/>
            <a:chOff x="0" y="0"/>
            <a:chExt cx="812800" cy="812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5222706" y="9258300"/>
            <a:ext cx="1028700" cy="1028700"/>
            <a:chOff x="0" y="0"/>
            <a:chExt cx="812800" cy="8128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4207212" y="9258300"/>
            <a:ext cx="1028700" cy="1028700"/>
            <a:chOff x="0" y="0"/>
            <a:chExt cx="812800" cy="8128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 rot="-5400000">
            <a:off x="2639955" y="4565044"/>
            <a:ext cx="1884502" cy="5107012"/>
            <a:chOff x="0" y="0"/>
            <a:chExt cx="496330" cy="1345057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496330" cy="1345057"/>
            </a:xfrm>
            <a:custGeom>
              <a:avLst/>
              <a:gdLst/>
              <a:ahLst/>
              <a:cxnLst/>
              <a:rect l="l" t="t" r="r" b="b"/>
              <a:pathLst>
                <a:path w="496330" h="1345057">
                  <a:moveTo>
                    <a:pt x="0" y="0"/>
                  </a:moveTo>
                  <a:lnTo>
                    <a:pt x="496330" y="0"/>
                  </a:lnTo>
                  <a:lnTo>
                    <a:pt x="496330" y="1345057"/>
                  </a:lnTo>
                  <a:lnTo>
                    <a:pt x="0" y="1345057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19050"/>
              <a:ext cx="496330" cy="1364107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 rot="-5400000">
            <a:off x="8190536" y="4565044"/>
            <a:ext cx="1884502" cy="5107012"/>
            <a:chOff x="0" y="0"/>
            <a:chExt cx="496330" cy="1345057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496330" cy="1345057"/>
            </a:xfrm>
            <a:custGeom>
              <a:avLst/>
              <a:gdLst/>
              <a:ahLst/>
              <a:cxnLst/>
              <a:rect l="l" t="t" r="r" b="b"/>
              <a:pathLst>
                <a:path w="496330" h="1345057">
                  <a:moveTo>
                    <a:pt x="0" y="0"/>
                  </a:moveTo>
                  <a:lnTo>
                    <a:pt x="496330" y="0"/>
                  </a:lnTo>
                  <a:lnTo>
                    <a:pt x="496330" y="1345057"/>
                  </a:lnTo>
                  <a:lnTo>
                    <a:pt x="0" y="1345057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19050"/>
              <a:ext cx="496330" cy="1364107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 rot="-5400000">
            <a:off x="13779311" y="4565044"/>
            <a:ext cx="1884502" cy="5107012"/>
            <a:chOff x="0" y="0"/>
            <a:chExt cx="496330" cy="1345057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496330" cy="1345057"/>
            </a:xfrm>
            <a:custGeom>
              <a:avLst/>
              <a:gdLst/>
              <a:ahLst/>
              <a:cxnLst/>
              <a:rect l="l" t="t" r="r" b="b"/>
              <a:pathLst>
                <a:path w="496330" h="1345057">
                  <a:moveTo>
                    <a:pt x="0" y="0"/>
                  </a:moveTo>
                  <a:lnTo>
                    <a:pt x="496330" y="0"/>
                  </a:lnTo>
                  <a:lnTo>
                    <a:pt x="496330" y="1345057"/>
                  </a:lnTo>
                  <a:lnTo>
                    <a:pt x="0" y="1345057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-19050"/>
              <a:ext cx="496330" cy="13641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4A52853-F989-EC84-9E2C-2CD775D7A92C}"/>
              </a:ext>
            </a:extLst>
          </p:cNvPr>
          <p:cNvGrpSpPr/>
          <p:nvPr/>
        </p:nvGrpSpPr>
        <p:grpSpPr>
          <a:xfrm>
            <a:off x="1028700" y="6842120"/>
            <a:ext cx="5107012" cy="557845"/>
            <a:chOff x="1028700" y="6842120"/>
            <a:chExt cx="5107012" cy="557845"/>
          </a:xfrm>
        </p:grpSpPr>
        <p:sp>
          <p:nvSpPr>
            <p:cNvPr id="69" name="TextBox 69"/>
            <p:cNvSpPr txBox="1"/>
            <p:nvPr/>
          </p:nvSpPr>
          <p:spPr>
            <a:xfrm>
              <a:off x="1028700" y="6842120"/>
              <a:ext cx="5107012" cy="557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4"/>
                </a:lnSpc>
              </a:pP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ভাগ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কী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?</a:t>
              </a:r>
            </a:p>
          </p:txBody>
        </p:sp>
        <p:grpSp>
          <p:nvGrpSpPr>
            <p:cNvPr id="72" name="Group 22">
              <a:extLst>
                <a:ext uri="{FF2B5EF4-FFF2-40B4-BE49-F238E27FC236}">
                  <a16:creationId xmlns:a16="http://schemas.microsoft.com/office/drawing/2014/main" id="{DE8F0E4C-C6A5-B2E6-3F80-4CA6A104BAC0}"/>
                </a:ext>
              </a:extLst>
            </p:cNvPr>
            <p:cNvGrpSpPr/>
            <p:nvPr/>
          </p:nvGrpSpPr>
          <p:grpSpPr>
            <a:xfrm rot="5400000">
              <a:off x="2353900" y="6885610"/>
              <a:ext cx="429193" cy="343610"/>
              <a:chOff x="0" y="0"/>
              <a:chExt cx="812800" cy="711200"/>
            </a:xfrm>
          </p:grpSpPr>
          <p:sp>
            <p:nvSpPr>
              <p:cNvPr id="73" name="Freeform 23">
                <a:extLst>
                  <a:ext uri="{FF2B5EF4-FFF2-40B4-BE49-F238E27FC236}">
                    <a16:creationId xmlns:a16="http://schemas.microsoft.com/office/drawing/2014/main" id="{BDEC794F-F951-0591-629C-DE35169701E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39E9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4" name="TextBox 24">
                <a:extLst>
                  <a:ext uri="{FF2B5EF4-FFF2-40B4-BE49-F238E27FC236}">
                    <a16:creationId xmlns:a16="http://schemas.microsoft.com/office/drawing/2014/main" id="{40374D7F-A637-C3F8-2330-7A54916F1CFB}"/>
                  </a:ext>
                </a:extLst>
              </p:cNvPr>
              <p:cNvSpPr txBox="1"/>
              <p:nvPr/>
            </p:nvSpPr>
            <p:spPr>
              <a:xfrm>
                <a:off x="127000" y="311150"/>
                <a:ext cx="558800" cy="3492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60"/>
                  </a:lnSpc>
                </a:pPr>
                <a:endParaRPr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27D8F1A-B0F6-9052-B03F-8AD3B4A8D24D}"/>
              </a:ext>
            </a:extLst>
          </p:cNvPr>
          <p:cNvGrpSpPr/>
          <p:nvPr/>
        </p:nvGrpSpPr>
        <p:grpSpPr>
          <a:xfrm>
            <a:off x="6584887" y="6871655"/>
            <a:ext cx="5107012" cy="557845"/>
            <a:chOff x="6584887" y="6871655"/>
            <a:chExt cx="5107012" cy="557845"/>
          </a:xfrm>
        </p:grpSpPr>
        <p:sp>
          <p:nvSpPr>
            <p:cNvPr id="70" name="TextBox 70"/>
            <p:cNvSpPr txBox="1"/>
            <p:nvPr/>
          </p:nvSpPr>
          <p:spPr>
            <a:xfrm>
              <a:off x="6584887" y="6871655"/>
              <a:ext cx="5107012" cy="557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4"/>
                </a:lnSpc>
              </a:pP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গুণ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কী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</a:p>
          </p:txBody>
        </p:sp>
        <p:grpSp>
          <p:nvGrpSpPr>
            <p:cNvPr id="75" name="Group 22">
              <a:extLst>
                <a:ext uri="{FF2B5EF4-FFF2-40B4-BE49-F238E27FC236}">
                  <a16:creationId xmlns:a16="http://schemas.microsoft.com/office/drawing/2014/main" id="{3757B304-12AB-08E0-0EA7-8D71924A1B4A}"/>
                </a:ext>
              </a:extLst>
            </p:cNvPr>
            <p:cNvGrpSpPr/>
            <p:nvPr/>
          </p:nvGrpSpPr>
          <p:grpSpPr>
            <a:xfrm rot="5400000">
              <a:off x="7157398" y="6938892"/>
              <a:ext cx="429193" cy="343610"/>
              <a:chOff x="0" y="0"/>
              <a:chExt cx="812800" cy="711200"/>
            </a:xfrm>
          </p:grpSpPr>
          <p:sp>
            <p:nvSpPr>
              <p:cNvPr id="76" name="Freeform 23">
                <a:extLst>
                  <a:ext uri="{FF2B5EF4-FFF2-40B4-BE49-F238E27FC236}">
                    <a16:creationId xmlns:a16="http://schemas.microsoft.com/office/drawing/2014/main" id="{45D1D42C-8F8D-DF29-456F-6E6F42985C8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39E9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77" name="TextBox 24">
                <a:extLst>
                  <a:ext uri="{FF2B5EF4-FFF2-40B4-BE49-F238E27FC236}">
                    <a16:creationId xmlns:a16="http://schemas.microsoft.com/office/drawing/2014/main" id="{3D9E38CF-19CA-F232-C80C-567A0D6601A7}"/>
                  </a:ext>
                </a:extLst>
              </p:cNvPr>
              <p:cNvSpPr txBox="1"/>
              <p:nvPr/>
            </p:nvSpPr>
            <p:spPr>
              <a:xfrm>
                <a:off x="127000" y="311150"/>
                <a:ext cx="558800" cy="3492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60"/>
                  </a:lnSpc>
                </a:pPr>
                <a:endParaRPr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12BF9A3-E186-E255-BF44-D2DF6C2E710D}"/>
              </a:ext>
            </a:extLst>
          </p:cNvPr>
          <p:cNvGrpSpPr/>
          <p:nvPr/>
        </p:nvGrpSpPr>
        <p:grpSpPr>
          <a:xfrm>
            <a:off x="12418988" y="6871655"/>
            <a:ext cx="5107012" cy="557845"/>
            <a:chOff x="12418988" y="6871655"/>
            <a:chExt cx="5107012" cy="557845"/>
          </a:xfrm>
        </p:grpSpPr>
        <p:sp>
          <p:nvSpPr>
            <p:cNvPr id="71" name="TextBox 71"/>
            <p:cNvSpPr txBox="1"/>
            <p:nvPr/>
          </p:nvSpPr>
          <p:spPr>
            <a:xfrm>
              <a:off x="12418988" y="6871655"/>
              <a:ext cx="5107012" cy="557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4"/>
                </a:lnSpc>
              </a:pP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গুণ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ও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ভাগের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সম্পর্ক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</a:p>
          </p:txBody>
        </p:sp>
        <p:grpSp>
          <p:nvGrpSpPr>
            <p:cNvPr id="78" name="Group 22">
              <a:extLst>
                <a:ext uri="{FF2B5EF4-FFF2-40B4-BE49-F238E27FC236}">
                  <a16:creationId xmlns:a16="http://schemas.microsoft.com/office/drawing/2014/main" id="{A1DE7B95-AE1C-436F-6F48-232DFB2E16D0}"/>
                </a:ext>
              </a:extLst>
            </p:cNvPr>
            <p:cNvGrpSpPr/>
            <p:nvPr/>
          </p:nvGrpSpPr>
          <p:grpSpPr>
            <a:xfrm rot="5400000">
              <a:off x="12567598" y="6938892"/>
              <a:ext cx="429193" cy="343610"/>
              <a:chOff x="0" y="0"/>
              <a:chExt cx="812800" cy="711200"/>
            </a:xfrm>
          </p:grpSpPr>
          <p:sp>
            <p:nvSpPr>
              <p:cNvPr id="79" name="Freeform 23">
                <a:extLst>
                  <a:ext uri="{FF2B5EF4-FFF2-40B4-BE49-F238E27FC236}">
                    <a16:creationId xmlns:a16="http://schemas.microsoft.com/office/drawing/2014/main" id="{A6E4B812-B668-EE98-557D-184EEAE18AA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39E9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80" name="TextBox 24">
                <a:extLst>
                  <a:ext uri="{FF2B5EF4-FFF2-40B4-BE49-F238E27FC236}">
                    <a16:creationId xmlns:a16="http://schemas.microsoft.com/office/drawing/2014/main" id="{6FEE355F-AAB2-920A-F657-379C72B31A93}"/>
                  </a:ext>
                </a:extLst>
              </p:cNvPr>
              <p:cNvSpPr txBox="1"/>
              <p:nvPr/>
            </p:nvSpPr>
            <p:spPr>
              <a:xfrm>
                <a:off x="127000" y="311150"/>
                <a:ext cx="558800" cy="3492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60"/>
                  </a:lnSpc>
                </a:pPr>
                <a:endParaRPr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709274"/>
            <a:ext cx="18288000" cy="577726"/>
            <a:chOff x="0" y="0"/>
            <a:chExt cx="4816593" cy="1521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52158"/>
            </a:xfrm>
            <a:custGeom>
              <a:avLst/>
              <a:gdLst/>
              <a:ahLst/>
              <a:cxnLst/>
              <a:rect l="l" t="t" r="r" b="b"/>
              <a:pathLst>
                <a:path w="4816592" h="152158">
                  <a:moveTo>
                    <a:pt x="0" y="0"/>
                  </a:moveTo>
                  <a:lnTo>
                    <a:pt x="4816592" y="0"/>
                  </a:lnTo>
                  <a:lnTo>
                    <a:pt x="4816592" y="152158"/>
                  </a:lnTo>
                  <a:lnTo>
                    <a:pt x="0" y="152158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6593" cy="171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259300" y="0"/>
            <a:ext cx="1028700" cy="2057400"/>
            <a:chOff x="0" y="0"/>
            <a:chExt cx="270933" cy="541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477000" y="2552700"/>
            <a:ext cx="4152900" cy="1247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বাড়ীর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কাজ</a:t>
            </a:r>
            <a:endParaRPr lang="en-US" sz="8000" b="1" dirty="0">
              <a:solidFill>
                <a:srgbClr val="000000"/>
              </a:solidFill>
              <a:latin typeface="Kalpurush" panose="02000600000000000000" pitchFamily="2" charset="0"/>
              <a:ea typeface="Arvo Bold"/>
              <a:cs typeface="Kalpurush" panose="02000600000000000000" pitchFamily="2" charset="0"/>
              <a:sym typeface="Arvo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17">
                <a:extLst>
                  <a:ext uri="{FF2B5EF4-FFF2-40B4-BE49-F238E27FC236}">
                    <a16:creationId xmlns:a16="http://schemas.microsoft.com/office/drawing/2014/main" id="{92B0F5AB-34A2-B2CB-A47A-792FE3149134}"/>
                  </a:ext>
                </a:extLst>
              </p:cNvPr>
              <p:cNvSpPr txBox="1"/>
              <p:nvPr/>
            </p:nvSpPr>
            <p:spPr>
              <a:xfrm>
                <a:off x="2362200" y="4932965"/>
                <a:ext cx="13944600" cy="276998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4800" dirty="0">
                    <a:solidFill>
                      <a:srgbClr val="FF0000"/>
                    </a:solidFill>
                    <a:latin typeface="Kalpurush" panose="02000600000000000000" pitchFamily="2" charset="0"/>
                    <a:ea typeface="Glacial Indifference"/>
                    <a:cs typeface="Kalpurush" panose="02000600000000000000" pitchFamily="2" charset="0"/>
                    <a:sym typeface="Glacial Indifference"/>
                  </a:rPr>
                  <a:t> ১)    ৯</a:t>
                </a:r>
                <a:r>
                  <a:rPr lang="bn-IN" sz="4800" dirty="0">
                    <a:solidFill>
                      <a:srgbClr val="FF0000"/>
                    </a:solidFill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IN" sz="4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4800" dirty="0">
                    <a:solidFill>
                      <a:srgbClr val="FF0000"/>
                    </a:solidFill>
                  </a:rPr>
                  <a:t> ৪ = ৩৬    (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এই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সংখ্যা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টি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দিয়ে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দুইটি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ভাগ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তৈরি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করে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আনবে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) 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4800" dirty="0">
                    <a:solidFill>
                      <a:srgbClr val="FF0000"/>
                    </a:solidFill>
                    <a:latin typeface="Kalpurush" panose="02000600000000000000" pitchFamily="2" charset="0"/>
                    <a:ea typeface="Glacial Indifference"/>
                    <a:cs typeface="Kalpurush" panose="02000600000000000000" pitchFamily="2" charset="0"/>
                    <a:sym typeface="Glacial Indifference"/>
                  </a:rPr>
                  <a:t>২)     ৫৬ </a:t>
                </a:r>
                <a14:m>
                  <m:oMath xmlns:m="http://schemas.openxmlformats.org/officeDocument/2006/math">
                    <m:r>
                      <a:rPr lang="bn-IN" sz="4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4800" dirty="0">
                    <a:solidFill>
                      <a:srgbClr val="FF0000"/>
                    </a:solidFill>
                  </a:rPr>
                  <a:t>  ৭ = ৮   (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ঠিক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কিনা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গুণ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দিয়ে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যাচাই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করে</a:t>
                </a:r>
                <a:r>
                  <a:rPr lang="en-US" sz="4800" dirty="0">
                    <a:solidFill>
                      <a:srgbClr val="FF0000"/>
                    </a:solidFill>
                  </a:rPr>
                  <a:t> </a:t>
                </a:r>
                <a:r>
                  <a:rPr lang="en-US" sz="4800" dirty="0" err="1">
                    <a:solidFill>
                      <a:srgbClr val="FF0000"/>
                    </a:solidFill>
                  </a:rPr>
                  <a:t>আনবে</a:t>
                </a:r>
                <a:r>
                  <a:rPr lang="en-US" sz="4800" dirty="0">
                    <a:solidFill>
                      <a:srgbClr val="FF0000"/>
                    </a:solidFill>
                  </a:rPr>
                  <a:t>) </a:t>
                </a:r>
                <a:endParaRPr lang="en-US" sz="4800" dirty="0">
                  <a:solidFill>
                    <a:srgbClr val="FF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endParaRPr>
              </a:p>
            </p:txBody>
          </p:sp>
        </mc:Choice>
        <mc:Fallback xmlns="">
          <p:sp>
            <p:nvSpPr>
              <p:cNvPr id="25" name="TextBox 17">
                <a:extLst>
                  <a:ext uri="{FF2B5EF4-FFF2-40B4-BE49-F238E27FC236}">
                    <a16:creationId xmlns:a16="http://schemas.microsoft.com/office/drawing/2014/main" id="{92B0F5AB-34A2-B2CB-A47A-792FE31491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4932965"/>
                <a:ext cx="13944600" cy="2769989"/>
              </a:xfrm>
              <a:prstGeom prst="rect">
                <a:avLst/>
              </a:prstGeom>
              <a:blipFill>
                <a:blip r:embed="rId2"/>
                <a:stretch>
                  <a:fillRect l="-2667" r="-262" b="-13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258300"/>
            <a:ext cx="514350" cy="1028700"/>
            <a:chOff x="0" y="0"/>
            <a:chExt cx="135467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2500" y="9258300"/>
            <a:ext cx="514350" cy="1028700"/>
            <a:chOff x="0" y="0"/>
            <a:chExt cx="135467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76250" y="9258300"/>
            <a:ext cx="514350" cy="1028700"/>
            <a:chOff x="0" y="0"/>
            <a:chExt cx="135467" cy="2709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28750" y="9258300"/>
            <a:ext cx="514350" cy="1028700"/>
            <a:chOff x="0" y="0"/>
            <a:chExt cx="135467" cy="2709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0600" y="0"/>
            <a:ext cx="6515976" cy="1072160"/>
            <a:chOff x="0" y="0"/>
            <a:chExt cx="1716142" cy="30632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16142" cy="306329"/>
            </a:xfrm>
            <a:custGeom>
              <a:avLst/>
              <a:gdLst/>
              <a:ahLst/>
              <a:cxnLst/>
              <a:rect l="l" t="t" r="r" b="b"/>
              <a:pathLst>
                <a:path w="1716142" h="306329">
                  <a:moveTo>
                    <a:pt x="0" y="0"/>
                  </a:moveTo>
                  <a:lnTo>
                    <a:pt x="1716142" y="0"/>
                  </a:lnTo>
                  <a:lnTo>
                    <a:pt x="1716142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1716142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2255528">
            <a:off x="911344" y="5872225"/>
            <a:ext cx="596662" cy="584935"/>
            <a:chOff x="0" y="0"/>
            <a:chExt cx="270933" cy="26560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1474360">
            <a:off x="16365659" y="7940974"/>
            <a:ext cx="596662" cy="584935"/>
            <a:chOff x="0" y="0"/>
            <a:chExt cx="270933" cy="26560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2255528">
            <a:off x="17042951" y="2544324"/>
            <a:ext cx="737602" cy="645402"/>
            <a:chOff x="0" y="0"/>
            <a:chExt cx="812800" cy="7112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27000" y="31750"/>
              <a:ext cx="558800" cy="34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487882" y="0"/>
            <a:ext cx="2385465" cy="1896550"/>
            <a:chOff x="0" y="0"/>
            <a:chExt cx="628271" cy="54186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28271" cy="541867"/>
            </a:xfrm>
            <a:custGeom>
              <a:avLst/>
              <a:gdLst/>
              <a:ahLst/>
              <a:cxnLst/>
              <a:rect l="l" t="t" r="r" b="b"/>
              <a:pathLst>
                <a:path w="628271" h="541867">
                  <a:moveTo>
                    <a:pt x="0" y="0"/>
                  </a:moveTo>
                  <a:lnTo>
                    <a:pt x="628271" y="0"/>
                  </a:lnTo>
                  <a:lnTo>
                    <a:pt x="628271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628271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4814341" y="0"/>
            <a:ext cx="1059131" cy="1896550"/>
            <a:chOff x="0" y="0"/>
            <a:chExt cx="278948" cy="54186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78948" cy="541867"/>
            </a:xfrm>
            <a:custGeom>
              <a:avLst/>
              <a:gdLst/>
              <a:ahLst/>
              <a:cxnLst/>
              <a:rect l="l" t="t" r="r" b="b"/>
              <a:pathLst>
                <a:path w="278948" h="541867">
                  <a:moveTo>
                    <a:pt x="0" y="0"/>
                  </a:moveTo>
                  <a:lnTo>
                    <a:pt x="278948" y="0"/>
                  </a:lnTo>
                  <a:lnTo>
                    <a:pt x="278948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278948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6922663" y="0"/>
            <a:ext cx="1365337" cy="1896550"/>
            <a:chOff x="0" y="0"/>
            <a:chExt cx="359595" cy="541867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59595" cy="541867"/>
            </a:xfrm>
            <a:custGeom>
              <a:avLst/>
              <a:gdLst/>
              <a:ahLst/>
              <a:cxnLst/>
              <a:rect l="l" t="t" r="r" b="b"/>
              <a:pathLst>
                <a:path w="359595" h="541867">
                  <a:moveTo>
                    <a:pt x="0" y="0"/>
                  </a:moveTo>
                  <a:lnTo>
                    <a:pt x="359595" y="0"/>
                  </a:lnTo>
                  <a:lnTo>
                    <a:pt x="359595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359595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5825847" y="0"/>
            <a:ext cx="1231076" cy="1896550"/>
            <a:chOff x="0" y="0"/>
            <a:chExt cx="324234" cy="541867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24234" cy="541867"/>
            </a:xfrm>
            <a:custGeom>
              <a:avLst/>
              <a:gdLst/>
              <a:ahLst/>
              <a:cxnLst/>
              <a:rect l="l" t="t" r="r" b="b"/>
              <a:pathLst>
                <a:path w="324234" h="541867">
                  <a:moveTo>
                    <a:pt x="0" y="0"/>
                  </a:moveTo>
                  <a:lnTo>
                    <a:pt x="324234" y="0"/>
                  </a:lnTo>
                  <a:lnTo>
                    <a:pt x="324234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324234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5825847" y="0"/>
            <a:ext cx="2462153" cy="948275"/>
            <a:chOff x="0" y="0"/>
            <a:chExt cx="648468" cy="270933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48468" cy="270933"/>
            </a:xfrm>
            <a:custGeom>
              <a:avLst/>
              <a:gdLst/>
              <a:ahLst/>
              <a:cxnLst/>
              <a:rect l="l" t="t" r="r" b="b"/>
              <a:pathLst>
                <a:path w="648468" h="270933">
                  <a:moveTo>
                    <a:pt x="0" y="0"/>
                  </a:moveTo>
                  <a:lnTo>
                    <a:pt x="648468" y="0"/>
                  </a:lnTo>
                  <a:lnTo>
                    <a:pt x="64846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648468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506576" y="0"/>
            <a:ext cx="5028931" cy="1896550"/>
            <a:chOff x="0" y="0"/>
            <a:chExt cx="1324492" cy="541867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324492" cy="541867"/>
            </a:xfrm>
            <a:custGeom>
              <a:avLst/>
              <a:gdLst/>
              <a:ahLst/>
              <a:cxnLst/>
              <a:rect l="l" t="t" r="r" b="b"/>
              <a:pathLst>
                <a:path w="1324492" h="541867">
                  <a:moveTo>
                    <a:pt x="0" y="0"/>
                  </a:moveTo>
                  <a:lnTo>
                    <a:pt x="1324492" y="0"/>
                  </a:lnTo>
                  <a:lnTo>
                    <a:pt x="1324492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9050"/>
              <a:ext cx="1324492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90600" y="1044440"/>
            <a:ext cx="6515976" cy="866067"/>
            <a:chOff x="0" y="0"/>
            <a:chExt cx="1716142" cy="27093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716142" cy="270933"/>
            </a:xfrm>
            <a:custGeom>
              <a:avLst/>
              <a:gdLst/>
              <a:ahLst/>
              <a:cxnLst/>
              <a:rect l="l" t="t" r="r" b="b"/>
              <a:pathLst>
                <a:path w="1716142" h="270933">
                  <a:moveTo>
                    <a:pt x="0" y="0"/>
                  </a:moveTo>
                  <a:lnTo>
                    <a:pt x="1716142" y="0"/>
                  </a:lnTo>
                  <a:lnTo>
                    <a:pt x="171614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1716142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0" y="0"/>
            <a:ext cx="1028700" cy="1896550"/>
            <a:chOff x="0" y="0"/>
            <a:chExt cx="270933" cy="541867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477876" y="0"/>
            <a:ext cx="1864519" cy="1896550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6688521" y="7496635"/>
            <a:ext cx="736806" cy="736806"/>
            <a:chOff x="0" y="0"/>
            <a:chExt cx="812800" cy="8128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952500" y="2224087"/>
            <a:ext cx="166478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চতুর্থ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শ্রেণি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F46B3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গনিত</a:t>
            </a:r>
            <a:r>
              <a:rPr lang="en-US" sz="7200" b="1" dirty="0">
                <a:solidFill>
                  <a:srgbClr val="F46B3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F46B3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বিষয়ে</a:t>
            </a:r>
            <a:r>
              <a:rPr lang="en-US" sz="7200" b="1" dirty="0">
                <a:solidFill>
                  <a:srgbClr val="F46B3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</a:p>
          <a:p>
            <a:pPr algn="ctr">
              <a:lnSpc>
                <a:spcPts val="9600"/>
              </a:lnSpc>
            </a:pPr>
            <a:r>
              <a:rPr lang="en-US" sz="72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সবাইকে</a:t>
            </a:r>
            <a:r>
              <a:rPr lang="en-US" sz="72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স্বাগতম</a:t>
            </a:r>
            <a:r>
              <a:rPr lang="en-US" sz="72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।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FBC07C38-6040-31E6-1F49-FC1943406E97}"/>
              </a:ext>
            </a:extLst>
          </p:cNvPr>
          <p:cNvSpPr/>
          <p:nvPr/>
        </p:nvSpPr>
        <p:spPr>
          <a:xfrm>
            <a:off x="8342395" y="5143500"/>
            <a:ext cx="6530952" cy="3787675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</a:t>
            </a:r>
            <a:r>
              <a:rPr lang="en-US" sz="3600" b="1" dirty="0" err="1">
                <a:highlight>
                  <a:srgbClr val="FFFF00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r>
              <a:rPr lang="en-US" sz="3600" b="1" dirty="0">
                <a:highlight>
                  <a:srgbClr val="FFFF00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highlight>
                  <a:srgbClr val="FFFF00"/>
                </a:highlight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3600" b="1" dirty="0">
              <a:highlight>
                <a:srgbClr val="FFFF00"/>
              </a:highligh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রায়হান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আহমেদ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(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সহকারী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শিক্ষক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জিয়ালা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সরকারি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প্রাথমিক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বিদ‌্যালয়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ঝিনাইদহ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সদর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,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ঝিনাইদহ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।</a:t>
            </a:r>
          </a:p>
          <a:p>
            <a:pPr algn="ctr"/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ADC86E91-3E7C-CF9D-5FD4-F8AF7265E0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89" y="5277338"/>
            <a:ext cx="4716809" cy="3537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4672A-83A0-51CB-D664-7898CFBAD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162AEBA-84C0-895A-6DE5-70611122D764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A0B1A6-944C-3862-250A-E6B1467FDEAE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8E98C95-914C-E8A9-2E59-BE83AAFF644C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45781D2-FF12-2DE7-6D2B-1290AD97397B}"/>
              </a:ext>
            </a:extLst>
          </p:cNvPr>
          <p:cNvGrpSpPr/>
          <p:nvPr/>
        </p:nvGrpSpPr>
        <p:grpSpPr>
          <a:xfrm>
            <a:off x="0" y="9258300"/>
            <a:ext cx="514350" cy="1028700"/>
            <a:chOff x="0" y="0"/>
            <a:chExt cx="135467" cy="2709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4CF140B-8863-11B4-1016-380D0E694E13}"/>
                </a:ext>
              </a:extLst>
            </p:cNvPr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771125AD-6A87-9DBD-02F4-3A7A3D55922B}"/>
                </a:ext>
              </a:extLst>
            </p:cNvPr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0C098CD-0AF6-5B6A-1DCF-CED46540F4FA}"/>
              </a:ext>
            </a:extLst>
          </p:cNvPr>
          <p:cNvGrpSpPr/>
          <p:nvPr/>
        </p:nvGrpSpPr>
        <p:grpSpPr>
          <a:xfrm>
            <a:off x="952500" y="9258300"/>
            <a:ext cx="514350" cy="1028700"/>
            <a:chOff x="0" y="0"/>
            <a:chExt cx="135467" cy="27093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26E5F29-6017-BFAE-B2FA-F99B77F499B7}"/>
                </a:ext>
              </a:extLst>
            </p:cNvPr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A1711F6-A1F5-C043-E80C-B0358A245403}"/>
                </a:ext>
              </a:extLst>
            </p:cNvPr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FD6A441-6510-3FD6-D4E5-D1F1CF9C694D}"/>
              </a:ext>
            </a:extLst>
          </p:cNvPr>
          <p:cNvGrpSpPr/>
          <p:nvPr/>
        </p:nvGrpSpPr>
        <p:grpSpPr>
          <a:xfrm>
            <a:off x="476250" y="9258300"/>
            <a:ext cx="514350" cy="1028700"/>
            <a:chOff x="0" y="0"/>
            <a:chExt cx="135467" cy="27093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D8FE429-6BBD-E60C-7151-F852B5018D4C}"/>
                </a:ext>
              </a:extLst>
            </p:cNvPr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448358D-E3B5-EF80-A6D7-A96527110E24}"/>
                </a:ext>
              </a:extLst>
            </p:cNvPr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65E435F-7077-4097-88A3-ACB18964A760}"/>
              </a:ext>
            </a:extLst>
          </p:cNvPr>
          <p:cNvGrpSpPr/>
          <p:nvPr/>
        </p:nvGrpSpPr>
        <p:grpSpPr>
          <a:xfrm>
            <a:off x="1428750" y="9258300"/>
            <a:ext cx="514350" cy="1028700"/>
            <a:chOff x="0" y="0"/>
            <a:chExt cx="135467" cy="27093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725BCB3-ED40-0B53-BF5D-CCA900CA956A}"/>
                </a:ext>
              </a:extLst>
            </p:cNvPr>
            <p:cNvSpPr/>
            <p:nvPr/>
          </p:nvSpPr>
          <p:spPr>
            <a:xfrm>
              <a:off x="0" y="0"/>
              <a:ext cx="135467" cy="270933"/>
            </a:xfrm>
            <a:custGeom>
              <a:avLst/>
              <a:gdLst/>
              <a:ahLst/>
              <a:cxnLst/>
              <a:rect l="l" t="t" r="r" b="b"/>
              <a:pathLst>
                <a:path w="135467" h="270933">
                  <a:moveTo>
                    <a:pt x="0" y="0"/>
                  </a:moveTo>
                  <a:lnTo>
                    <a:pt x="135467" y="0"/>
                  </a:lnTo>
                  <a:lnTo>
                    <a:pt x="13546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23A767A-BD63-6A31-B8C9-48EC2BFEF694}"/>
                </a:ext>
              </a:extLst>
            </p:cNvPr>
            <p:cNvSpPr txBox="1"/>
            <p:nvPr/>
          </p:nvSpPr>
          <p:spPr>
            <a:xfrm>
              <a:off x="0" y="-19050"/>
              <a:ext cx="13546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9408D51A-8A03-305C-9438-C1D929751022}"/>
              </a:ext>
            </a:extLst>
          </p:cNvPr>
          <p:cNvGrpSpPr/>
          <p:nvPr/>
        </p:nvGrpSpPr>
        <p:grpSpPr>
          <a:xfrm>
            <a:off x="990600" y="0"/>
            <a:ext cx="6515976" cy="1072160"/>
            <a:chOff x="0" y="0"/>
            <a:chExt cx="1716142" cy="30632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921E8AE-1BE7-BE1F-42EE-BFCA4F0DD270}"/>
                </a:ext>
              </a:extLst>
            </p:cNvPr>
            <p:cNvSpPr/>
            <p:nvPr/>
          </p:nvSpPr>
          <p:spPr>
            <a:xfrm>
              <a:off x="0" y="0"/>
              <a:ext cx="1716142" cy="306329"/>
            </a:xfrm>
            <a:custGeom>
              <a:avLst/>
              <a:gdLst/>
              <a:ahLst/>
              <a:cxnLst/>
              <a:rect l="l" t="t" r="r" b="b"/>
              <a:pathLst>
                <a:path w="1716142" h="306329">
                  <a:moveTo>
                    <a:pt x="0" y="0"/>
                  </a:moveTo>
                  <a:lnTo>
                    <a:pt x="1716142" y="0"/>
                  </a:lnTo>
                  <a:lnTo>
                    <a:pt x="1716142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86C46C0-3F50-70F1-2C8A-395A12E7B0AF}"/>
                </a:ext>
              </a:extLst>
            </p:cNvPr>
            <p:cNvSpPr txBox="1"/>
            <p:nvPr/>
          </p:nvSpPr>
          <p:spPr>
            <a:xfrm>
              <a:off x="0" y="-19050"/>
              <a:ext cx="1716142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EE44E778-820A-36B1-C02F-4A756075EFFC}"/>
              </a:ext>
            </a:extLst>
          </p:cNvPr>
          <p:cNvGrpSpPr/>
          <p:nvPr/>
        </p:nvGrpSpPr>
        <p:grpSpPr>
          <a:xfrm rot="-2255528">
            <a:off x="911344" y="5872225"/>
            <a:ext cx="596662" cy="584935"/>
            <a:chOff x="0" y="0"/>
            <a:chExt cx="270933" cy="265608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ACD0DDA-88BB-CCB4-BEE3-60869E0F344D}"/>
                </a:ext>
              </a:extLst>
            </p:cNvPr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6D451432-CFAC-ED6A-2E57-04FE791528D6}"/>
                </a:ext>
              </a:extLst>
            </p:cNvPr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A52A9727-E4AD-8920-7421-8C3F993CD78D}"/>
              </a:ext>
            </a:extLst>
          </p:cNvPr>
          <p:cNvGrpSpPr/>
          <p:nvPr/>
        </p:nvGrpSpPr>
        <p:grpSpPr>
          <a:xfrm rot="1474360">
            <a:off x="16365659" y="7940974"/>
            <a:ext cx="596662" cy="584935"/>
            <a:chOff x="0" y="0"/>
            <a:chExt cx="270933" cy="265608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04E529C1-12F3-9ECB-9CF6-ED87F083E000}"/>
                </a:ext>
              </a:extLst>
            </p:cNvPr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6638CAC3-5900-A079-84DE-35346C845E9B}"/>
                </a:ext>
              </a:extLst>
            </p:cNvPr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0E99F98-9D92-7FEA-1E6E-AB4020BEABFE}"/>
              </a:ext>
            </a:extLst>
          </p:cNvPr>
          <p:cNvGrpSpPr/>
          <p:nvPr/>
        </p:nvGrpSpPr>
        <p:grpSpPr>
          <a:xfrm rot="-2255528">
            <a:off x="17042951" y="2544324"/>
            <a:ext cx="737602" cy="645402"/>
            <a:chOff x="0" y="0"/>
            <a:chExt cx="812800" cy="7112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6350C54F-D0A4-BA26-0FB5-E23027A34327}"/>
                </a:ext>
              </a:extLst>
            </p:cNvPr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1901F7BE-8B00-4FED-CAF2-5C3E703B57E3}"/>
                </a:ext>
              </a:extLst>
            </p:cNvPr>
            <p:cNvSpPr txBox="1"/>
            <p:nvPr/>
          </p:nvSpPr>
          <p:spPr>
            <a:xfrm>
              <a:off x="127000" y="31750"/>
              <a:ext cx="558800" cy="34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FF65AD58-4DD7-A728-9904-BE6DAA9AD99F}"/>
              </a:ext>
            </a:extLst>
          </p:cNvPr>
          <p:cNvGrpSpPr/>
          <p:nvPr/>
        </p:nvGrpSpPr>
        <p:grpSpPr>
          <a:xfrm>
            <a:off x="12487882" y="0"/>
            <a:ext cx="2385465" cy="1896550"/>
            <a:chOff x="0" y="0"/>
            <a:chExt cx="628271" cy="541867"/>
          </a:xfrm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0715603F-A422-12F4-49DC-AD28E79EA5C1}"/>
                </a:ext>
              </a:extLst>
            </p:cNvPr>
            <p:cNvSpPr/>
            <p:nvPr/>
          </p:nvSpPr>
          <p:spPr>
            <a:xfrm>
              <a:off x="0" y="0"/>
              <a:ext cx="628271" cy="541867"/>
            </a:xfrm>
            <a:custGeom>
              <a:avLst/>
              <a:gdLst/>
              <a:ahLst/>
              <a:cxnLst/>
              <a:rect l="l" t="t" r="r" b="b"/>
              <a:pathLst>
                <a:path w="628271" h="541867">
                  <a:moveTo>
                    <a:pt x="0" y="0"/>
                  </a:moveTo>
                  <a:lnTo>
                    <a:pt x="628271" y="0"/>
                  </a:lnTo>
                  <a:lnTo>
                    <a:pt x="628271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76A7B46D-DF14-72A9-9E4F-2A8E894B67B7}"/>
                </a:ext>
              </a:extLst>
            </p:cNvPr>
            <p:cNvSpPr txBox="1"/>
            <p:nvPr/>
          </p:nvSpPr>
          <p:spPr>
            <a:xfrm>
              <a:off x="0" y="-19050"/>
              <a:ext cx="628271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0A2AFF8A-2C16-A301-B39B-975BF8594C72}"/>
              </a:ext>
            </a:extLst>
          </p:cNvPr>
          <p:cNvGrpSpPr/>
          <p:nvPr/>
        </p:nvGrpSpPr>
        <p:grpSpPr>
          <a:xfrm>
            <a:off x="14814341" y="0"/>
            <a:ext cx="1059131" cy="1896550"/>
            <a:chOff x="0" y="0"/>
            <a:chExt cx="278948" cy="541867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F4BA16C-03FB-1A71-3D14-2B056190F978}"/>
                </a:ext>
              </a:extLst>
            </p:cNvPr>
            <p:cNvSpPr/>
            <p:nvPr/>
          </p:nvSpPr>
          <p:spPr>
            <a:xfrm>
              <a:off x="0" y="0"/>
              <a:ext cx="278948" cy="541867"/>
            </a:xfrm>
            <a:custGeom>
              <a:avLst/>
              <a:gdLst/>
              <a:ahLst/>
              <a:cxnLst/>
              <a:rect l="l" t="t" r="r" b="b"/>
              <a:pathLst>
                <a:path w="278948" h="541867">
                  <a:moveTo>
                    <a:pt x="0" y="0"/>
                  </a:moveTo>
                  <a:lnTo>
                    <a:pt x="278948" y="0"/>
                  </a:lnTo>
                  <a:lnTo>
                    <a:pt x="278948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BC66C72F-56FF-3819-7858-06B879584CCE}"/>
                </a:ext>
              </a:extLst>
            </p:cNvPr>
            <p:cNvSpPr txBox="1"/>
            <p:nvPr/>
          </p:nvSpPr>
          <p:spPr>
            <a:xfrm>
              <a:off x="0" y="-19050"/>
              <a:ext cx="278948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F3528D3B-D8C8-DD39-6D6F-65D7F04348E0}"/>
              </a:ext>
            </a:extLst>
          </p:cNvPr>
          <p:cNvGrpSpPr/>
          <p:nvPr/>
        </p:nvGrpSpPr>
        <p:grpSpPr>
          <a:xfrm>
            <a:off x="16922663" y="0"/>
            <a:ext cx="1365337" cy="1896550"/>
            <a:chOff x="0" y="0"/>
            <a:chExt cx="359595" cy="541867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08CB571-F447-03B4-778B-35FD02EC2767}"/>
                </a:ext>
              </a:extLst>
            </p:cNvPr>
            <p:cNvSpPr/>
            <p:nvPr/>
          </p:nvSpPr>
          <p:spPr>
            <a:xfrm>
              <a:off x="0" y="0"/>
              <a:ext cx="359595" cy="541867"/>
            </a:xfrm>
            <a:custGeom>
              <a:avLst/>
              <a:gdLst/>
              <a:ahLst/>
              <a:cxnLst/>
              <a:rect l="l" t="t" r="r" b="b"/>
              <a:pathLst>
                <a:path w="359595" h="541867">
                  <a:moveTo>
                    <a:pt x="0" y="0"/>
                  </a:moveTo>
                  <a:lnTo>
                    <a:pt x="359595" y="0"/>
                  </a:lnTo>
                  <a:lnTo>
                    <a:pt x="359595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42577CED-9A81-05F9-E71B-DEE6A479170C}"/>
                </a:ext>
              </a:extLst>
            </p:cNvPr>
            <p:cNvSpPr txBox="1"/>
            <p:nvPr/>
          </p:nvSpPr>
          <p:spPr>
            <a:xfrm>
              <a:off x="0" y="-19050"/>
              <a:ext cx="359595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3C00FF2B-7A7A-CDC2-7295-A010DD469264}"/>
              </a:ext>
            </a:extLst>
          </p:cNvPr>
          <p:cNvGrpSpPr/>
          <p:nvPr/>
        </p:nvGrpSpPr>
        <p:grpSpPr>
          <a:xfrm>
            <a:off x="15825847" y="0"/>
            <a:ext cx="1231076" cy="1896550"/>
            <a:chOff x="0" y="0"/>
            <a:chExt cx="324234" cy="541867"/>
          </a:xfrm>
        </p:grpSpPr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C6CAA0B-391D-5104-534F-1A205B41014A}"/>
                </a:ext>
              </a:extLst>
            </p:cNvPr>
            <p:cNvSpPr/>
            <p:nvPr/>
          </p:nvSpPr>
          <p:spPr>
            <a:xfrm>
              <a:off x="0" y="0"/>
              <a:ext cx="324234" cy="541867"/>
            </a:xfrm>
            <a:custGeom>
              <a:avLst/>
              <a:gdLst/>
              <a:ahLst/>
              <a:cxnLst/>
              <a:rect l="l" t="t" r="r" b="b"/>
              <a:pathLst>
                <a:path w="324234" h="541867">
                  <a:moveTo>
                    <a:pt x="0" y="0"/>
                  </a:moveTo>
                  <a:lnTo>
                    <a:pt x="324234" y="0"/>
                  </a:lnTo>
                  <a:lnTo>
                    <a:pt x="324234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>
              <a:extLst>
                <a:ext uri="{FF2B5EF4-FFF2-40B4-BE49-F238E27FC236}">
                  <a16:creationId xmlns:a16="http://schemas.microsoft.com/office/drawing/2014/main" id="{ACD2D04A-55A9-AFF7-8B06-E57FEB0033B2}"/>
                </a:ext>
              </a:extLst>
            </p:cNvPr>
            <p:cNvSpPr txBox="1"/>
            <p:nvPr/>
          </p:nvSpPr>
          <p:spPr>
            <a:xfrm>
              <a:off x="0" y="-19050"/>
              <a:ext cx="324234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D229C150-1CF6-B918-088A-7E46B6422B04}"/>
              </a:ext>
            </a:extLst>
          </p:cNvPr>
          <p:cNvGrpSpPr/>
          <p:nvPr/>
        </p:nvGrpSpPr>
        <p:grpSpPr>
          <a:xfrm>
            <a:off x="15825847" y="0"/>
            <a:ext cx="2462153" cy="948275"/>
            <a:chOff x="0" y="0"/>
            <a:chExt cx="648468" cy="270933"/>
          </a:xfrm>
        </p:grpSpPr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CC8DD3E9-8439-A385-9F75-3725FE0CAECE}"/>
                </a:ext>
              </a:extLst>
            </p:cNvPr>
            <p:cNvSpPr/>
            <p:nvPr/>
          </p:nvSpPr>
          <p:spPr>
            <a:xfrm>
              <a:off x="0" y="0"/>
              <a:ext cx="648468" cy="270933"/>
            </a:xfrm>
            <a:custGeom>
              <a:avLst/>
              <a:gdLst/>
              <a:ahLst/>
              <a:cxnLst/>
              <a:rect l="l" t="t" r="r" b="b"/>
              <a:pathLst>
                <a:path w="648468" h="270933">
                  <a:moveTo>
                    <a:pt x="0" y="0"/>
                  </a:moveTo>
                  <a:lnTo>
                    <a:pt x="648468" y="0"/>
                  </a:lnTo>
                  <a:lnTo>
                    <a:pt x="64846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AE02D5D3-ECA5-660D-9294-22B26C443502}"/>
                </a:ext>
              </a:extLst>
            </p:cNvPr>
            <p:cNvSpPr txBox="1"/>
            <p:nvPr/>
          </p:nvSpPr>
          <p:spPr>
            <a:xfrm>
              <a:off x="0" y="-19050"/>
              <a:ext cx="648468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4" name="Group 44">
            <a:extLst>
              <a:ext uri="{FF2B5EF4-FFF2-40B4-BE49-F238E27FC236}">
                <a16:creationId xmlns:a16="http://schemas.microsoft.com/office/drawing/2014/main" id="{E9C726D3-655E-18B8-2D39-AA7A3F33F855}"/>
              </a:ext>
            </a:extLst>
          </p:cNvPr>
          <p:cNvGrpSpPr/>
          <p:nvPr/>
        </p:nvGrpSpPr>
        <p:grpSpPr>
          <a:xfrm>
            <a:off x="7506576" y="0"/>
            <a:ext cx="5028931" cy="1896550"/>
            <a:chOff x="0" y="0"/>
            <a:chExt cx="1324492" cy="541867"/>
          </a:xfrm>
        </p:grpSpPr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9D25D44-5659-745E-9699-D3945EDCFEA8}"/>
                </a:ext>
              </a:extLst>
            </p:cNvPr>
            <p:cNvSpPr/>
            <p:nvPr/>
          </p:nvSpPr>
          <p:spPr>
            <a:xfrm>
              <a:off x="0" y="0"/>
              <a:ext cx="1324492" cy="541867"/>
            </a:xfrm>
            <a:custGeom>
              <a:avLst/>
              <a:gdLst/>
              <a:ahLst/>
              <a:cxnLst/>
              <a:rect l="l" t="t" r="r" b="b"/>
              <a:pathLst>
                <a:path w="1324492" h="541867">
                  <a:moveTo>
                    <a:pt x="0" y="0"/>
                  </a:moveTo>
                  <a:lnTo>
                    <a:pt x="1324492" y="0"/>
                  </a:lnTo>
                  <a:lnTo>
                    <a:pt x="1324492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C90E9E56-36FB-5D0F-98DB-BF45D6F69F6F}"/>
                </a:ext>
              </a:extLst>
            </p:cNvPr>
            <p:cNvSpPr txBox="1"/>
            <p:nvPr/>
          </p:nvSpPr>
          <p:spPr>
            <a:xfrm>
              <a:off x="0" y="-19050"/>
              <a:ext cx="1324492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47" name="Group 47">
            <a:extLst>
              <a:ext uri="{FF2B5EF4-FFF2-40B4-BE49-F238E27FC236}">
                <a16:creationId xmlns:a16="http://schemas.microsoft.com/office/drawing/2014/main" id="{5296C360-9E9F-7E2F-B1CA-C8825C0F4C5F}"/>
              </a:ext>
            </a:extLst>
          </p:cNvPr>
          <p:cNvGrpSpPr/>
          <p:nvPr/>
        </p:nvGrpSpPr>
        <p:grpSpPr>
          <a:xfrm>
            <a:off x="990600" y="1044440"/>
            <a:ext cx="6515976" cy="866067"/>
            <a:chOff x="0" y="0"/>
            <a:chExt cx="1716142" cy="270933"/>
          </a:xfrm>
        </p:grpSpPr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51CEA88D-3574-4822-5C81-C166CD99EF56}"/>
                </a:ext>
              </a:extLst>
            </p:cNvPr>
            <p:cNvSpPr/>
            <p:nvPr/>
          </p:nvSpPr>
          <p:spPr>
            <a:xfrm>
              <a:off x="0" y="0"/>
              <a:ext cx="1716142" cy="270933"/>
            </a:xfrm>
            <a:custGeom>
              <a:avLst/>
              <a:gdLst/>
              <a:ahLst/>
              <a:cxnLst/>
              <a:rect l="l" t="t" r="r" b="b"/>
              <a:pathLst>
                <a:path w="1716142" h="270933">
                  <a:moveTo>
                    <a:pt x="0" y="0"/>
                  </a:moveTo>
                  <a:lnTo>
                    <a:pt x="1716142" y="0"/>
                  </a:lnTo>
                  <a:lnTo>
                    <a:pt x="171614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D61B8EB3-3D8B-627C-97FB-5BA78DC9F4CD}"/>
                </a:ext>
              </a:extLst>
            </p:cNvPr>
            <p:cNvSpPr txBox="1"/>
            <p:nvPr/>
          </p:nvSpPr>
          <p:spPr>
            <a:xfrm>
              <a:off x="0" y="-19050"/>
              <a:ext cx="1716142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0" name="Group 50">
            <a:extLst>
              <a:ext uri="{FF2B5EF4-FFF2-40B4-BE49-F238E27FC236}">
                <a16:creationId xmlns:a16="http://schemas.microsoft.com/office/drawing/2014/main" id="{2E3C0CD9-CC7F-AC2A-02E6-5C9C11AA9F60}"/>
              </a:ext>
            </a:extLst>
          </p:cNvPr>
          <p:cNvGrpSpPr/>
          <p:nvPr/>
        </p:nvGrpSpPr>
        <p:grpSpPr>
          <a:xfrm>
            <a:off x="0" y="0"/>
            <a:ext cx="1028700" cy="1896550"/>
            <a:chOff x="0" y="0"/>
            <a:chExt cx="270933" cy="541867"/>
          </a:xfrm>
        </p:grpSpPr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0120978-0360-30B4-0620-0A3860367080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>
              <a:extLst>
                <a:ext uri="{FF2B5EF4-FFF2-40B4-BE49-F238E27FC236}">
                  <a16:creationId xmlns:a16="http://schemas.microsoft.com/office/drawing/2014/main" id="{AD1A089A-48BA-33A9-0D38-163ED90FA901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3" name="Group 53">
            <a:extLst>
              <a:ext uri="{FF2B5EF4-FFF2-40B4-BE49-F238E27FC236}">
                <a16:creationId xmlns:a16="http://schemas.microsoft.com/office/drawing/2014/main" id="{405CD9A0-8DAC-BCF1-947A-DA06C1DB1510}"/>
              </a:ext>
            </a:extLst>
          </p:cNvPr>
          <p:cNvGrpSpPr/>
          <p:nvPr/>
        </p:nvGrpSpPr>
        <p:grpSpPr>
          <a:xfrm>
            <a:off x="6477876" y="0"/>
            <a:ext cx="1864519" cy="1896550"/>
            <a:chOff x="0" y="0"/>
            <a:chExt cx="812800" cy="812800"/>
          </a:xfrm>
        </p:grpSpPr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284D0803-DD90-61C2-8D7B-0470A93E13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>
              <a:extLst>
                <a:ext uri="{FF2B5EF4-FFF2-40B4-BE49-F238E27FC236}">
                  <a16:creationId xmlns:a16="http://schemas.microsoft.com/office/drawing/2014/main" id="{36498030-EC0A-3D44-2B91-EE05707672FE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6" name="Group 56">
            <a:extLst>
              <a:ext uri="{FF2B5EF4-FFF2-40B4-BE49-F238E27FC236}">
                <a16:creationId xmlns:a16="http://schemas.microsoft.com/office/drawing/2014/main" id="{DCCB85C3-02B0-0247-FB68-CB3DA4C290FD}"/>
              </a:ext>
            </a:extLst>
          </p:cNvPr>
          <p:cNvGrpSpPr/>
          <p:nvPr/>
        </p:nvGrpSpPr>
        <p:grpSpPr>
          <a:xfrm>
            <a:off x="16688521" y="7496635"/>
            <a:ext cx="736806" cy="736806"/>
            <a:chOff x="0" y="0"/>
            <a:chExt cx="812800" cy="812800"/>
          </a:xfrm>
        </p:grpSpPr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FAE400EB-82A5-A9BA-E268-885DCA0CD62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58">
              <a:extLst>
                <a:ext uri="{FF2B5EF4-FFF2-40B4-BE49-F238E27FC236}">
                  <a16:creationId xmlns:a16="http://schemas.microsoft.com/office/drawing/2014/main" id="{46075FE8-630C-DBE8-D7BE-A166C921555D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60" name="TextBox 60">
            <a:extLst>
              <a:ext uri="{FF2B5EF4-FFF2-40B4-BE49-F238E27FC236}">
                <a16:creationId xmlns:a16="http://schemas.microsoft.com/office/drawing/2014/main" id="{9F47866E-7A57-88A4-3ACA-385C8645485E}"/>
              </a:ext>
            </a:extLst>
          </p:cNvPr>
          <p:cNvSpPr txBox="1"/>
          <p:nvPr/>
        </p:nvSpPr>
        <p:spPr>
          <a:xfrm>
            <a:off x="904628" y="4109344"/>
            <a:ext cx="166478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7200" b="1" dirty="0" err="1">
                <a:solidFill>
                  <a:srgbClr val="C0504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সবাইকে</a:t>
            </a:r>
            <a:r>
              <a:rPr lang="en-US" sz="7200" b="1" dirty="0">
                <a:solidFill>
                  <a:srgbClr val="C0504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C0504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ধন‌্যবাদ</a:t>
            </a:r>
            <a:r>
              <a:rPr lang="en-US" sz="7200" b="1" dirty="0">
                <a:solidFill>
                  <a:srgbClr val="C0504D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।</a:t>
            </a:r>
          </a:p>
          <a:p>
            <a:pPr algn="ctr">
              <a:lnSpc>
                <a:spcPts val="9600"/>
              </a:lnSpc>
            </a:pP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পরবর্তী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ক্লাসে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আবার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দেখা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হবে</a:t>
            </a:r>
            <a:r>
              <a:rPr lang="en-US" sz="7200" b="1" dirty="0">
                <a:solidFill>
                  <a:srgbClr val="039E9F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।</a:t>
            </a:r>
            <a:endParaRPr lang="en-US" sz="7200" b="1" dirty="0">
              <a:solidFill>
                <a:srgbClr val="F46B3D"/>
              </a:solidFill>
              <a:latin typeface="Kalpurush" panose="02000600000000000000" pitchFamily="2" charset="0"/>
              <a:ea typeface="Arvo Bold"/>
              <a:cs typeface="Kalpurush" panose="02000600000000000000" pitchFamily="2" charset="0"/>
              <a:sym typeface="Arvo Bold"/>
            </a:endParaRPr>
          </a:p>
        </p:txBody>
      </p:sp>
    </p:spTree>
    <p:extLst>
      <p:ext uri="{BB962C8B-B14F-4D97-AF65-F5344CB8AC3E}">
        <p14:creationId xmlns:p14="http://schemas.microsoft.com/office/powerpoint/2010/main" val="21186328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1EBFC9E-C0DA-2CA9-F144-66E1BB729D53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A3387AF-398A-7076-693F-A4B6335E70AE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89B095B-BE7E-DB34-5088-9FFA9ECCA87D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0CE5B7D-F202-877F-0D36-47E10D55A43E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9BAC8DF-94B3-3398-0612-889E8810022D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284CA09-D586-E9A7-35DD-B715B924683F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A9EDF69-4215-D06D-98AD-E5512C98D5A9}"/>
              </a:ext>
            </a:extLst>
          </p:cNvPr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5F950A1-74F6-CBC3-1CFF-33A4CB7BCDE0}"/>
                </a:ext>
              </a:extLst>
            </p:cNvPr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67F04E6-93EC-E5CD-40EA-692325232478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06B4FB9-FF57-EA21-1B17-102840616E04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F02BF94-79F0-14FB-1205-2C296CAF3649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chemeClr val="bg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2EB62CF-ED80-E54F-1648-BE2482BE002B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B047D0FD-A212-B62B-2E49-5AFE8B293D1F}"/>
              </a:ext>
            </a:extLst>
          </p:cNvPr>
          <p:cNvGrpSpPr/>
          <p:nvPr/>
        </p:nvGrpSpPr>
        <p:grpSpPr>
          <a:xfrm rot="-2255528">
            <a:off x="16574412" y="3799952"/>
            <a:ext cx="596662" cy="584935"/>
            <a:chOff x="0" y="0"/>
            <a:chExt cx="270933" cy="265608"/>
          </a:xfrm>
        </p:grpSpPr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19966840-FD01-670D-0B02-494CABA73AB0}"/>
                </a:ext>
              </a:extLst>
            </p:cNvPr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465C7502-ABEE-6249-B0FA-056F3AC882EF}"/>
                </a:ext>
              </a:extLst>
            </p:cNvPr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87F80755-B725-DA25-9521-0AFA4C366087}"/>
              </a:ext>
            </a:extLst>
          </p:cNvPr>
          <p:cNvGrpSpPr/>
          <p:nvPr/>
        </p:nvGrpSpPr>
        <p:grpSpPr>
          <a:xfrm rot="4014307">
            <a:off x="14465301" y="3347574"/>
            <a:ext cx="756823" cy="662220"/>
            <a:chOff x="0" y="0"/>
            <a:chExt cx="812800" cy="711200"/>
          </a:xfrm>
        </p:grpSpPr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45D4055B-B235-BDB3-BD0A-58CB2C605182}"/>
                </a:ext>
              </a:extLst>
            </p:cNvPr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21">
              <a:extLst>
                <a:ext uri="{FF2B5EF4-FFF2-40B4-BE49-F238E27FC236}">
                  <a16:creationId xmlns:a16="http://schemas.microsoft.com/office/drawing/2014/main" id="{5C157555-2666-4C1F-2EA9-0990557DD5B1}"/>
                </a:ext>
              </a:extLst>
            </p:cNvPr>
            <p:cNvSpPr txBox="1"/>
            <p:nvPr/>
          </p:nvSpPr>
          <p:spPr>
            <a:xfrm>
              <a:off x="127000" y="311150"/>
              <a:ext cx="558800" cy="34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0" name="Group 22">
            <a:extLst>
              <a:ext uri="{FF2B5EF4-FFF2-40B4-BE49-F238E27FC236}">
                <a16:creationId xmlns:a16="http://schemas.microsoft.com/office/drawing/2014/main" id="{B3EC85E2-4C46-7137-96E6-C9D593ABC7CA}"/>
              </a:ext>
            </a:extLst>
          </p:cNvPr>
          <p:cNvGrpSpPr/>
          <p:nvPr/>
        </p:nvGrpSpPr>
        <p:grpSpPr>
          <a:xfrm rot="-2255528">
            <a:off x="12917966" y="2377552"/>
            <a:ext cx="765610" cy="657946"/>
            <a:chOff x="0" y="0"/>
            <a:chExt cx="812800" cy="698500"/>
          </a:xfrm>
        </p:grpSpPr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7E0BAC5B-F5A3-70E8-9921-5092E3253A23}"/>
                </a:ext>
              </a:extLst>
            </p:cNvPr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E2FEA519-4D41-25A4-54D6-7E228A1BD38C}"/>
                </a:ext>
              </a:extLst>
            </p:cNvPr>
            <p:cNvSpPr txBox="1"/>
            <p:nvPr/>
          </p:nvSpPr>
          <p:spPr>
            <a:xfrm>
              <a:off x="114300" y="-19050"/>
              <a:ext cx="5842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DBAA0D8E-9DCA-467B-AE7B-D43F42BFD669}"/>
              </a:ext>
            </a:extLst>
          </p:cNvPr>
          <p:cNvGrpSpPr/>
          <p:nvPr/>
        </p:nvGrpSpPr>
        <p:grpSpPr>
          <a:xfrm>
            <a:off x="9340282" y="9394847"/>
            <a:ext cx="7532461" cy="723868"/>
            <a:chOff x="0" y="0"/>
            <a:chExt cx="1983858" cy="190648"/>
          </a:xfrm>
        </p:grpSpPr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34D86BAA-D6C4-E94D-B996-12A870F7E284}"/>
                </a:ext>
              </a:extLst>
            </p:cNvPr>
            <p:cNvSpPr/>
            <p:nvPr/>
          </p:nvSpPr>
          <p:spPr>
            <a:xfrm>
              <a:off x="0" y="0"/>
              <a:ext cx="1983858" cy="190648"/>
            </a:xfrm>
            <a:custGeom>
              <a:avLst/>
              <a:gdLst/>
              <a:ahLst/>
              <a:cxnLst/>
              <a:rect l="l" t="t" r="r" b="b"/>
              <a:pathLst>
                <a:path w="1983858" h="190648">
                  <a:moveTo>
                    <a:pt x="10278" y="0"/>
                  </a:moveTo>
                  <a:lnTo>
                    <a:pt x="1973580" y="0"/>
                  </a:lnTo>
                  <a:cubicBezTo>
                    <a:pt x="1979256" y="0"/>
                    <a:pt x="1983858" y="4602"/>
                    <a:pt x="1983858" y="10278"/>
                  </a:cubicBezTo>
                  <a:lnTo>
                    <a:pt x="1983858" y="180370"/>
                  </a:lnTo>
                  <a:cubicBezTo>
                    <a:pt x="1983858" y="186046"/>
                    <a:pt x="1979256" y="190648"/>
                    <a:pt x="1973580" y="190648"/>
                  </a:cubicBezTo>
                  <a:lnTo>
                    <a:pt x="10278" y="190648"/>
                  </a:lnTo>
                  <a:cubicBezTo>
                    <a:pt x="7552" y="190648"/>
                    <a:pt x="4938" y="189565"/>
                    <a:pt x="3010" y="187638"/>
                  </a:cubicBezTo>
                  <a:cubicBezTo>
                    <a:pt x="1083" y="185710"/>
                    <a:pt x="0" y="183096"/>
                    <a:pt x="0" y="180370"/>
                  </a:cubicBezTo>
                  <a:lnTo>
                    <a:pt x="0" y="10278"/>
                  </a:lnTo>
                  <a:cubicBezTo>
                    <a:pt x="0" y="4602"/>
                    <a:pt x="4602" y="0"/>
                    <a:pt x="10278" y="0"/>
                  </a:cubicBezTo>
                  <a:close/>
                </a:path>
              </a:pathLst>
            </a:custGeom>
            <a:solidFill>
              <a:srgbClr val="EDEDED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360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25" name="TextBox 27">
              <a:extLst>
                <a:ext uri="{FF2B5EF4-FFF2-40B4-BE49-F238E27FC236}">
                  <a16:creationId xmlns:a16="http://schemas.microsoft.com/office/drawing/2014/main" id="{335C0C99-0DFD-D437-EF5B-71119B35ED63}"/>
                </a:ext>
              </a:extLst>
            </p:cNvPr>
            <p:cNvSpPr txBox="1"/>
            <p:nvPr/>
          </p:nvSpPr>
          <p:spPr>
            <a:xfrm>
              <a:off x="0" y="72326"/>
              <a:ext cx="1983858" cy="112471"/>
            </a:xfrm>
            <a:prstGeom prst="rect">
              <a:avLst/>
            </a:prstGeom>
          </p:spPr>
          <p:txBody>
            <a:bodyPr lIns="152400" tIns="152400" rIns="152400" bIns="152400" rtlCol="0" anchor="ctr"/>
            <a:lstStyle/>
            <a:p>
              <a:pPr algn="ctr">
                <a:lnSpc>
                  <a:spcPts val="1950"/>
                </a:lnSpc>
              </a:pPr>
              <a:endParaRPr lang="en-US" sz="3200" dirty="0">
                <a:solidFill>
                  <a:srgbClr val="000000"/>
                </a:solidFill>
                <a:latin typeface="Kalpurush" panose="02000600000000000000" pitchFamily="2" charset="0"/>
                <a:ea typeface="Open Sauce"/>
                <a:cs typeface="Kalpurush" panose="02000600000000000000" pitchFamily="2" charset="0"/>
                <a:sym typeface="Open Sauce"/>
              </a:endParaRPr>
            </a:p>
          </p:txBody>
        </p:sp>
      </p:grpSp>
      <p:sp>
        <p:nvSpPr>
          <p:cNvPr id="26" name="Freeform 2">
            <a:extLst>
              <a:ext uri="{FF2B5EF4-FFF2-40B4-BE49-F238E27FC236}">
                <a16:creationId xmlns:a16="http://schemas.microsoft.com/office/drawing/2014/main" id="{1CC4CEED-0BB0-6BE8-F5EC-6A925C27E582}"/>
              </a:ext>
            </a:extLst>
          </p:cNvPr>
          <p:cNvSpPr/>
          <p:nvPr/>
        </p:nvSpPr>
        <p:spPr>
          <a:xfrm rot="5400000">
            <a:off x="2642899" y="5137118"/>
            <a:ext cx="369089" cy="326811"/>
          </a:xfrm>
          <a:custGeom>
            <a:avLst/>
            <a:gdLst/>
            <a:ahLst/>
            <a:cxnLst/>
            <a:rect l="l" t="t" r="r" b="b"/>
            <a:pathLst>
              <a:path w="369089" h="326811">
                <a:moveTo>
                  <a:pt x="0" y="0"/>
                </a:moveTo>
                <a:lnTo>
                  <a:pt x="369089" y="0"/>
                </a:lnTo>
                <a:lnTo>
                  <a:pt x="369089" y="326812"/>
                </a:lnTo>
                <a:lnTo>
                  <a:pt x="0" y="3268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DF881792-2BC3-CC7F-0786-5BF09CAE5CC7}"/>
              </a:ext>
            </a:extLst>
          </p:cNvPr>
          <p:cNvSpPr/>
          <p:nvPr/>
        </p:nvSpPr>
        <p:spPr>
          <a:xfrm flipH="1">
            <a:off x="1842770" y="2575247"/>
            <a:ext cx="958477" cy="1500551"/>
          </a:xfrm>
          <a:custGeom>
            <a:avLst/>
            <a:gdLst/>
            <a:ahLst/>
            <a:cxnLst/>
            <a:rect l="l" t="t" r="r" b="b"/>
            <a:pathLst>
              <a:path w="958477" h="1500551">
                <a:moveTo>
                  <a:pt x="958477" y="0"/>
                </a:moveTo>
                <a:lnTo>
                  <a:pt x="0" y="0"/>
                </a:lnTo>
                <a:lnTo>
                  <a:pt x="0" y="1500551"/>
                </a:lnTo>
                <a:lnTo>
                  <a:pt x="958477" y="1500551"/>
                </a:lnTo>
                <a:lnTo>
                  <a:pt x="95847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Snipped 27">
            <a:extLst>
              <a:ext uri="{FF2B5EF4-FFF2-40B4-BE49-F238E27FC236}">
                <a16:creationId xmlns:a16="http://schemas.microsoft.com/office/drawing/2014/main" id="{DE79A996-E469-D5AF-306D-C51F0749411C}"/>
              </a:ext>
            </a:extLst>
          </p:cNvPr>
          <p:cNvSpPr/>
          <p:nvPr/>
        </p:nvSpPr>
        <p:spPr>
          <a:xfrm>
            <a:off x="7277092" y="2324100"/>
            <a:ext cx="3810000" cy="822962"/>
          </a:xfrm>
          <a:prstGeom prst="snip2DiagRect">
            <a:avLst/>
          </a:prstGeom>
          <a:solidFill>
            <a:srgbClr val="C00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: Top Corners Snipped 28">
            <a:extLst>
              <a:ext uri="{FF2B5EF4-FFF2-40B4-BE49-F238E27FC236}">
                <a16:creationId xmlns:a16="http://schemas.microsoft.com/office/drawing/2014/main" id="{735BDB96-95B3-6BAB-5D7F-4090789D7CAB}"/>
              </a:ext>
            </a:extLst>
          </p:cNvPr>
          <p:cNvSpPr/>
          <p:nvPr/>
        </p:nvSpPr>
        <p:spPr>
          <a:xfrm>
            <a:off x="3576773" y="3467100"/>
            <a:ext cx="11407059" cy="4495800"/>
          </a:xfrm>
          <a:prstGeom prst="snip2SameRect">
            <a:avLst>
              <a:gd name="adj1" fmla="val 47707"/>
              <a:gd name="adj2" fmla="val 46590"/>
            </a:avLst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 ৪</a:t>
            </a:r>
          </a:p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: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পাঠ‌্যাংশ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ভাগের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97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chemeClr val="bg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2255528">
            <a:off x="16574412" y="3799952"/>
            <a:ext cx="596662" cy="584935"/>
            <a:chOff x="0" y="0"/>
            <a:chExt cx="270933" cy="2656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4014307">
            <a:off x="14465301" y="3347574"/>
            <a:ext cx="756823" cy="662220"/>
            <a:chOff x="0" y="0"/>
            <a:chExt cx="812800" cy="711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27000" y="311150"/>
              <a:ext cx="558800" cy="34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 rot="-2255528">
            <a:off x="12917966" y="2377552"/>
            <a:ext cx="765610" cy="657946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14300" y="-19050"/>
              <a:ext cx="5842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340282" y="9394847"/>
            <a:ext cx="7532461" cy="723868"/>
            <a:chOff x="0" y="0"/>
            <a:chExt cx="1983858" cy="19064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983858" cy="190648"/>
            </a:xfrm>
            <a:custGeom>
              <a:avLst/>
              <a:gdLst/>
              <a:ahLst/>
              <a:cxnLst/>
              <a:rect l="l" t="t" r="r" b="b"/>
              <a:pathLst>
                <a:path w="1983858" h="190648">
                  <a:moveTo>
                    <a:pt x="10278" y="0"/>
                  </a:moveTo>
                  <a:lnTo>
                    <a:pt x="1973580" y="0"/>
                  </a:lnTo>
                  <a:cubicBezTo>
                    <a:pt x="1979256" y="0"/>
                    <a:pt x="1983858" y="4602"/>
                    <a:pt x="1983858" y="10278"/>
                  </a:cubicBezTo>
                  <a:lnTo>
                    <a:pt x="1983858" y="180370"/>
                  </a:lnTo>
                  <a:cubicBezTo>
                    <a:pt x="1983858" y="186046"/>
                    <a:pt x="1979256" y="190648"/>
                    <a:pt x="1973580" y="190648"/>
                  </a:cubicBezTo>
                  <a:lnTo>
                    <a:pt x="10278" y="190648"/>
                  </a:lnTo>
                  <a:cubicBezTo>
                    <a:pt x="7552" y="190648"/>
                    <a:pt x="4938" y="189565"/>
                    <a:pt x="3010" y="187638"/>
                  </a:cubicBezTo>
                  <a:cubicBezTo>
                    <a:pt x="1083" y="185710"/>
                    <a:pt x="0" y="183096"/>
                    <a:pt x="0" y="180370"/>
                  </a:cubicBezTo>
                  <a:lnTo>
                    <a:pt x="0" y="10278"/>
                  </a:lnTo>
                  <a:cubicBezTo>
                    <a:pt x="0" y="4602"/>
                    <a:pt x="4602" y="0"/>
                    <a:pt x="10278" y="0"/>
                  </a:cubicBezTo>
                  <a:close/>
                </a:path>
              </a:pathLst>
            </a:custGeom>
            <a:solidFill>
              <a:srgbClr val="EDEDED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360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2326"/>
              <a:ext cx="1983858" cy="112471"/>
            </a:xfrm>
            <a:prstGeom prst="rect">
              <a:avLst/>
            </a:prstGeom>
          </p:spPr>
          <p:txBody>
            <a:bodyPr lIns="152400" tIns="152400" rIns="152400" bIns="152400" rtlCol="0" anchor="ctr"/>
            <a:lstStyle/>
            <a:p>
              <a:pPr algn="ctr">
                <a:lnSpc>
                  <a:spcPts val="1950"/>
                </a:lnSpc>
              </a:pPr>
              <a:endParaRPr lang="en-US" sz="3200" dirty="0">
                <a:solidFill>
                  <a:srgbClr val="000000"/>
                </a:solidFill>
                <a:latin typeface="Kalpurush" panose="02000600000000000000" pitchFamily="2" charset="0"/>
                <a:ea typeface="Open Sauce"/>
                <a:cs typeface="Kalpurush" panose="02000600000000000000" pitchFamily="2" charset="0"/>
                <a:sym typeface="Open Sauce"/>
              </a:endParaRPr>
            </a:p>
          </p:txBody>
        </p:sp>
      </p:grpSp>
      <p:sp>
        <p:nvSpPr>
          <p:cNvPr id="29" name="Freeform 2">
            <a:extLst>
              <a:ext uri="{FF2B5EF4-FFF2-40B4-BE49-F238E27FC236}">
                <a16:creationId xmlns:a16="http://schemas.microsoft.com/office/drawing/2014/main" id="{C3B10CC6-340F-1A9E-4BDE-DD3E89578D0F}"/>
              </a:ext>
            </a:extLst>
          </p:cNvPr>
          <p:cNvSpPr/>
          <p:nvPr/>
        </p:nvSpPr>
        <p:spPr>
          <a:xfrm rot="5400000">
            <a:off x="2642899" y="5137118"/>
            <a:ext cx="369089" cy="326811"/>
          </a:xfrm>
          <a:custGeom>
            <a:avLst/>
            <a:gdLst/>
            <a:ahLst/>
            <a:cxnLst/>
            <a:rect l="l" t="t" r="r" b="b"/>
            <a:pathLst>
              <a:path w="369089" h="326811">
                <a:moveTo>
                  <a:pt x="0" y="0"/>
                </a:moveTo>
                <a:lnTo>
                  <a:pt x="369089" y="0"/>
                </a:lnTo>
                <a:lnTo>
                  <a:pt x="369089" y="326812"/>
                </a:lnTo>
                <a:lnTo>
                  <a:pt x="0" y="3268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43F73C51-C550-83A3-E4C6-2A01A762813E}"/>
              </a:ext>
            </a:extLst>
          </p:cNvPr>
          <p:cNvSpPr/>
          <p:nvPr/>
        </p:nvSpPr>
        <p:spPr>
          <a:xfrm flipH="1">
            <a:off x="1842770" y="2575247"/>
            <a:ext cx="958477" cy="1500551"/>
          </a:xfrm>
          <a:custGeom>
            <a:avLst/>
            <a:gdLst/>
            <a:ahLst/>
            <a:cxnLst/>
            <a:rect l="l" t="t" r="r" b="b"/>
            <a:pathLst>
              <a:path w="958477" h="1500551">
                <a:moveTo>
                  <a:pt x="958477" y="0"/>
                </a:moveTo>
                <a:lnTo>
                  <a:pt x="0" y="0"/>
                </a:lnTo>
                <a:lnTo>
                  <a:pt x="0" y="1500551"/>
                </a:lnTo>
                <a:lnTo>
                  <a:pt x="958477" y="1500551"/>
                </a:lnTo>
                <a:lnTo>
                  <a:pt x="95847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F0F31792-11AD-79E8-E893-10F17263B85C}"/>
              </a:ext>
            </a:extLst>
          </p:cNvPr>
          <p:cNvSpPr txBox="1"/>
          <p:nvPr/>
        </p:nvSpPr>
        <p:spPr>
          <a:xfrm>
            <a:off x="3293281" y="4701226"/>
            <a:ext cx="11489519" cy="1267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buClr>
                <a:srgbClr val="000000"/>
              </a:buClr>
              <a:buSzPts val="4000"/>
            </a:pPr>
            <a:r>
              <a:rPr lang="bn-IN" sz="4400" b="1" dirty="0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২.৫.৬- গুণ ও ভাগের সম্পর্ক  তা  ব্যাখ্যা করতে পারবে । </a:t>
            </a:r>
            <a:endParaRPr lang="bn-IN" sz="1400" dirty="0">
              <a:latin typeface="NikoshBAN" panose="02000000000000000000" pitchFamily="2" charset="0"/>
              <a:ea typeface="Arial"/>
              <a:cs typeface="NikoshBAN" panose="02000000000000000000" pitchFamily="2" charset="0"/>
              <a:sym typeface="Arial"/>
            </a:endParaRPr>
          </a:p>
          <a:p>
            <a:pPr algn="l">
              <a:lnSpc>
                <a:spcPts val="4560"/>
              </a:lnSpc>
            </a:pPr>
            <a:endParaRPr lang="en-US" sz="4400" dirty="0">
              <a:solidFill>
                <a:srgbClr val="2E2C2B"/>
              </a:solidFill>
              <a:latin typeface="Bangla" panose="03000603000000000000" pitchFamily="66" charset="0"/>
              <a:ea typeface="Glacial Indifference"/>
              <a:cs typeface="Bangla" panose="03000603000000000000" pitchFamily="66" charset="0"/>
              <a:sym typeface="Glacial Indifference"/>
            </a:endParaRP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ABCBA21F-2421-7A77-ACC6-DB50ADC427B7}"/>
              </a:ext>
            </a:extLst>
          </p:cNvPr>
          <p:cNvSpPr txBox="1"/>
          <p:nvPr/>
        </p:nvSpPr>
        <p:spPr>
          <a:xfrm>
            <a:off x="3293281" y="2520738"/>
            <a:ext cx="3861270" cy="1400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800"/>
              </a:lnSpc>
              <a:spcBef>
                <a:spcPct val="0"/>
              </a:spcBef>
            </a:pPr>
            <a:r>
              <a:rPr lang="en-US" sz="9000" dirty="0" err="1">
                <a:solidFill>
                  <a:srgbClr val="2E2C2B"/>
                </a:solidFill>
                <a:latin typeface="Bangla" panose="03000603000000000000" pitchFamily="66" charset="0"/>
                <a:ea typeface="Bobby Jones"/>
                <a:cs typeface="Bangla" panose="03000603000000000000" pitchFamily="66" charset="0"/>
                <a:sym typeface="Bobby Jones"/>
              </a:rPr>
              <a:t>শিখনফলঃ</a:t>
            </a:r>
            <a:endParaRPr lang="en-US" sz="9000" dirty="0">
              <a:solidFill>
                <a:srgbClr val="2E2C2B"/>
              </a:solidFill>
              <a:latin typeface="Bangla" panose="03000603000000000000" pitchFamily="66" charset="0"/>
              <a:ea typeface="Bobby Jones"/>
              <a:cs typeface="Bangla" panose="03000603000000000000" pitchFamily="66" charset="0"/>
              <a:sym typeface="Bobby Jone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D92252E-7A1F-12ED-687B-BD7814D8BE26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4E6DBA0-B6CC-DB22-E4AA-CA2E2795A4DB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5A574BB-C4CF-C62B-9CAA-CEE8D792BEB8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BB093AC-CFE6-2794-8CD3-8A0B7AF1DF7D}"/>
              </a:ext>
            </a:extLst>
          </p:cNvPr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3EF9D7D-79B5-DC7C-945D-B8025CBC4DEA}"/>
                </a:ext>
              </a:extLst>
            </p:cNvPr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3F142E-CF94-8AA5-4E56-83EDD6FA702D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D2565D-5E30-D529-7D2B-508F6FB04D00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0244A6A-0D04-6F97-4F9C-7974F00D1392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chemeClr val="bg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7122BA-0177-ADBF-2128-9FAA39EAD82B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007ABE7-A49A-2B11-1255-7DD1D6493030}"/>
              </a:ext>
            </a:extLst>
          </p:cNvPr>
          <p:cNvGrpSpPr/>
          <p:nvPr/>
        </p:nvGrpSpPr>
        <p:grpSpPr>
          <a:xfrm rot="-2255528">
            <a:off x="16574412" y="3799952"/>
            <a:ext cx="596662" cy="584935"/>
            <a:chOff x="0" y="0"/>
            <a:chExt cx="270933" cy="26560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C2A3B86-C1EE-20AC-640A-B40DEF8F7183}"/>
                </a:ext>
              </a:extLst>
            </p:cNvPr>
            <p:cNvSpPr/>
            <p:nvPr/>
          </p:nvSpPr>
          <p:spPr>
            <a:xfrm>
              <a:off x="0" y="0"/>
              <a:ext cx="270933" cy="265608"/>
            </a:xfrm>
            <a:custGeom>
              <a:avLst/>
              <a:gdLst/>
              <a:ahLst/>
              <a:cxnLst/>
              <a:rect l="l" t="t" r="r" b="b"/>
              <a:pathLst>
                <a:path w="270933" h="265608">
                  <a:moveTo>
                    <a:pt x="0" y="0"/>
                  </a:moveTo>
                  <a:lnTo>
                    <a:pt x="270933" y="0"/>
                  </a:lnTo>
                  <a:lnTo>
                    <a:pt x="270933" y="265608"/>
                  </a:lnTo>
                  <a:lnTo>
                    <a:pt x="0" y="265608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B10D1AA-8036-CF2F-40F3-35704B308F53}"/>
                </a:ext>
              </a:extLst>
            </p:cNvPr>
            <p:cNvSpPr txBox="1"/>
            <p:nvPr/>
          </p:nvSpPr>
          <p:spPr>
            <a:xfrm>
              <a:off x="0" y="-19050"/>
              <a:ext cx="270933" cy="28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88E9DE22-0466-420E-D731-EC010199C52B}"/>
              </a:ext>
            </a:extLst>
          </p:cNvPr>
          <p:cNvGrpSpPr/>
          <p:nvPr/>
        </p:nvGrpSpPr>
        <p:grpSpPr>
          <a:xfrm rot="4014307">
            <a:off x="14465301" y="3347574"/>
            <a:ext cx="756823" cy="662220"/>
            <a:chOff x="0" y="0"/>
            <a:chExt cx="812800" cy="711200"/>
          </a:xfrm>
        </p:grpSpPr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F19BB55F-56D4-487D-2DDB-BF6C7A5DD1D8}"/>
                </a:ext>
              </a:extLst>
            </p:cNvPr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1">
              <a:extLst>
                <a:ext uri="{FF2B5EF4-FFF2-40B4-BE49-F238E27FC236}">
                  <a16:creationId xmlns:a16="http://schemas.microsoft.com/office/drawing/2014/main" id="{164DF2D1-3592-A3EF-4822-F57BC8FB6DCA}"/>
                </a:ext>
              </a:extLst>
            </p:cNvPr>
            <p:cNvSpPr txBox="1"/>
            <p:nvPr/>
          </p:nvSpPr>
          <p:spPr>
            <a:xfrm>
              <a:off x="127000" y="311150"/>
              <a:ext cx="558800" cy="34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EEA49544-54DE-7409-41A4-B3EF118E5420}"/>
              </a:ext>
            </a:extLst>
          </p:cNvPr>
          <p:cNvGrpSpPr/>
          <p:nvPr/>
        </p:nvGrpSpPr>
        <p:grpSpPr>
          <a:xfrm rot="-2255528">
            <a:off x="12917966" y="2377552"/>
            <a:ext cx="765610" cy="657946"/>
            <a:chOff x="0" y="0"/>
            <a:chExt cx="812800" cy="698500"/>
          </a:xfrm>
        </p:grpSpPr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7BEACCB6-0D09-908F-4D53-9D08FE6CD926}"/>
                </a:ext>
              </a:extLst>
            </p:cNvPr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CA407FB4-8E37-8C8F-B63F-F74684B72759}"/>
                </a:ext>
              </a:extLst>
            </p:cNvPr>
            <p:cNvSpPr txBox="1"/>
            <p:nvPr/>
          </p:nvSpPr>
          <p:spPr>
            <a:xfrm>
              <a:off x="114300" y="-19050"/>
              <a:ext cx="5842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29" name="Freeform 5">
            <a:extLst>
              <a:ext uri="{FF2B5EF4-FFF2-40B4-BE49-F238E27FC236}">
                <a16:creationId xmlns:a16="http://schemas.microsoft.com/office/drawing/2014/main" id="{17DF3D56-9473-CEAF-10E3-5101C4E32B92}"/>
              </a:ext>
            </a:extLst>
          </p:cNvPr>
          <p:cNvSpPr/>
          <p:nvPr/>
        </p:nvSpPr>
        <p:spPr>
          <a:xfrm flipH="1">
            <a:off x="1842770" y="2575247"/>
            <a:ext cx="958477" cy="1500551"/>
          </a:xfrm>
          <a:custGeom>
            <a:avLst/>
            <a:gdLst/>
            <a:ahLst/>
            <a:cxnLst/>
            <a:rect l="l" t="t" r="r" b="b"/>
            <a:pathLst>
              <a:path w="958477" h="1500551">
                <a:moveTo>
                  <a:pt x="958477" y="0"/>
                </a:moveTo>
                <a:lnTo>
                  <a:pt x="0" y="0"/>
                </a:lnTo>
                <a:lnTo>
                  <a:pt x="0" y="1500551"/>
                </a:lnTo>
                <a:lnTo>
                  <a:pt x="958477" y="1500551"/>
                </a:lnTo>
                <a:lnTo>
                  <a:pt x="95847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429165C-85EE-25E4-0187-629CB0101159}"/>
              </a:ext>
            </a:extLst>
          </p:cNvPr>
          <p:cNvCxnSpPr/>
          <p:nvPr/>
        </p:nvCxnSpPr>
        <p:spPr>
          <a:xfrm>
            <a:off x="2322008" y="750570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EE4C77B-1B69-ED5D-4826-35F18BCF78C5}"/>
              </a:ext>
            </a:extLst>
          </p:cNvPr>
          <p:cNvSpPr txBox="1"/>
          <p:nvPr/>
        </p:nvSpPr>
        <p:spPr>
          <a:xfrm>
            <a:off x="492579" y="6702766"/>
            <a:ext cx="17583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মনে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কর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প্রতি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বক্সে</a:t>
            </a:r>
            <a:r>
              <a:rPr lang="en-US" sz="4800" dirty="0">
                <a:solidFill>
                  <a:srgbClr val="FF0000"/>
                </a:solidFill>
              </a:rPr>
              <a:t> ৫ </a:t>
            </a:r>
            <a:r>
              <a:rPr lang="en-US" sz="4800" dirty="0" err="1">
                <a:solidFill>
                  <a:srgbClr val="FF0000"/>
                </a:solidFill>
              </a:rPr>
              <a:t>টি</a:t>
            </a:r>
            <a:r>
              <a:rPr lang="en-US" sz="4800" dirty="0">
                <a:solidFill>
                  <a:srgbClr val="FF0000"/>
                </a:solidFill>
              </a:rPr>
              <a:t>  </a:t>
            </a:r>
            <a:r>
              <a:rPr lang="en-US" sz="4800" dirty="0" err="1">
                <a:solidFill>
                  <a:srgbClr val="FF0000"/>
                </a:solidFill>
              </a:rPr>
              <a:t>চকলেট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আছে</a:t>
            </a:r>
            <a:r>
              <a:rPr lang="en-US" sz="4800" dirty="0">
                <a:solidFill>
                  <a:srgbClr val="FF0000"/>
                </a:solidFill>
              </a:rPr>
              <a:t>।  </a:t>
            </a:r>
            <a:r>
              <a:rPr lang="en-US" sz="4800" dirty="0" err="1">
                <a:solidFill>
                  <a:srgbClr val="FF0000"/>
                </a:solidFill>
              </a:rPr>
              <a:t>রিমঝিমের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এরূপ</a:t>
            </a:r>
            <a:r>
              <a:rPr lang="en-US" sz="4800" dirty="0">
                <a:solidFill>
                  <a:srgbClr val="FF0000"/>
                </a:solidFill>
              </a:rPr>
              <a:t> ৩ </a:t>
            </a:r>
            <a:r>
              <a:rPr lang="en-US" sz="4800" dirty="0" err="1">
                <a:solidFill>
                  <a:srgbClr val="FF0000"/>
                </a:solidFill>
              </a:rPr>
              <a:t>টি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বক্সের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চকলেট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তার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বন্ধু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সিয়াম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মারিয়াম</a:t>
            </a:r>
            <a:r>
              <a:rPr lang="en-US" sz="4800" dirty="0">
                <a:solidFill>
                  <a:srgbClr val="FF0000"/>
                </a:solidFill>
              </a:rPr>
              <a:t> ও </a:t>
            </a:r>
            <a:r>
              <a:rPr lang="en-US" sz="4800" dirty="0" err="1">
                <a:solidFill>
                  <a:srgbClr val="FF0000"/>
                </a:solidFill>
              </a:rPr>
              <a:t>ঋত্তিকা</a:t>
            </a:r>
            <a:r>
              <a:rPr lang="en-US" sz="4800" dirty="0">
                <a:solidFill>
                  <a:srgbClr val="FF0000"/>
                </a:solidFill>
              </a:rPr>
              <a:t>  </a:t>
            </a:r>
            <a:r>
              <a:rPr lang="en-US" sz="4800" dirty="0" err="1">
                <a:solidFill>
                  <a:srgbClr val="FF0000"/>
                </a:solidFill>
              </a:rPr>
              <a:t>কে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সমান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ভাগে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ভাগ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করে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দিল</a:t>
            </a:r>
            <a:r>
              <a:rPr lang="en-US" sz="4800" dirty="0">
                <a:solidFill>
                  <a:srgbClr val="FF0000"/>
                </a:solidFill>
              </a:rPr>
              <a:t> । </a:t>
            </a:r>
            <a:r>
              <a:rPr lang="en-US" sz="4800" dirty="0" err="1">
                <a:solidFill>
                  <a:srgbClr val="FF0000"/>
                </a:solidFill>
              </a:rPr>
              <a:t>তার</a:t>
            </a:r>
            <a:r>
              <a:rPr lang="en-US" sz="4800" dirty="0">
                <a:solidFill>
                  <a:srgbClr val="FF0000"/>
                </a:solidFill>
              </a:rPr>
              <a:t>  </a:t>
            </a:r>
            <a:r>
              <a:rPr lang="en-US" sz="4800" dirty="0" err="1">
                <a:solidFill>
                  <a:srgbClr val="FF0000"/>
                </a:solidFill>
              </a:rPr>
              <a:t>প্রত্যেক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বন্ধু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কয়টি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করে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চকলেট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পেল</a:t>
            </a:r>
            <a:r>
              <a:rPr lang="en-US" sz="4800" dirty="0">
                <a:solidFill>
                  <a:srgbClr val="FF0000"/>
                </a:solidFill>
              </a:rPr>
              <a:t> 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D9D951-4A06-CF1D-87B8-EA34E05C2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602" y="2699416"/>
            <a:ext cx="8872849" cy="3486647"/>
          </a:xfrm>
          <a:prstGeom prst="rect">
            <a:avLst/>
          </a:prstGeom>
        </p:spPr>
      </p:pic>
      <p:grpSp>
        <p:nvGrpSpPr>
          <p:cNvPr id="24" name="Group 2">
            <a:extLst>
              <a:ext uri="{FF2B5EF4-FFF2-40B4-BE49-F238E27FC236}">
                <a16:creationId xmlns:a16="http://schemas.microsoft.com/office/drawing/2014/main" id="{CB752B33-1F2A-9E9A-BD92-01771052DD01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25" name="Freeform 3">
              <a:extLst>
                <a:ext uri="{FF2B5EF4-FFF2-40B4-BE49-F238E27FC236}">
                  <a16:creationId xmlns:a16="http://schemas.microsoft.com/office/drawing/2014/main" id="{81910135-BA4D-DC7F-06CC-80DB0B2F3657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>
                <a:solidFill>
                  <a:srgbClr val="039E9F"/>
                </a:solidFill>
              </a:endParaRPr>
            </a:p>
          </p:txBody>
        </p:sp>
        <p:sp>
          <p:nvSpPr>
            <p:cNvPr id="26" name="TextBox 4">
              <a:extLst>
                <a:ext uri="{FF2B5EF4-FFF2-40B4-BE49-F238E27FC236}">
                  <a16:creationId xmlns:a16="http://schemas.microsoft.com/office/drawing/2014/main" id="{3010BE5B-B727-04F6-CBC9-B8E1A7503094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solidFill>
                  <a:srgbClr val="039E9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7964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1860BA5-2AB5-6AF4-CB3C-3A46B9D64C52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8522721-302B-DA7D-86FE-4ADA65395039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A075E4F-D134-451F-C0A4-A0DB0F31294C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00F79F7-E093-B16B-C658-B89EE3119CF1}"/>
              </a:ext>
            </a:extLst>
          </p:cNvPr>
          <p:cNvGrpSpPr/>
          <p:nvPr/>
        </p:nvGrpSpPr>
        <p:grpSpPr>
          <a:xfrm>
            <a:off x="0" y="9258300"/>
            <a:ext cx="567690" cy="1028700"/>
            <a:chOff x="0" y="0"/>
            <a:chExt cx="149515" cy="2709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7DDFE79-CCA8-E299-0384-576746A49518}"/>
                </a:ext>
              </a:extLst>
            </p:cNvPr>
            <p:cNvSpPr/>
            <p:nvPr/>
          </p:nvSpPr>
          <p:spPr>
            <a:xfrm>
              <a:off x="0" y="0"/>
              <a:ext cx="149515" cy="270933"/>
            </a:xfrm>
            <a:custGeom>
              <a:avLst/>
              <a:gdLst/>
              <a:ahLst/>
              <a:cxnLst/>
              <a:rect l="l" t="t" r="r" b="b"/>
              <a:pathLst>
                <a:path w="149515" h="270933">
                  <a:moveTo>
                    <a:pt x="0" y="0"/>
                  </a:moveTo>
                  <a:lnTo>
                    <a:pt x="149515" y="0"/>
                  </a:lnTo>
                  <a:lnTo>
                    <a:pt x="149515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chemeClr val="bg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BB87531-2951-E984-D41A-9BEBC8E9CF82}"/>
                </a:ext>
              </a:extLst>
            </p:cNvPr>
            <p:cNvSpPr txBox="1"/>
            <p:nvPr/>
          </p:nvSpPr>
          <p:spPr>
            <a:xfrm>
              <a:off x="0" y="-19050"/>
              <a:ext cx="149515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A598228-0AA7-13B8-221C-968576ACF013}"/>
              </a:ext>
            </a:extLst>
          </p:cNvPr>
          <p:cNvGrpSpPr/>
          <p:nvPr/>
        </p:nvGrpSpPr>
        <p:grpSpPr>
          <a:xfrm>
            <a:off x="1026160" y="9258300"/>
            <a:ext cx="537210" cy="1028700"/>
            <a:chOff x="0" y="0"/>
            <a:chExt cx="141487" cy="27093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3E22ECE-6D34-AD27-1EB1-C40B13C47AC6}"/>
                </a:ext>
              </a:extLst>
            </p:cNvPr>
            <p:cNvSpPr/>
            <p:nvPr/>
          </p:nvSpPr>
          <p:spPr>
            <a:xfrm>
              <a:off x="0" y="0"/>
              <a:ext cx="141487" cy="270933"/>
            </a:xfrm>
            <a:custGeom>
              <a:avLst/>
              <a:gdLst/>
              <a:ahLst/>
              <a:cxnLst/>
              <a:rect l="l" t="t" r="r" b="b"/>
              <a:pathLst>
                <a:path w="141487" h="270933">
                  <a:moveTo>
                    <a:pt x="0" y="0"/>
                  </a:moveTo>
                  <a:lnTo>
                    <a:pt x="141487" y="0"/>
                  </a:lnTo>
                  <a:lnTo>
                    <a:pt x="14148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0987252-20D5-2BD8-998A-D252D3250DED}"/>
                </a:ext>
              </a:extLst>
            </p:cNvPr>
            <p:cNvSpPr txBox="1"/>
            <p:nvPr/>
          </p:nvSpPr>
          <p:spPr>
            <a:xfrm>
              <a:off x="0" y="-19050"/>
              <a:ext cx="14148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30EC0B9-9C31-F031-0294-6819ABD84082}"/>
              </a:ext>
            </a:extLst>
          </p:cNvPr>
          <p:cNvGrpSpPr/>
          <p:nvPr/>
        </p:nvGrpSpPr>
        <p:grpSpPr>
          <a:xfrm>
            <a:off x="520700" y="9258300"/>
            <a:ext cx="552450" cy="1028700"/>
            <a:chOff x="0" y="0"/>
            <a:chExt cx="145501" cy="27093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753ED6D-4FA4-1F21-A869-DA59EC8BA7F3}"/>
                </a:ext>
              </a:extLst>
            </p:cNvPr>
            <p:cNvSpPr/>
            <p:nvPr/>
          </p:nvSpPr>
          <p:spPr>
            <a:xfrm>
              <a:off x="0" y="0"/>
              <a:ext cx="145501" cy="270933"/>
            </a:xfrm>
            <a:custGeom>
              <a:avLst/>
              <a:gdLst/>
              <a:ahLst/>
              <a:cxnLst/>
              <a:rect l="l" t="t" r="r" b="b"/>
              <a:pathLst>
                <a:path w="145501" h="270933">
                  <a:moveTo>
                    <a:pt x="0" y="0"/>
                  </a:moveTo>
                  <a:lnTo>
                    <a:pt x="145501" y="0"/>
                  </a:lnTo>
                  <a:lnTo>
                    <a:pt x="14550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6AB371B-799E-0393-DDB0-AD5A950A2B89}"/>
                </a:ext>
              </a:extLst>
            </p:cNvPr>
            <p:cNvSpPr txBox="1"/>
            <p:nvPr/>
          </p:nvSpPr>
          <p:spPr>
            <a:xfrm>
              <a:off x="0" y="-19050"/>
              <a:ext cx="145501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8A6F771-27FC-9450-F51A-37A2BA40ED45}"/>
              </a:ext>
            </a:extLst>
          </p:cNvPr>
          <p:cNvGrpSpPr/>
          <p:nvPr/>
        </p:nvGrpSpPr>
        <p:grpSpPr>
          <a:xfrm>
            <a:off x="1516380" y="9258300"/>
            <a:ext cx="541020" cy="1028700"/>
            <a:chOff x="0" y="0"/>
            <a:chExt cx="142491" cy="27093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8340B7F-2E43-E12A-AC1D-C6A47DFC7988}"/>
                </a:ext>
              </a:extLst>
            </p:cNvPr>
            <p:cNvSpPr/>
            <p:nvPr/>
          </p:nvSpPr>
          <p:spPr>
            <a:xfrm>
              <a:off x="0" y="0"/>
              <a:ext cx="142491" cy="270933"/>
            </a:xfrm>
            <a:custGeom>
              <a:avLst/>
              <a:gdLst/>
              <a:ahLst/>
              <a:cxnLst/>
              <a:rect l="l" t="t" r="r" b="b"/>
              <a:pathLst>
                <a:path w="142491" h="270933">
                  <a:moveTo>
                    <a:pt x="0" y="0"/>
                  </a:moveTo>
                  <a:lnTo>
                    <a:pt x="142491" y="0"/>
                  </a:lnTo>
                  <a:lnTo>
                    <a:pt x="14249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314E383-DCCF-D5F0-1629-4CEAD73351B3}"/>
                </a:ext>
              </a:extLst>
            </p:cNvPr>
            <p:cNvSpPr txBox="1"/>
            <p:nvPr/>
          </p:nvSpPr>
          <p:spPr>
            <a:xfrm>
              <a:off x="0" y="-19050"/>
              <a:ext cx="142491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83745EBC-E23B-7BEE-FAB0-287FB283FD21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6B0F037-2A32-2500-FE0F-896FB1ACF049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20E0FF23-0FE7-E062-C0D7-7EDF51B9A84E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D3AC8F24-5562-C6C2-B758-E07586D2B4DC}"/>
              </a:ext>
            </a:extLst>
          </p:cNvPr>
          <p:cNvGrpSpPr/>
          <p:nvPr/>
        </p:nvGrpSpPr>
        <p:grpSpPr>
          <a:xfrm>
            <a:off x="15151489" y="0"/>
            <a:ext cx="1079111" cy="1163092"/>
            <a:chOff x="0" y="0"/>
            <a:chExt cx="284210" cy="306329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8F5C38A-4AE2-7181-06E8-A3B79789120C}"/>
                </a:ext>
              </a:extLst>
            </p:cNvPr>
            <p:cNvSpPr/>
            <p:nvPr/>
          </p:nvSpPr>
          <p:spPr>
            <a:xfrm>
              <a:off x="0" y="0"/>
              <a:ext cx="284210" cy="306329"/>
            </a:xfrm>
            <a:custGeom>
              <a:avLst/>
              <a:gdLst/>
              <a:ahLst/>
              <a:cxnLst/>
              <a:rect l="l" t="t" r="r" b="b"/>
              <a:pathLst>
                <a:path w="284210" h="306329">
                  <a:moveTo>
                    <a:pt x="0" y="0"/>
                  </a:moveTo>
                  <a:lnTo>
                    <a:pt x="284210" y="0"/>
                  </a:lnTo>
                  <a:lnTo>
                    <a:pt x="284210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9F5CA4A0-84AD-3AAC-83B5-D6E012A71D77}"/>
                </a:ext>
              </a:extLst>
            </p:cNvPr>
            <p:cNvSpPr txBox="1"/>
            <p:nvPr/>
          </p:nvSpPr>
          <p:spPr>
            <a:xfrm>
              <a:off x="0" y="-19050"/>
              <a:ext cx="284210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AA618B33-1BFA-48C6-D4AD-64AE032B442A}"/>
              </a:ext>
            </a:extLst>
          </p:cNvPr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A9AF58BE-3016-7A6F-456F-7AB0523B0986}"/>
                </a:ext>
              </a:extLst>
            </p:cNvPr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20AF423F-E5EF-F5C8-D347-F383D21B8F53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8E96A041-4E26-D5A1-823A-8CCE5190B168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9DF4468-91CC-D449-CD91-D32F20963F57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1141EA2B-D869-090A-B714-733145FC911A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29" name="TextBox 30">
            <a:extLst>
              <a:ext uri="{FF2B5EF4-FFF2-40B4-BE49-F238E27FC236}">
                <a16:creationId xmlns:a16="http://schemas.microsoft.com/office/drawing/2014/main" id="{E57897F9-2BB5-6987-CBA2-660C927697DA}"/>
              </a:ext>
            </a:extLst>
          </p:cNvPr>
          <p:cNvSpPr txBox="1"/>
          <p:nvPr/>
        </p:nvSpPr>
        <p:spPr>
          <a:xfrm>
            <a:off x="6674333" y="2285924"/>
            <a:ext cx="4939329" cy="1274260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80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2E2C2B"/>
                </a:solidFill>
                <a:latin typeface="Bangla" panose="03000603000000000000" pitchFamily="66" charset="0"/>
                <a:ea typeface="Bobby Jones"/>
                <a:cs typeface="Bangla" panose="03000603000000000000" pitchFamily="66" charset="0"/>
                <a:sym typeface="Bobby Jones"/>
              </a:rPr>
              <a:t>পূর্বজ্ঞান</a:t>
            </a:r>
            <a:r>
              <a:rPr lang="en-US" sz="7200" dirty="0">
                <a:solidFill>
                  <a:srgbClr val="2E2C2B"/>
                </a:solidFill>
                <a:latin typeface="Bangla" panose="03000603000000000000" pitchFamily="66" charset="0"/>
                <a:ea typeface="Bobby Jones"/>
                <a:cs typeface="Bangla" panose="03000603000000000000" pitchFamily="66" charset="0"/>
                <a:sym typeface="Bobby Jones"/>
              </a:rPr>
              <a:t> </a:t>
            </a:r>
            <a:r>
              <a:rPr lang="en-US" sz="7200" dirty="0" err="1">
                <a:solidFill>
                  <a:srgbClr val="2E2C2B"/>
                </a:solidFill>
                <a:latin typeface="Bangla" panose="03000603000000000000" pitchFamily="66" charset="0"/>
                <a:ea typeface="Bobby Jones"/>
                <a:cs typeface="Bangla" panose="03000603000000000000" pitchFamily="66" charset="0"/>
                <a:sym typeface="Bobby Jones"/>
              </a:rPr>
              <a:t>যাচাই</a:t>
            </a:r>
            <a:endParaRPr lang="en-US" sz="7200" dirty="0">
              <a:solidFill>
                <a:srgbClr val="2E2C2B"/>
              </a:solidFill>
              <a:latin typeface="Bangla" panose="03000603000000000000" pitchFamily="66" charset="0"/>
              <a:ea typeface="Bobby Jones"/>
              <a:cs typeface="Bangla" panose="03000603000000000000" pitchFamily="66" charset="0"/>
              <a:sym typeface="Bobby Jones"/>
            </a:endParaRPr>
          </a:p>
        </p:txBody>
      </p:sp>
      <p:sp>
        <p:nvSpPr>
          <p:cNvPr id="30" name="Freeform 31">
            <a:extLst>
              <a:ext uri="{FF2B5EF4-FFF2-40B4-BE49-F238E27FC236}">
                <a16:creationId xmlns:a16="http://schemas.microsoft.com/office/drawing/2014/main" id="{603A9474-751F-052B-5AFF-D2864C4462FC}"/>
              </a:ext>
            </a:extLst>
          </p:cNvPr>
          <p:cNvSpPr/>
          <p:nvPr/>
        </p:nvSpPr>
        <p:spPr>
          <a:xfrm>
            <a:off x="12954000" y="5742448"/>
            <a:ext cx="2530119" cy="2920772"/>
          </a:xfrm>
          <a:custGeom>
            <a:avLst/>
            <a:gdLst/>
            <a:ahLst/>
            <a:cxnLst/>
            <a:rect l="l" t="t" r="r" b="b"/>
            <a:pathLst>
              <a:path w="2530119" h="2920772">
                <a:moveTo>
                  <a:pt x="0" y="0"/>
                </a:moveTo>
                <a:lnTo>
                  <a:pt x="2530119" y="0"/>
                </a:lnTo>
                <a:lnTo>
                  <a:pt x="2530119" y="2920772"/>
                </a:lnTo>
                <a:lnTo>
                  <a:pt x="0" y="2920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29">
                <a:extLst>
                  <a:ext uri="{FF2B5EF4-FFF2-40B4-BE49-F238E27FC236}">
                    <a16:creationId xmlns:a16="http://schemas.microsoft.com/office/drawing/2014/main" id="{320245E5-AC27-7CBB-65DB-5F37FC95A4DE}"/>
                  </a:ext>
                </a:extLst>
              </p:cNvPr>
              <p:cNvSpPr txBox="1"/>
              <p:nvPr/>
            </p:nvSpPr>
            <p:spPr>
              <a:xfrm>
                <a:off x="4290701" y="4170691"/>
                <a:ext cx="5180111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r>
                  <a:rPr lang="en-US" sz="5400" dirty="0">
                    <a:solidFill>
                      <a:srgbClr val="000000"/>
                    </a:solidFill>
                    <a:latin typeface="Kalpurush" panose="02000600000000000000" pitchFamily="2" charset="0"/>
                    <a:ea typeface="Glacial Indifference"/>
                    <a:cs typeface="Kalpurush" panose="02000600000000000000" pitchFamily="2" charset="0"/>
                    <a:sym typeface="Glacial Indifference"/>
                  </a:rPr>
                  <a:t>ক) ৩</a:t>
                </a:r>
                <a14:m>
                  <m:oMath xmlns:m="http://schemas.openxmlformats.org/officeDocument/2006/math">
                    <m:r>
                      <a:rPr lang="bn-IN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                </m:t>
                    </m:r>
                  </m:oMath>
                </a14:m>
                <a:endParaRPr lang="en-US" sz="54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endParaRPr>
              </a:p>
            </p:txBody>
          </p:sp>
        </mc:Choice>
        <mc:Fallback xmlns="">
          <p:sp>
            <p:nvSpPr>
              <p:cNvPr id="32" name="TextBox 29">
                <a:extLst>
                  <a:ext uri="{FF2B5EF4-FFF2-40B4-BE49-F238E27FC236}">
                    <a16:creationId xmlns:a16="http://schemas.microsoft.com/office/drawing/2014/main" id="{320245E5-AC27-7CBB-65DB-5F37FC95A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701" y="4170691"/>
                <a:ext cx="5180111" cy="830997"/>
              </a:xfrm>
              <a:prstGeom prst="rect">
                <a:avLst/>
              </a:prstGeom>
              <a:blipFill>
                <a:blip r:embed="rId3"/>
                <a:stretch>
                  <a:fillRect l="-8118" t="-23529" b="-52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939F56-C79E-B53E-935D-E6F0844901A1}"/>
                  </a:ext>
                </a:extLst>
              </p:cNvPr>
              <p:cNvSpPr txBox="1"/>
              <p:nvPr/>
            </p:nvSpPr>
            <p:spPr>
              <a:xfrm>
                <a:off x="3505200" y="5156144"/>
                <a:ext cx="462618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6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খ) ১২</m:t>
                      </m:r>
                      <m:r>
                        <a:rPr lang="bn-IN" sz="6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sz="6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৪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939F56-C79E-B53E-935D-E6F084490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5156144"/>
                <a:ext cx="4626189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0D633E-C8F2-E3C2-01E0-D42CF077B0F6}"/>
              </a:ext>
            </a:extLst>
          </p:cNvPr>
          <p:cNvCxnSpPr/>
          <p:nvPr/>
        </p:nvCxnSpPr>
        <p:spPr>
          <a:xfrm>
            <a:off x="7620000" y="5642437"/>
            <a:ext cx="13716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4E1C3A6-6925-6AE0-7CF9-73749C03701F}"/>
              </a:ext>
            </a:extLst>
          </p:cNvPr>
          <p:cNvCxnSpPr/>
          <p:nvPr/>
        </p:nvCxnSpPr>
        <p:spPr>
          <a:xfrm>
            <a:off x="7445589" y="4527815"/>
            <a:ext cx="13716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C96796D-AB45-E957-B66F-3E28204BEA04}"/>
              </a:ext>
            </a:extLst>
          </p:cNvPr>
          <p:cNvSpPr txBox="1"/>
          <p:nvPr/>
        </p:nvSpPr>
        <p:spPr>
          <a:xfrm>
            <a:off x="9708662" y="5143500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৩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5F7703-0CEC-CCC8-E7EC-18AD99CB299A}"/>
              </a:ext>
            </a:extLst>
          </p:cNvPr>
          <p:cNvSpPr txBox="1"/>
          <p:nvPr/>
        </p:nvSpPr>
        <p:spPr>
          <a:xfrm>
            <a:off x="9470813" y="4186725"/>
            <a:ext cx="1905000" cy="47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DD0941-7231-FD41-B6C9-06CB76EE2F39}"/>
              </a:ext>
            </a:extLst>
          </p:cNvPr>
          <p:cNvSpPr txBox="1"/>
          <p:nvPr/>
        </p:nvSpPr>
        <p:spPr>
          <a:xfrm>
            <a:off x="9639300" y="4012969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১২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25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allAtOnce"/>
      <p:bldP spid="32" grpId="0"/>
      <p:bldP spid="35" grpId="0"/>
      <p:bldP spid="40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258300"/>
            <a:ext cx="567690" cy="1028700"/>
            <a:chOff x="0" y="0"/>
            <a:chExt cx="149515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9515" cy="270933"/>
            </a:xfrm>
            <a:custGeom>
              <a:avLst/>
              <a:gdLst/>
              <a:ahLst/>
              <a:cxnLst/>
              <a:rect l="l" t="t" r="r" b="b"/>
              <a:pathLst>
                <a:path w="149515" h="270933">
                  <a:moveTo>
                    <a:pt x="0" y="0"/>
                  </a:moveTo>
                  <a:lnTo>
                    <a:pt x="149515" y="0"/>
                  </a:lnTo>
                  <a:lnTo>
                    <a:pt x="149515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chemeClr val="bg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49515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6160" y="9258300"/>
            <a:ext cx="537210" cy="1028700"/>
            <a:chOff x="0" y="0"/>
            <a:chExt cx="141487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1487" cy="270933"/>
            </a:xfrm>
            <a:custGeom>
              <a:avLst/>
              <a:gdLst/>
              <a:ahLst/>
              <a:cxnLst/>
              <a:rect l="l" t="t" r="r" b="b"/>
              <a:pathLst>
                <a:path w="141487" h="270933">
                  <a:moveTo>
                    <a:pt x="0" y="0"/>
                  </a:moveTo>
                  <a:lnTo>
                    <a:pt x="141487" y="0"/>
                  </a:lnTo>
                  <a:lnTo>
                    <a:pt x="14148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4148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20700" y="9258300"/>
            <a:ext cx="552450" cy="1028700"/>
            <a:chOff x="0" y="0"/>
            <a:chExt cx="145501" cy="2709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5501" cy="270933"/>
            </a:xfrm>
            <a:custGeom>
              <a:avLst/>
              <a:gdLst/>
              <a:ahLst/>
              <a:cxnLst/>
              <a:rect l="l" t="t" r="r" b="b"/>
              <a:pathLst>
                <a:path w="145501" h="270933">
                  <a:moveTo>
                    <a:pt x="0" y="0"/>
                  </a:moveTo>
                  <a:lnTo>
                    <a:pt x="145501" y="0"/>
                  </a:lnTo>
                  <a:lnTo>
                    <a:pt x="14550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45501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16380" y="9258300"/>
            <a:ext cx="541020" cy="1028700"/>
            <a:chOff x="0" y="0"/>
            <a:chExt cx="142491" cy="2709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2491" cy="270933"/>
            </a:xfrm>
            <a:custGeom>
              <a:avLst/>
              <a:gdLst/>
              <a:ahLst/>
              <a:cxnLst/>
              <a:rect l="l" t="t" r="r" b="b"/>
              <a:pathLst>
                <a:path w="142491" h="270933">
                  <a:moveTo>
                    <a:pt x="0" y="0"/>
                  </a:moveTo>
                  <a:lnTo>
                    <a:pt x="142491" y="0"/>
                  </a:lnTo>
                  <a:lnTo>
                    <a:pt x="14249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42491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151489" y="0"/>
            <a:ext cx="1079111" cy="1163092"/>
            <a:chOff x="0" y="0"/>
            <a:chExt cx="284210" cy="30632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4210" cy="306329"/>
            </a:xfrm>
            <a:custGeom>
              <a:avLst/>
              <a:gdLst/>
              <a:ahLst/>
              <a:cxnLst/>
              <a:rect l="l" t="t" r="r" b="b"/>
              <a:pathLst>
                <a:path w="284210" h="306329">
                  <a:moveTo>
                    <a:pt x="0" y="0"/>
                  </a:moveTo>
                  <a:lnTo>
                    <a:pt x="284210" y="0"/>
                  </a:lnTo>
                  <a:lnTo>
                    <a:pt x="284210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284210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90600" y="1028700"/>
            <a:ext cx="17297400" cy="1028700"/>
            <a:chOff x="0" y="0"/>
            <a:chExt cx="4555694" cy="27093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674333" y="2285924"/>
            <a:ext cx="493932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72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আজকের</a:t>
            </a:r>
            <a:r>
              <a:rPr lang="en-US" sz="72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পাঠ</a:t>
            </a:r>
            <a:r>
              <a:rPr lang="en-US" sz="72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</a:p>
        </p:txBody>
      </p:sp>
      <p:sp>
        <p:nvSpPr>
          <p:cNvPr id="31" name="Freeform 31"/>
          <p:cNvSpPr/>
          <p:nvPr/>
        </p:nvSpPr>
        <p:spPr>
          <a:xfrm>
            <a:off x="12954000" y="5742448"/>
            <a:ext cx="2530119" cy="2920772"/>
          </a:xfrm>
          <a:custGeom>
            <a:avLst/>
            <a:gdLst/>
            <a:ahLst/>
            <a:cxnLst/>
            <a:rect l="l" t="t" r="r" b="b"/>
            <a:pathLst>
              <a:path w="2530119" h="2920772">
                <a:moveTo>
                  <a:pt x="0" y="0"/>
                </a:moveTo>
                <a:lnTo>
                  <a:pt x="2530119" y="0"/>
                </a:lnTo>
                <a:lnTo>
                  <a:pt x="2530119" y="2920772"/>
                </a:lnTo>
                <a:lnTo>
                  <a:pt x="0" y="2920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Google Shape;198;g2bab70bf4e5_0_10">
            <a:extLst>
              <a:ext uri="{FF2B5EF4-FFF2-40B4-BE49-F238E27FC236}">
                <a16:creationId xmlns:a16="http://schemas.microsoft.com/office/drawing/2014/main" id="{F9D91B4C-14D0-635E-F862-8BB460322B38}"/>
              </a:ext>
            </a:extLst>
          </p:cNvPr>
          <p:cNvSpPr/>
          <p:nvPr/>
        </p:nvSpPr>
        <p:spPr>
          <a:xfrm>
            <a:off x="3962400" y="4625300"/>
            <a:ext cx="9601200" cy="1077533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7200" b="1" dirty="0" err="1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গুণ</a:t>
            </a:r>
            <a:r>
              <a:rPr lang="en-US" sz="7200" b="1" dirty="0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 ও </a:t>
            </a:r>
            <a:r>
              <a:rPr lang="en-US" sz="7200" b="1" dirty="0" err="1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ভাগের</a:t>
            </a:r>
            <a:r>
              <a:rPr lang="en-US" sz="7200" b="1" dirty="0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সম্পর্ক</a:t>
            </a:r>
            <a:r>
              <a:rPr lang="en-US" sz="7200" b="1" dirty="0">
                <a:latin typeface="NikoshBAN" panose="02000000000000000000" pitchFamily="2" charset="0"/>
                <a:ea typeface="Arial"/>
                <a:cs typeface="NikoshBAN" panose="02000000000000000000" pitchFamily="2" charset="0"/>
                <a:sym typeface="Hind Siliguri"/>
              </a:rPr>
              <a:t> </a:t>
            </a:r>
            <a:endParaRPr sz="7200" b="0" i="0" u="none" strike="noStrike" cap="none" dirty="0">
              <a:latin typeface="NikoshBAN" panose="02000000000000000000" pitchFamily="2" charset="0"/>
              <a:ea typeface="Arial"/>
              <a:cs typeface="NikoshBAN" panose="02000000000000000000" pitchFamily="2" charset="0"/>
              <a:sym typeface="Arial"/>
            </a:endParaRPr>
          </a:p>
        </p:txBody>
      </p:sp>
      <p:sp>
        <p:nvSpPr>
          <p:cNvPr id="38" name="Google Shape;199;g2bab70bf4e5_0_10">
            <a:extLst>
              <a:ext uri="{FF2B5EF4-FFF2-40B4-BE49-F238E27FC236}">
                <a16:creationId xmlns:a16="http://schemas.microsoft.com/office/drawing/2014/main" id="{AE891746-412C-24CF-0222-8578B7C5DCAD}"/>
              </a:ext>
            </a:extLst>
          </p:cNvPr>
          <p:cNvSpPr/>
          <p:nvPr/>
        </p:nvSpPr>
        <p:spPr>
          <a:xfrm>
            <a:off x="5486400" y="2283623"/>
            <a:ext cx="5828323" cy="1077534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5400" b="1" i="0" u="none" strike="noStrike" cap="none" dirty="0" err="1">
                <a:solidFill>
                  <a:srgbClr val="000000"/>
                </a:solidFill>
                <a:latin typeface="NikoshBAN" panose="02000000000000000000" pitchFamily="2" charset="0"/>
                <a:ea typeface="Hind Siliguri"/>
                <a:cs typeface="NikoshBAN" panose="02000000000000000000" pitchFamily="2" charset="0"/>
                <a:sym typeface="Hind Siliguri"/>
              </a:rPr>
              <a:t>আজকের</a:t>
            </a:r>
            <a:r>
              <a:rPr lang="en-US" sz="5400" b="1" i="0" u="none" strike="noStrike" cap="none" dirty="0">
                <a:solidFill>
                  <a:srgbClr val="000000"/>
                </a:solidFill>
                <a:latin typeface="NikoshBAN" panose="02000000000000000000" pitchFamily="2" charset="0"/>
                <a:ea typeface="Hind Siliguri"/>
                <a:cs typeface="NikoshBAN" panose="02000000000000000000" pitchFamily="2" charset="0"/>
                <a:sym typeface="Hind Siliguri"/>
              </a:rPr>
              <a:t> </a:t>
            </a:r>
            <a:r>
              <a:rPr lang="en-US" sz="5400" b="1" i="0" u="none" strike="noStrike" cap="none" dirty="0" err="1">
                <a:solidFill>
                  <a:srgbClr val="000000"/>
                </a:solidFill>
                <a:latin typeface="NikoshBAN" panose="02000000000000000000" pitchFamily="2" charset="0"/>
                <a:ea typeface="Hind Siliguri"/>
                <a:cs typeface="NikoshBAN" panose="02000000000000000000" pitchFamily="2" charset="0"/>
                <a:sym typeface="Hind Siliguri"/>
              </a:rPr>
              <a:t>পাঠ</a:t>
            </a:r>
            <a:endParaRPr sz="5400" b="1" i="0" u="none" strike="noStrike" cap="none" dirty="0">
              <a:solidFill>
                <a:srgbClr val="000000"/>
              </a:solidFill>
              <a:latin typeface="NikoshBAN" panose="02000000000000000000" pitchFamily="2" charset="0"/>
              <a:ea typeface="Hind Siliguri"/>
              <a:cs typeface="NikoshBAN" panose="02000000000000000000" pitchFamily="2" charset="0"/>
              <a:sym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258300"/>
            <a:ext cx="567690" cy="1028700"/>
            <a:chOff x="0" y="0"/>
            <a:chExt cx="149515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9515" cy="270933"/>
            </a:xfrm>
            <a:custGeom>
              <a:avLst/>
              <a:gdLst/>
              <a:ahLst/>
              <a:cxnLst/>
              <a:rect l="l" t="t" r="r" b="b"/>
              <a:pathLst>
                <a:path w="149515" h="270933">
                  <a:moveTo>
                    <a:pt x="0" y="0"/>
                  </a:moveTo>
                  <a:lnTo>
                    <a:pt x="149515" y="0"/>
                  </a:lnTo>
                  <a:lnTo>
                    <a:pt x="149515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49515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6160" y="9258300"/>
            <a:ext cx="537210" cy="1028700"/>
            <a:chOff x="0" y="0"/>
            <a:chExt cx="141487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1487" cy="270933"/>
            </a:xfrm>
            <a:custGeom>
              <a:avLst/>
              <a:gdLst/>
              <a:ahLst/>
              <a:cxnLst/>
              <a:rect l="l" t="t" r="r" b="b"/>
              <a:pathLst>
                <a:path w="141487" h="270933">
                  <a:moveTo>
                    <a:pt x="0" y="0"/>
                  </a:moveTo>
                  <a:lnTo>
                    <a:pt x="141487" y="0"/>
                  </a:lnTo>
                  <a:lnTo>
                    <a:pt x="14148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41487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20700" y="9258300"/>
            <a:ext cx="552450" cy="1028700"/>
            <a:chOff x="0" y="0"/>
            <a:chExt cx="145501" cy="2709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5501" cy="270933"/>
            </a:xfrm>
            <a:custGeom>
              <a:avLst/>
              <a:gdLst/>
              <a:ahLst/>
              <a:cxnLst/>
              <a:rect l="l" t="t" r="r" b="b"/>
              <a:pathLst>
                <a:path w="145501" h="270933">
                  <a:moveTo>
                    <a:pt x="0" y="0"/>
                  </a:moveTo>
                  <a:lnTo>
                    <a:pt x="145501" y="0"/>
                  </a:lnTo>
                  <a:lnTo>
                    <a:pt x="14550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45501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16380" y="9258300"/>
            <a:ext cx="541020" cy="1028700"/>
            <a:chOff x="0" y="0"/>
            <a:chExt cx="142491" cy="2709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2491" cy="270933"/>
            </a:xfrm>
            <a:custGeom>
              <a:avLst/>
              <a:gdLst/>
              <a:ahLst/>
              <a:cxnLst/>
              <a:rect l="l" t="t" r="r" b="b"/>
              <a:pathLst>
                <a:path w="142491" h="270933">
                  <a:moveTo>
                    <a:pt x="0" y="0"/>
                  </a:moveTo>
                  <a:lnTo>
                    <a:pt x="142491" y="0"/>
                  </a:lnTo>
                  <a:lnTo>
                    <a:pt x="14249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42491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151489" y="0"/>
            <a:ext cx="1079111" cy="1163092"/>
            <a:chOff x="0" y="0"/>
            <a:chExt cx="284210" cy="30632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4210" cy="306329"/>
            </a:xfrm>
            <a:custGeom>
              <a:avLst/>
              <a:gdLst/>
              <a:ahLst/>
              <a:cxnLst/>
              <a:rect l="l" t="t" r="r" b="b"/>
              <a:pathLst>
                <a:path w="284210" h="306329">
                  <a:moveTo>
                    <a:pt x="0" y="0"/>
                  </a:moveTo>
                  <a:lnTo>
                    <a:pt x="284210" y="0"/>
                  </a:lnTo>
                  <a:lnTo>
                    <a:pt x="284210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284210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79900" y="1046923"/>
            <a:ext cx="17297400" cy="1028700"/>
            <a:chOff x="0" y="0"/>
            <a:chExt cx="4555694" cy="27093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F46B3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073150" y="2404544"/>
            <a:ext cx="12275820" cy="123110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ভাগ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ও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গুণের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কী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সম্পর্ক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রয়েছে</a:t>
            </a:r>
            <a:r>
              <a:rPr lang="en-US" sz="8000" b="1" dirty="0">
                <a:solidFill>
                  <a:srgbClr val="000000"/>
                </a:solidFill>
                <a:latin typeface="Kalpurush" panose="02000600000000000000" pitchFamily="2" charset="0"/>
                <a:ea typeface="Arvo Bold"/>
                <a:cs typeface="Kalpurush" panose="02000600000000000000" pitchFamily="2" charset="0"/>
                <a:sym typeface="Arvo Bold"/>
              </a:rPr>
              <a:t> ?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E6418C4-7D56-3359-7934-2A489B7F7572}"/>
              </a:ext>
            </a:extLst>
          </p:cNvPr>
          <p:cNvGrpSpPr/>
          <p:nvPr/>
        </p:nvGrpSpPr>
        <p:grpSpPr>
          <a:xfrm>
            <a:off x="2895733" y="6082792"/>
            <a:ext cx="14107992" cy="2696892"/>
            <a:chOff x="2286000" y="2865072"/>
            <a:chExt cx="14107992" cy="2696892"/>
          </a:xfrm>
          <a:solidFill>
            <a:srgbClr val="92D050"/>
          </a:solidFill>
        </p:grpSpPr>
        <p:sp>
          <p:nvSpPr>
            <p:cNvPr id="29" name="TextBox 29"/>
            <p:cNvSpPr txBox="1"/>
            <p:nvPr/>
          </p:nvSpPr>
          <p:spPr>
            <a:xfrm>
              <a:off x="2601925" y="2865072"/>
              <a:ext cx="13792067" cy="2696892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16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 </a:t>
              </a:r>
            </a:p>
            <a:p>
              <a:pPr>
                <a:lnSpc>
                  <a:spcPts val="4160"/>
                </a:lnSpc>
              </a:pP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গুণ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হচ্ছে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একই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সংখ্যা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বারবার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যোগ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করা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আর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ভাগ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হচ্ছে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একই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সংখ‌্যাকে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বারবার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বিয়োগ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করা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। </a:t>
              </a:r>
              <a:r>
                <a:rPr lang="en-US" sz="3600" dirty="0" err="1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তাছাড়া</a:t>
              </a:r>
              <a:r>
                <a:rPr lang="en-US" sz="3600" dirty="0">
                  <a:solidFill>
                    <a:srgbClr val="000000"/>
                  </a:solidFill>
                  <a:latin typeface="Kalpurush" panose="02000600000000000000" pitchFamily="2" charset="0"/>
                  <a:ea typeface="Glacial Indifference"/>
                  <a:cs typeface="Kalpurush" panose="02000600000000000000" pitchFamily="2" charset="0"/>
                  <a:sym typeface="Glacial Indifference"/>
                </a:rPr>
                <a:t> </a:t>
              </a:r>
              <a:r>
                <a:rPr lang="en-US" sz="3600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ভাগ</a:t>
              </a:r>
              <a:r>
                <a:rPr lang="en-US" sz="3600" dirty="0"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3600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হলো</a:t>
              </a:r>
              <a:r>
                <a:rPr lang="en-US" sz="3600" dirty="0"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as-IN" sz="3600" dirty="0">
                  <a:latin typeface="Kalpurush" panose="02000600000000000000" pitchFamily="2" charset="0"/>
                  <a:cs typeface="Kalpurush" panose="02000600000000000000" pitchFamily="2" charset="0"/>
                </a:rPr>
                <a:t>কোনো একটি সংখ্যা বা পরিমাণকে সমান কয়েকটি অংশে বিভক্ত করা হয়</a:t>
              </a:r>
              <a:r>
                <a:rPr lang="en-US" sz="3600" dirty="0">
                  <a:latin typeface="Kalpurush" panose="02000600000000000000" pitchFamily="2" charset="0"/>
                  <a:cs typeface="Kalpurush" panose="02000600000000000000" pitchFamily="2" charset="0"/>
                </a:rPr>
                <a:t>। </a:t>
              </a:r>
              <a:endParaRPr lang="en-US" sz="3600" dirty="0">
                <a:solidFill>
                  <a:srgbClr val="000000"/>
                </a:solidFill>
                <a:latin typeface="Kalpurush" panose="02000600000000000000" pitchFamily="2" charset="0"/>
                <a:ea typeface="Glacial Indifference"/>
                <a:cs typeface="Kalpurush" panose="02000600000000000000" pitchFamily="2" charset="0"/>
                <a:sym typeface="Glacial Indifference"/>
              </a:endParaRPr>
            </a:p>
            <a:p>
              <a:pPr>
                <a:lnSpc>
                  <a:spcPts val="4160"/>
                </a:lnSpc>
              </a:pPr>
              <a:endParaRPr lang="en-US" sz="3600" dirty="0">
                <a:solidFill>
                  <a:srgbClr val="000000"/>
                </a:solidFill>
                <a:latin typeface="Kalpurush" panose="02000600000000000000" pitchFamily="2" charset="0"/>
                <a:ea typeface="Glacial Indifference"/>
                <a:cs typeface="Kalpurush" panose="02000600000000000000" pitchFamily="2" charset="0"/>
                <a:sym typeface="Glacial Indifference"/>
              </a:endParaRPr>
            </a:p>
          </p:txBody>
        </p:sp>
        <p:sp>
          <p:nvSpPr>
            <p:cNvPr id="34" name="Freeform 2">
              <a:extLst>
                <a:ext uri="{FF2B5EF4-FFF2-40B4-BE49-F238E27FC236}">
                  <a16:creationId xmlns:a16="http://schemas.microsoft.com/office/drawing/2014/main" id="{B00BAEEF-A74F-0F52-2501-2317897C641D}"/>
                </a:ext>
              </a:extLst>
            </p:cNvPr>
            <p:cNvSpPr/>
            <p:nvPr/>
          </p:nvSpPr>
          <p:spPr>
            <a:xfrm rot="5400000">
              <a:off x="2264861" y="4478839"/>
              <a:ext cx="369089" cy="326811"/>
            </a:xfrm>
            <a:custGeom>
              <a:avLst/>
              <a:gdLst/>
              <a:ahLst/>
              <a:cxnLst/>
              <a:rect l="l" t="t" r="r" b="b"/>
              <a:pathLst>
                <a:path w="369089" h="326811">
                  <a:moveTo>
                    <a:pt x="0" y="0"/>
                  </a:moveTo>
                  <a:lnTo>
                    <a:pt x="369089" y="0"/>
                  </a:lnTo>
                  <a:lnTo>
                    <a:pt x="369089" y="326812"/>
                  </a:lnTo>
                  <a:lnTo>
                    <a:pt x="0" y="32681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1EB1B198-418A-DC8B-64B8-040B3D0C6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8" y="5705174"/>
            <a:ext cx="3457393" cy="355312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A56825F-1CF6-857E-946B-C9C3C56AEE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2251" y="2983575"/>
            <a:ext cx="3259942" cy="325994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1D58C7F-7C8B-BDDA-4224-12B5C3FDA050}"/>
              </a:ext>
            </a:extLst>
          </p:cNvPr>
          <p:cNvSpPr txBox="1"/>
          <p:nvPr/>
        </p:nvSpPr>
        <p:spPr>
          <a:xfrm>
            <a:off x="8153400" y="4440012"/>
            <a:ext cx="612354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dirty="0" err="1"/>
              <a:t>গুণ</a:t>
            </a:r>
            <a:r>
              <a:rPr lang="en-US" sz="4400" dirty="0"/>
              <a:t> ও </a:t>
            </a:r>
            <a:r>
              <a:rPr lang="en-US" sz="4400" dirty="0" err="1"/>
              <a:t>ভাগ</a:t>
            </a:r>
            <a:r>
              <a:rPr lang="en-US" sz="4400" dirty="0"/>
              <a:t> </a:t>
            </a:r>
            <a:r>
              <a:rPr lang="en-US" sz="4400" dirty="0" err="1"/>
              <a:t>হল</a:t>
            </a:r>
            <a:r>
              <a:rPr lang="en-US" sz="4400" dirty="0"/>
              <a:t> </a:t>
            </a:r>
            <a:r>
              <a:rPr lang="en-US" sz="4400" dirty="0" err="1"/>
              <a:t>বিপরীত</a:t>
            </a:r>
            <a:r>
              <a:rPr lang="en-US" sz="4400" dirty="0"/>
              <a:t> </a:t>
            </a:r>
            <a:r>
              <a:rPr lang="en-US" sz="4400" dirty="0" err="1"/>
              <a:t>প্রক্রিয়া</a:t>
            </a:r>
            <a:r>
              <a:rPr lang="en-US" sz="44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52D5DCD-C4C7-46DE-2196-01CC9910281F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C214339-1B16-F7CB-C7FB-19AABFD1F1CA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>
                <a:solidFill>
                  <a:srgbClr val="039E9F"/>
                </a:solidFill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7904BEE-A385-59AD-8CC0-B323813650CE}"/>
                </a:ext>
              </a:extLst>
            </p:cNvPr>
            <p:cNvSpPr txBox="1"/>
            <p:nvPr/>
          </p:nvSpPr>
          <p:spPr>
            <a:xfrm>
              <a:off x="0" y="-19050"/>
              <a:ext cx="4816593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>
                <a:solidFill>
                  <a:srgbClr val="039E9F"/>
                </a:solidFill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AC063D0-6BD6-3EB6-4940-56A7357D2FE9}"/>
              </a:ext>
            </a:extLst>
          </p:cNvPr>
          <p:cNvGrpSpPr/>
          <p:nvPr/>
        </p:nvGrpSpPr>
        <p:grpSpPr>
          <a:xfrm>
            <a:off x="990600" y="0"/>
            <a:ext cx="17297400" cy="1163092"/>
            <a:chOff x="0" y="0"/>
            <a:chExt cx="4555694" cy="30632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13E860E-027D-57E5-D54D-D47C8EEB7CC1}"/>
                </a:ext>
              </a:extLst>
            </p:cNvPr>
            <p:cNvSpPr/>
            <p:nvPr/>
          </p:nvSpPr>
          <p:spPr>
            <a:xfrm>
              <a:off x="0" y="0"/>
              <a:ext cx="4555694" cy="306329"/>
            </a:xfrm>
            <a:custGeom>
              <a:avLst/>
              <a:gdLst/>
              <a:ahLst/>
              <a:cxnLst/>
              <a:rect l="l" t="t" r="r" b="b"/>
              <a:pathLst>
                <a:path w="4555694" h="306329">
                  <a:moveTo>
                    <a:pt x="0" y="0"/>
                  </a:moveTo>
                  <a:lnTo>
                    <a:pt x="4555694" y="0"/>
                  </a:lnTo>
                  <a:lnTo>
                    <a:pt x="4555694" y="306329"/>
                  </a:lnTo>
                  <a:lnTo>
                    <a:pt x="0" y="306329"/>
                  </a:lnTo>
                  <a:close/>
                </a:path>
              </a:pathLst>
            </a:custGeom>
            <a:solidFill>
              <a:srgbClr val="039E9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A800E79-5CBB-6AEA-98B7-91B5AE74A395}"/>
                </a:ext>
              </a:extLst>
            </p:cNvPr>
            <p:cNvSpPr txBox="1"/>
            <p:nvPr/>
          </p:nvSpPr>
          <p:spPr>
            <a:xfrm>
              <a:off x="0" y="-19050"/>
              <a:ext cx="4555694" cy="325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D6EAA91-04E6-F292-6AAE-12C37096BBA0}"/>
              </a:ext>
            </a:extLst>
          </p:cNvPr>
          <p:cNvGrpSpPr/>
          <p:nvPr/>
        </p:nvGrpSpPr>
        <p:grpSpPr>
          <a:xfrm>
            <a:off x="990596" y="956370"/>
            <a:ext cx="17297403" cy="1235421"/>
            <a:chOff x="-1" y="-19050"/>
            <a:chExt cx="4555695" cy="32537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80C3702-286F-3123-A8F4-BB2907731C43}"/>
                </a:ext>
              </a:extLst>
            </p:cNvPr>
            <p:cNvSpPr/>
            <p:nvPr/>
          </p:nvSpPr>
          <p:spPr>
            <a:xfrm>
              <a:off x="-1" y="35395"/>
              <a:ext cx="4555694" cy="270933"/>
            </a:xfrm>
            <a:custGeom>
              <a:avLst/>
              <a:gdLst/>
              <a:ahLst/>
              <a:cxnLst/>
              <a:rect l="l" t="t" r="r" b="b"/>
              <a:pathLst>
                <a:path w="4555694" h="270933">
                  <a:moveTo>
                    <a:pt x="0" y="0"/>
                  </a:moveTo>
                  <a:lnTo>
                    <a:pt x="4555694" y="0"/>
                  </a:lnTo>
                  <a:lnTo>
                    <a:pt x="455569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EBA630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en-US" sz="9600" dirty="0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BB223F1-0632-C93E-CB31-F50FC1795802}"/>
                </a:ext>
              </a:extLst>
            </p:cNvPr>
            <p:cNvSpPr txBox="1"/>
            <p:nvPr/>
          </p:nvSpPr>
          <p:spPr>
            <a:xfrm>
              <a:off x="0" y="-19050"/>
              <a:ext cx="4555694" cy="289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C9FC49B-C1A4-2066-B9B0-FF38AEF5EBB9}"/>
              </a:ext>
            </a:extLst>
          </p:cNvPr>
          <p:cNvGrpSpPr/>
          <p:nvPr/>
        </p:nvGrpSpPr>
        <p:grpSpPr>
          <a:xfrm>
            <a:off x="0" y="0"/>
            <a:ext cx="1028700" cy="2057400"/>
            <a:chOff x="0" y="0"/>
            <a:chExt cx="270933" cy="5418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2C4D285-A27C-0494-B6E6-983DCED3FE40}"/>
                </a:ext>
              </a:extLst>
            </p:cNvPr>
            <p:cNvSpPr/>
            <p:nvPr/>
          </p:nvSpPr>
          <p:spPr>
            <a:xfrm>
              <a:off x="0" y="0"/>
              <a:ext cx="270933" cy="541867"/>
            </a:xfrm>
            <a:custGeom>
              <a:avLst/>
              <a:gdLst/>
              <a:ahLst/>
              <a:cxnLst/>
              <a:rect l="l" t="t" r="r" b="b"/>
              <a:pathLst>
                <a:path w="270933" h="541867">
                  <a:moveTo>
                    <a:pt x="0" y="0"/>
                  </a:moveTo>
                  <a:lnTo>
                    <a:pt x="270933" y="0"/>
                  </a:lnTo>
                  <a:lnTo>
                    <a:pt x="270933" y="541867"/>
                  </a:lnTo>
                  <a:lnTo>
                    <a:pt x="0" y="541867"/>
                  </a:lnTo>
                  <a:close/>
                </a:path>
              </a:pathLst>
            </a:custGeom>
            <a:solidFill>
              <a:srgbClr val="9DB7B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4D4D7B5-F96C-0FA8-C2F1-D2EA779D37C8}"/>
                </a:ext>
              </a:extLst>
            </p:cNvPr>
            <p:cNvSpPr txBox="1"/>
            <p:nvPr/>
          </p:nvSpPr>
          <p:spPr>
            <a:xfrm>
              <a:off x="0" y="-19050"/>
              <a:ext cx="270933" cy="56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60"/>
                </a:lnSpc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3E098F-518B-1332-10BE-0B6AE51B3677}"/>
              </a:ext>
            </a:extLst>
          </p:cNvPr>
          <p:cNvSpPr txBox="1"/>
          <p:nvPr/>
        </p:nvSpPr>
        <p:spPr>
          <a:xfrm>
            <a:off x="6400800" y="4631159"/>
            <a:ext cx="7543800" cy="144655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</a:rPr>
              <a:t>বাস্তব</a:t>
            </a:r>
            <a:r>
              <a:rPr lang="en-US" sz="8800" b="1" dirty="0">
                <a:solidFill>
                  <a:srgbClr val="FF0000"/>
                </a:solidFill>
              </a:rPr>
              <a:t> </a:t>
            </a:r>
            <a:r>
              <a:rPr lang="en-US" sz="8800" b="1" dirty="0" err="1">
                <a:solidFill>
                  <a:srgbClr val="FF0000"/>
                </a:solidFill>
              </a:rPr>
              <a:t>উপকরণ</a:t>
            </a:r>
            <a:r>
              <a:rPr lang="en-US" sz="8800" b="1" dirty="0">
                <a:solidFill>
                  <a:srgbClr val="FF0000"/>
                </a:solidFill>
              </a:rPr>
              <a:t> </a:t>
            </a:r>
            <a:r>
              <a:rPr lang="en-US" sz="8800" b="1" dirty="0" err="1">
                <a:solidFill>
                  <a:srgbClr val="FF0000"/>
                </a:solidFill>
              </a:rPr>
              <a:t>প্রদর্শন</a:t>
            </a:r>
            <a:r>
              <a:rPr lang="en-US" sz="88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600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4772</TotalTime>
  <Words>409</Words>
  <Application>Microsoft Office PowerPoint</Application>
  <PresentationFormat>Custom</PresentationFormat>
  <Paragraphs>84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Calibri</vt:lpstr>
      <vt:lpstr>Kalpurush</vt:lpstr>
      <vt:lpstr>Wingdings 3</vt:lpstr>
      <vt:lpstr>Arial</vt:lpstr>
      <vt:lpstr>NikoshBAN</vt:lpstr>
      <vt:lpstr>Cambria Math</vt:lpstr>
      <vt:lpstr>Bangla</vt:lpstr>
      <vt:lpstr>Trebuchet MS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Division of Four-digit by One-digit Education Presentation in Grey Green Yellow Simple Lined Style</dc:title>
  <dc:creator>WALTON</dc:creator>
  <cp:lastModifiedBy>Raihan Ahmed</cp:lastModifiedBy>
  <cp:revision>20</cp:revision>
  <dcterms:created xsi:type="dcterms:W3CDTF">2006-08-16T00:00:00Z</dcterms:created>
  <dcterms:modified xsi:type="dcterms:W3CDTF">2026-08-10T13:15:19Z</dcterms:modified>
  <dc:identifier>DAHJbAr6j-w</dc:identifier>
</cp:coreProperties>
</file>