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y1pslPJw3W6qqPCe+oahhw" hashData="I0eXj/TZws4RhPE2CafVuwpJRv8"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napToObjects="1">
      <p:cViewPr varScale="1">
        <p:scale>
          <a:sx n="68" d="100"/>
          <a:sy n="68" d="100"/>
        </p:scale>
        <p:origin x="-24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4.png"/><Relationship Id="rId7" Type="http://schemas.openxmlformats.org/officeDocument/2006/relationships/image" Target="../media/image56.png"/><Relationship Id="rId12"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59.png"/><Relationship Id="rId5" Type="http://schemas.openxmlformats.org/officeDocument/2006/relationships/image" Target="../media/image40.png"/><Relationship Id="rId10" Type="http://schemas.openxmlformats.org/officeDocument/2006/relationships/image" Target="../media/image3.png"/><Relationship Id="rId4" Type="http://schemas.openxmlformats.org/officeDocument/2006/relationships/image" Target="../media/image35.png"/><Relationship Id="rId9" Type="http://schemas.openxmlformats.org/officeDocument/2006/relationships/image" Target="../media/image58.png"/></Relationships>
</file>

<file path=ppt/slides/_rels/slide1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1.png"/><Relationship Id="rId7" Type="http://schemas.openxmlformats.org/officeDocument/2006/relationships/image" Target="../media/image64.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6.png"/></Relationships>
</file>

<file path=ppt/slides/_rels/slide1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0.png"/><Relationship Id="rId11" Type="http://schemas.openxmlformats.org/officeDocument/2006/relationships/image" Target="../media/image74.png"/><Relationship Id="rId5" Type="http://schemas.openxmlformats.org/officeDocument/2006/relationships/image" Target="../media/image69.png"/><Relationship Id="rId10" Type="http://schemas.openxmlformats.org/officeDocument/2006/relationships/image" Target="../media/image3.png"/><Relationship Id="rId4" Type="http://schemas.openxmlformats.org/officeDocument/2006/relationships/image" Target="../media/image68.png"/><Relationship Id="rId9" Type="http://schemas.openxmlformats.org/officeDocument/2006/relationships/image" Target="../media/image73.png"/></Relationships>
</file>

<file path=ppt/slides/_rels/slide13.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10" Type="http://schemas.openxmlformats.org/officeDocument/2006/relationships/image" Target="../media/image81.png"/><Relationship Id="rId4" Type="http://schemas.openxmlformats.org/officeDocument/2006/relationships/image" Target="../media/image76.png"/><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38.png"/><Relationship Id="rId3" Type="http://schemas.openxmlformats.org/officeDocument/2006/relationships/image" Target="../media/image82.png"/><Relationship Id="rId7" Type="http://schemas.openxmlformats.org/officeDocument/2006/relationships/image" Target="../media/image85.png"/><Relationship Id="rId12" Type="http://schemas.openxmlformats.org/officeDocument/2006/relationships/image" Target="../media/image8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3.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35.png"/><Relationship Id="rId9" Type="http://schemas.openxmlformats.org/officeDocument/2006/relationships/image" Target="../media/image87.png"/></Relationships>
</file>

<file path=ppt/slides/_rels/slide1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90.png"/><Relationship Id="rId7" Type="http://schemas.openxmlformats.org/officeDocument/2006/relationships/image" Target="../media/image9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png"/><Relationship Id="rId10" Type="http://schemas.openxmlformats.org/officeDocument/2006/relationships/image" Target="../media/image95.png"/><Relationship Id="rId4" Type="http://schemas.openxmlformats.org/officeDocument/2006/relationships/image" Target="../media/image76.png"/><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6.png"/><Relationship Id="rId7" Type="http://schemas.openxmlformats.org/officeDocument/2006/relationships/image" Target="../media/image9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98.png"/><Relationship Id="rId4" Type="http://schemas.openxmlformats.org/officeDocument/2006/relationships/image" Target="../media/image97.png"/><Relationship Id="rId9" Type="http://schemas.openxmlformats.org/officeDocument/2006/relationships/image" Target="../media/image101.png"/></Relationships>
</file>

<file path=ppt/slides/_rels/slide1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3.png"/><Relationship Id="rId4" Type="http://schemas.openxmlformats.org/officeDocument/2006/relationships/image" Target="../media/image103.png"/></Relationships>
</file>

<file path=ppt/slides/_rels/slide18.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4.png"/><Relationship Id="rId7" Type="http://schemas.openxmlformats.org/officeDocument/2006/relationships/image" Target="../media/image107.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09.png"/></Relationships>
</file>

<file path=ppt/slides/_rels/slide1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3.png"/><Relationship Id="rId4" Type="http://schemas.openxmlformats.org/officeDocument/2006/relationships/image" Target="../media/image111.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2.png"/><Relationship Id="rId5" Type="http://schemas.openxmlformats.org/officeDocument/2006/relationships/image" Target="../media/image7.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 Id="rId9" Type="http://schemas.openxmlformats.org/officeDocument/2006/relationships/image" Target="../media/image117.png"/></Relationships>
</file>

<file path=ppt/slides/_rels/slide21.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21.png"/><Relationship Id="rId11" Type="http://schemas.openxmlformats.org/officeDocument/2006/relationships/image" Target="../media/image125.png"/><Relationship Id="rId5" Type="http://schemas.openxmlformats.org/officeDocument/2006/relationships/image" Target="../media/image120.png"/><Relationship Id="rId10" Type="http://schemas.openxmlformats.org/officeDocument/2006/relationships/image" Target="../media/image3.png"/><Relationship Id="rId4" Type="http://schemas.openxmlformats.org/officeDocument/2006/relationships/image" Target="../media/image119.png"/><Relationship Id="rId9" Type="http://schemas.openxmlformats.org/officeDocument/2006/relationships/image" Target="../media/image124.png"/></Relationships>
</file>

<file path=ppt/slides/_rels/slide2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28.png"/><Relationship Id="rId5" Type="http://schemas.openxmlformats.org/officeDocument/2006/relationships/image" Target="../media/image3.png"/><Relationship Id="rId4" Type="http://schemas.openxmlformats.org/officeDocument/2006/relationships/image" Target="../media/image127.png"/></Relationships>
</file>

<file path=ppt/slides/_rels/slide2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7.xml"/><Relationship Id="rId5" Type="http://schemas.openxmlformats.org/officeDocument/2006/relationships/image" Target="../media/image131.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35.png"/><Relationship Id="rId11" Type="http://schemas.openxmlformats.org/officeDocument/2006/relationships/image" Target="../media/image139.png"/><Relationship Id="rId5" Type="http://schemas.openxmlformats.org/officeDocument/2006/relationships/image" Target="../media/image134.png"/><Relationship Id="rId10" Type="http://schemas.openxmlformats.org/officeDocument/2006/relationships/image" Target="../media/image3.png"/><Relationship Id="rId4" Type="http://schemas.openxmlformats.org/officeDocument/2006/relationships/image" Target="../media/image133.png"/><Relationship Id="rId9" Type="http://schemas.openxmlformats.org/officeDocument/2006/relationships/image" Target="../media/image138.png"/></Relationships>
</file>

<file path=ppt/slides/_rels/slide2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29.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41.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2.png"/></Relationships>
</file>

<file path=ppt/slides/_rels/slide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42.png"/><Relationship Id="rId12" Type="http://schemas.openxmlformats.org/officeDocument/2006/relationships/image" Target="../media/image46.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40.png"/><Relationship Id="rId10" Type="http://schemas.openxmlformats.org/officeDocument/2006/relationships/image" Target="../media/image3.png"/><Relationship Id="rId4" Type="http://schemas.openxmlformats.org/officeDocument/2006/relationships/image" Target="../media/image35.png"/><Relationship Id="rId9"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3.png"/><Relationship Id="rId4" Type="http://schemas.openxmlformats.org/officeDocument/2006/relationships/image" Target="../media/image48.png"/><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png"/>
          <p:cNvPicPr>
            <a:picLocks noChangeAspect="1"/>
          </p:cNvPicPr>
          <p:nvPr/>
        </p:nvPicPr>
        <p:blipFill>
          <a:blip r:embed="rId2"/>
          <a:stretch>
            <a:fillRect/>
          </a:stretch>
        </p:blipFill>
        <p:spPr>
          <a:xfrm>
            <a:off x="1809750" y="1041009"/>
            <a:ext cx="8572500" cy="3486150"/>
          </a:xfrm>
          <a:prstGeom prst="rect">
            <a:avLst/>
          </a:prstGeom>
        </p:spPr>
      </p:pic>
      <p:pic>
        <p:nvPicPr>
          <p:cNvPr id="4" name="Picture 3" descr="image.png"/>
          <p:cNvPicPr>
            <a:picLocks noChangeAspect="1"/>
          </p:cNvPicPr>
          <p:nvPr/>
        </p:nvPicPr>
        <p:blipFill>
          <a:blip r:embed="rId3"/>
          <a:stretch>
            <a:fillRect/>
          </a:stretch>
        </p:blipFill>
        <p:spPr>
          <a:xfrm>
            <a:off x="381000" y="6334125"/>
            <a:ext cx="638175" cy="314325"/>
          </a:xfrm>
          <a:prstGeom prst="rect">
            <a:avLst/>
          </a:prstGeom>
        </p:spPr>
      </p:pic>
      <p:pic>
        <p:nvPicPr>
          <p:cNvPr id="5" name="Picture 4" descr="image.png"/>
          <p:cNvPicPr>
            <a:picLocks noChangeAspect="1"/>
          </p:cNvPicPr>
          <p:nvPr/>
        </p:nvPicPr>
        <p:blipFill>
          <a:blip r:embed="rId4"/>
          <a:stretch>
            <a:fillRect/>
          </a:stretch>
        </p:blipFill>
        <p:spPr>
          <a:xfrm>
            <a:off x="7872412" y="6248400"/>
            <a:ext cx="3938587" cy="419100"/>
          </a:xfrm>
          <a:prstGeom prst="rect">
            <a:avLst/>
          </a:prstGeom>
        </p:spPr>
      </p:pic>
      <p:sp>
        <p:nvSpPr>
          <p:cNvPr id="7" name="TextBox 6"/>
          <p:cNvSpPr txBox="1"/>
          <p:nvPr/>
        </p:nvSpPr>
        <p:spPr>
          <a:xfrm>
            <a:off x="2105501" y="3124200"/>
            <a:ext cx="7980997" cy="2031325"/>
          </a:xfrm>
          <a:prstGeom prst="rect">
            <a:avLst/>
          </a:prstGeom>
          <a:noFill/>
        </p:spPr>
        <p:txBody>
          <a:bodyPr wrap="square" lIns="0" tIns="0" rIns="0" bIns="0" anchor="t">
            <a:spAutoFit/>
          </a:bodyPr>
          <a:lstStyle/>
          <a:p>
            <a:pPr algn="ctr">
              <a:defRPr/>
            </a:pPr>
            <a:r>
              <a:rPr sz="6000" b="1" i="0" u="none">
                <a:solidFill>
                  <a:srgbClr val="00B050"/>
                </a:solidFill>
                <a:latin typeface="Noto Serif Bengali"/>
              </a:rPr>
              <a:t>আজকের পাঠে সবাইকে </a:t>
            </a:r>
            <a:r>
              <a:rPr sz="7200" b="1" i="0" u="none">
                <a:solidFill>
                  <a:srgbClr val="00B050"/>
                </a:solidFill>
                <a:latin typeface="Noto Serif Bengali"/>
              </a:rPr>
              <a:t>স্বাগতম</a:t>
            </a:r>
            <a:endParaRPr sz="6000" b="1" i="0" u="none">
              <a:solidFill>
                <a:srgbClr val="00B050"/>
              </a:solidFill>
              <a:latin typeface="Noto Serif Bengali"/>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23900" cy="314325"/>
          </a:xfrm>
          <a:prstGeom prst="rect">
            <a:avLst/>
          </a:prstGeom>
        </p:spPr>
      </p:pic>
      <p:pic>
        <p:nvPicPr>
          <p:cNvPr id="4" name="Picture 3" descr="image.png"/>
          <p:cNvPicPr>
            <a:picLocks noChangeAspect="1"/>
          </p:cNvPicPr>
          <p:nvPr/>
        </p:nvPicPr>
        <p:blipFill>
          <a:blip r:embed="rId4"/>
          <a:stretch>
            <a:fillRect/>
          </a:stretch>
        </p:blipFill>
        <p:spPr>
          <a:xfrm>
            <a:off x="6238875" y="1352550"/>
            <a:ext cx="5429250" cy="4791075"/>
          </a:xfrm>
          <a:prstGeom prst="rect">
            <a:avLst/>
          </a:prstGeom>
        </p:spPr>
      </p:pic>
      <p:pic>
        <p:nvPicPr>
          <p:cNvPr id="5" name="Picture 4" descr="image.png"/>
          <p:cNvPicPr>
            <a:picLocks noChangeAspect="1"/>
          </p:cNvPicPr>
          <p:nvPr/>
        </p:nvPicPr>
        <p:blipFill>
          <a:blip r:embed="rId5"/>
          <a:stretch>
            <a:fillRect/>
          </a:stretch>
        </p:blipFill>
        <p:spPr>
          <a:xfrm>
            <a:off x="523875" y="1352550"/>
            <a:ext cx="5429250" cy="866775"/>
          </a:xfrm>
          <a:prstGeom prst="rect">
            <a:avLst/>
          </a:prstGeom>
        </p:spPr>
      </p:pic>
      <p:pic>
        <p:nvPicPr>
          <p:cNvPr id="6" name="Picture 5" descr="image.png"/>
          <p:cNvPicPr>
            <a:picLocks noChangeAspect="1"/>
          </p:cNvPicPr>
          <p:nvPr/>
        </p:nvPicPr>
        <p:blipFill>
          <a:blip r:embed="rId5"/>
          <a:stretch>
            <a:fillRect/>
          </a:stretch>
        </p:blipFill>
        <p:spPr>
          <a:xfrm>
            <a:off x="523875" y="2352675"/>
            <a:ext cx="5429250" cy="866775"/>
          </a:xfrm>
          <a:prstGeom prst="rect">
            <a:avLst/>
          </a:prstGeom>
        </p:spPr>
      </p:pic>
      <p:pic>
        <p:nvPicPr>
          <p:cNvPr id="7" name="Picture 6" descr="image.png"/>
          <p:cNvPicPr>
            <a:picLocks noChangeAspect="1"/>
          </p:cNvPicPr>
          <p:nvPr/>
        </p:nvPicPr>
        <p:blipFill>
          <a:blip r:embed="rId5"/>
          <a:stretch>
            <a:fillRect/>
          </a:stretch>
        </p:blipFill>
        <p:spPr>
          <a:xfrm>
            <a:off x="523875" y="3352800"/>
            <a:ext cx="5429250" cy="866775"/>
          </a:xfrm>
          <a:prstGeom prst="rect">
            <a:avLst/>
          </a:prstGeom>
        </p:spPr>
      </p:pic>
      <p:pic>
        <p:nvPicPr>
          <p:cNvPr id="8" name="Picture 7" descr="image.png"/>
          <p:cNvPicPr>
            <a:picLocks noChangeAspect="1"/>
          </p:cNvPicPr>
          <p:nvPr/>
        </p:nvPicPr>
        <p:blipFill>
          <a:blip r:embed="rId5"/>
          <a:stretch>
            <a:fillRect/>
          </a:stretch>
        </p:blipFill>
        <p:spPr>
          <a:xfrm>
            <a:off x="523875" y="4352925"/>
            <a:ext cx="5429250" cy="866775"/>
          </a:xfrm>
          <a:prstGeom prst="rect">
            <a:avLst/>
          </a:prstGeom>
        </p:spPr>
      </p:pic>
      <p:pic>
        <p:nvPicPr>
          <p:cNvPr id="9" name="Picture 8" descr="image.png"/>
          <p:cNvPicPr>
            <a:picLocks noChangeAspect="1"/>
          </p:cNvPicPr>
          <p:nvPr/>
        </p:nvPicPr>
        <p:blipFill>
          <a:blip r:embed="rId6"/>
          <a:stretch>
            <a:fillRect/>
          </a:stretch>
        </p:blipFill>
        <p:spPr>
          <a:xfrm>
            <a:off x="771525" y="1614487"/>
            <a:ext cx="342900" cy="342900"/>
          </a:xfrm>
          <a:prstGeom prst="rect">
            <a:avLst/>
          </a:prstGeom>
        </p:spPr>
      </p:pic>
      <p:pic>
        <p:nvPicPr>
          <p:cNvPr id="10" name="Picture 9" descr="image.png"/>
          <p:cNvPicPr>
            <a:picLocks noChangeAspect="1"/>
          </p:cNvPicPr>
          <p:nvPr/>
        </p:nvPicPr>
        <p:blipFill>
          <a:blip r:embed="rId7"/>
          <a:stretch>
            <a:fillRect/>
          </a:stretch>
        </p:blipFill>
        <p:spPr>
          <a:xfrm>
            <a:off x="771525" y="2614612"/>
            <a:ext cx="342900" cy="342900"/>
          </a:xfrm>
          <a:prstGeom prst="rect">
            <a:avLst/>
          </a:prstGeom>
        </p:spPr>
      </p:pic>
      <p:pic>
        <p:nvPicPr>
          <p:cNvPr id="11" name="Picture 10" descr="image.png"/>
          <p:cNvPicPr>
            <a:picLocks noChangeAspect="1"/>
          </p:cNvPicPr>
          <p:nvPr/>
        </p:nvPicPr>
        <p:blipFill>
          <a:blip r:embed="rId8"/>
          <a:stretch>
            <a:fillRect/>
          </a:stretch>
        </p:blipFill>
        <p:spPr>
          <a:xfrm>
            <a:off x="771525" y="3614737"/>
            <a:ext cx="342900" cy="342900"/>
          </a:xfrm>
          <a:prstGeom prst="rect">
            <a:avLst/>
          </a:prstGeom>
        </p:spPr>
      </p:pic>
      <p:pic>
        <p:nvPicPr>
          <p:cNvPr id="12" name="Picture 11" descr="image.png"/>
          <p:cNvPicPr>
            <a:picLocks noChangeAspect="1"/>
          </p:cNvPicPr>
          <p:nvPr/>
        </p:nvPicPr>
        <p:blipFill>
          <a:blip r:embed="rId9"/>
          <a:stretch>
            <a:fillRect/>
          </a:stretch>
        </p:blipFill>
        <p:spPr>
          <a:xfrm>
            <a:off x="771525" y="4614862"/>
            <a:ext cx="342900" cy="342900"/>
          </a:xfrm>
          <a:prstGeom prst="rect">
            <a:avLst/>
          </a:prstGeom>
        </p:spPr>
      </p:pic>
      <p:pic>
        <p:nvPicPr>
          <p:cNvPr id="13" name="Picture 12" descr="image.png"/>
          <p:cNvPicPr>
            <a:picLocks noChangeAspect="1"/>
          </p:cNvPicPr>
          <p:nvPr/>
        </p:nvPicPr>
        <p:blipFill>
          <a:blip r:embed="rId10"/>
          <a:stretch>
            <a:fillRect/>
          </a:stretch>
        </p:blipFill>
        <p:spPr>
          <a:xfrm>
            <a:off x="7872412" y="6248400"/>
            <a:ext cx="3938587" cy="419100"/>
          </a:xfrm>
          <a:prstGeom prst="rect">
            <a:avLst/>
          </a:prstGeom>
        </p:spPr>
      </p:pic>
      <p:sp>
        <p:nvSpPr>
          <p:cNvPr id="14" name="TextBox 13"/>
          <p:cNvSpPr txBox="1"/>
          <p:nvPr/>
        </p:nvSpPr>
        <p:spPr>
          <a:xfrm>
            <a:off x="1028700" y="428625"/>
            <a:ext cx="11163300"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১০.৪ বাণিজ্যিক ব্যাংকের আয়ের উৎসসমূহ (৯ - ১২)</a:t>
            </a:r>
          </a:p>
        </p:txBody>
      </p:sp>
      <p:sp>
        <p:nvSpPr>
          <p:cNvPr id="15" name="Rectangle 14"/>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image.png"/>
          <p:cNvPicPr>
            <a:picLocks noChangeAspect="1"/>
          </p:cNvPicPr>
          <p:nvPr/>
        </p:nvPicPr>
        <p:blipFill>
          <a:blip r:embed="rId11"/>
          <a:stretch>
            <a:fillRect/>
          </a:stretch>
        </p:blipFill>
        <p:spPr>
          <a:xfrm>
            <a:off x="523875" y="533400"/>
            <a:ext cx="361950" cy="361950"/>
          </a:xfrm>
          <a:prstGeom prst="rect">
            <a:avLst/>
          </a:prstGeom>
        </p:spPr>
      </p:pic>
      <p:pic>
        <p:nvPicPr>
          <p:cNvPr id="17" name="Picture 16" descr="image.png"/>
          <p:cNvPicPr>
            <a:picLocks noChangeAspect="1"/>
          </p:cNvPicPr>
          <p:nvPr/>
        </p:nvPicPr>
        <p:blipFill>
          <a:blip r:embed="rId12"/>
          <a:stretch>
            <a:fillRect/>
          </a:stretch>
        </p:blipFill>
        <p:spPr>
          <a:xfrm>
            <a:off x="6238875" y="1352550"/>
            <a:ext cx="5429250" cy="4791075"/>
          </a:xfrm>
          <a:prstGeom prst="rect">
            <a:avLst/>
          </a:prstGeom>
        </p:spPr>
      </p:pic>
      <p:sp>
        <p:nvSpPr>
          <p:cNvPr id="18" name="TextBox 17"/>
          <p:cNvSpPr txBox="1"/>
          <p:nvPr/>
        </p:nvSpPr>
        <p:spPr>
          <a:xfrm>
            <a:off x="1257300" y="1485900"/>
            <a:ext cx="27813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বৈদেশিক বিনিময়</a:t>
            </a:r>
          </a:p>
        </p:txBody>
      </p:sp>
      <p:sp>
        <p:nvSpPr>
          <p:cNvPr id="19" name="TextBox 18"/>
          <p:cNvSpPr txBox="1"/>
          <p:nvPr/>
        </p:nvSpPr>
        <p:spPr>
          <a:xfrm>
            <a:off x="1257300" y="1809750"/>
            <a:ext cx="2781300" cy="276225"/>
          </a:xfrm>
          <a:prstGeom prst="rect">
            <a:avLst/>
          </a:prstGeom>
          <a:noFill/>
        </p:spPr>
        <p:txBody>
          <a:bodyPr wrap="square" lIns="0" tIns="0" rIns="0" bIns="0" anchor="t">
            <a:spAutoFit/>
          </a:bodyPr>
          <a:lstStyle/>
          <a:p>
            <a:pPr algn="l"/>
            <a:r>
              <a:rPr sz="1350" b="0" i="0" u="none">
                <a:solidFill>
                  <a:srgbClr val="64748B"/>
                </a:solidFill>
                <a:latin typeface="Hind Siliguri"/>
              </a:rPr>
              <a:t>বৈদেশিক মুদ্রা ক্রয়-বিক্রয় করে মুনাফা অর্জন।</a:t>
            </a:r>
          </a:p>
        </p:txBody>
      </p:sp>
      <p:sp>
        <p:nvSpPr>
          <p:cNvPr id="20" name="TextBox 19"/>
          <p:cNvSpPr txBox="1"/>
          <p:nvPr/>
        </p:nvSpPr>
        <p:spPr>
          <a:xfrm>
            <a:off x="1257300" y="2486025"/>
            <a:ext cx="225742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আমদানি-রপ্তানি বাণিজ্য</a:t>
            </a:r>
          </a:p>
        </p:txBody>
      </p:sp>
      <p:sp>
        <p:nvSpPr>
          <p:cNvPr id="21" name="TextBox 20"/>
          <p:cNvSpPr txBox="1"/>
          <p:nvPr/>
        </p:nvSpPr>
        <p:spPr>
          <a:xfrm>
            <a:off x="1257300" y="2809875"/>
            <a:ext cx="2257425" cy="276225"/>
          </a:xfrm>
          <a:prstGeom prst="rect">
            <a:avLst/>
          </a:prstGeom>
          <a:noFill/>
        </p:spPr>
        <p:txBody>
          <a:bodyPr wrap="square" lIns="0" tIns="0" rIns="0" bIns="0" anchor="t">
            <a:spAutoFit/>
          </a:bodyPr>
          <a:lstStyle/>
          <a:p>
            <a:pPr algn="l"/>
            <a:r>
              <a:rPr sz="1350" b="0" i="0" u="none">
                <a:solidFill>
                  <a:srgbClr val="64748B"/>
                </a:solidFill>
                <a:latin typeface="Hind Siliguri"/>
              </a:rPr>
              <a:t>বৈদেশিক বাণিজ্যে সার্ভিস চার্জ গ্রহণ।</a:t>
            </a:r>
          </a:p>
        </p:txBody>
      </p:sp>
      <p:sp>
        <p:nvSpPr>
          <p:cNvPr id="22" name="TextBox 21"/>
          <p:cNvSpPr txBox="1"/>
          <p:nvPr/>
        </p:nvSpPr>
        <p:spPr>
          <a:xfrm>
            <a:off x="1257300" y="3486150"/>
            <a:ext cx="326707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প্রত্যয়পত্র (Letter of Credit)</a:t>
            </a:r>
          </a:p>
        </p:txBody>
      </p:sp>
      <p:sp>
        <p:nvSpPr>
          <p:cNvPr id="23" name="TextBox 22"/>
          <p:cNvSpPr txBox="1"/>
          <p:nvPr/>
        </p:nvSpPr>
        <p:spPr>
          <a:xfrm>
            <a:off x="1257300" y="3810000"/>
            <a:ext cx="3267075" cy="276225"/>
          </a:xfrm>
          <a:prstGeom prst="rect">
            <a:avLst/>
          </a:prstGeom>
          <a:noFill/>
        </p:spPr>
        <p:txBody>
          <a:bodyPr wrap="square" lIns="0" tIns="0" rIns="0" bIns="0" anchor="t">
            <a:spAutoFit/>
          </a:bodyPr>
          <a:lstStyle/>
          <a:p>
            <a:pPr algn="l"/>
            <a:r>
              <a:rPr sz="1350" b="0" i="0" u="none">
                <a:solidFill>
                  <a:srgbClr val="64748B"/>
                </a:solidFill>
                <a:latin typeface="Hind Siliguri"/>
              </a:rPr>
              <a:t>আন্তর্জাতিক বাণিজ্যে L/C ইস্যু করে কমিশন আদায়।</a:t>
            </a:r>
          </a:p>
        </p:txBody>
      </p:sp>
      <p:sp>
        <p:nvSpPr>
          <p:cNvPr id="24" name="TextBox 23"/>
          <p:cNvSpPr txBox="1"/>
          <p:nvPr/>
        </p:nvSpPr>
        <p:spPr>
          <a:xfrm>
            <a:off x="1257300" y="4486275"/>
            <a:ext cx="303847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অছি (Trustee)</a:t>
            </a:r>
          </a:p>
        </p:txBody>
      </p:sp>
      <p:sp>
        <p:nvSpPr>
          <p:cNvPr id="25" name="TextBox 24"/>
          <p:cNvSpPr txBox="1"/>
          <p:nvPr/>
        </p:nvSpPr>
        <p:spPr>
          <a:xfrm>
            <a:off x="1257300" y="4810125"/>
            <a:ext cx="3038475" cy="276225"/>
          </a:xfrm>
          <a:prstGeom prst="rect">
            <a:avLst/>
          </a:prstGeom>
          <a:noFill/>
        </p:spPr>
        <p:txBody>
          <a:bodyPr wrap="square" lIns="0" tIns="0" rIns="0" bIns="0" anchor="t">
            <a:spAutoFit/>
          </a:bodyPr>
          <a:lstStyle/>
          <a:p>
            <a:pPr algn="l"/>
            <a:r>
              <a:rPr sz="1350" b="0" i="0" u="none">
                <a:solidFill>
                  <a:srgbClr val="64748B"/>
                </a:solidFill>
                <a:latin typeface="Hind Siliguri"/>
              </a:rPr>
              <a:t>গ্রাহকের সম্পদের অছি হিসেবে কাজ করে ফি লাভ।</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80">
                                          <p:stCondLst>
                                            <p:cond delay="0"/>
                                          </p:stCondLst>
                                        </p:cTn>
                                        <p:tgtEl>
                                          <p:spTgt spid="17"/>
                                        </p:tgtEl>
                                      </p:cBhvr>
                                    </p:animEffect>
                                    <p:anim calcmode="lin" valueType="num">
                                      <p:cBhvr>
                                        <p:cTn id="2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1" dur="26">
                                          <p:stCondLst>
                                            <p:cond delay="650"/>
                                          </p:stCondLst>
                                        </p:cTn>
                                        <p:tgtEl>
                                          <p:spTgt spid="17"/>
                                        </p:tgtEl>
                                      </p:cBhvr>
                                      <p:to x="100000" y="60000"/>
                                    </p:animScale>
                                    <p:animScale>
                                      <p:cBhvr>
                                        <p:cTn id="32" dur="166" decel="50000">
                                          <p:stCondLst>
                                            <p:cond delay="676"/>
                                          </p:stCondLst>
                                        </p:cTn>
                                        <p:tgtEl>
                                          <p:spTgt spid="17"/>
                                        </p:tgtEl>
                                      </p:cBhvr>
                                      <p:to x="100000" y="100000"/>
                                    </p:animScale>
                                    <p:animScale>
                                      <p:cBhvr>
                                        <p:cTn id="33" dur="26">
                                          <p:stCondLst>
                                            <p:cond delay="1312"/>
                                          </p:stCondLst>
                                        </p:cTn>
                                        <p:tgtEl>
                                          <p:spTgt spid="17"/>
                                        </p:tgtEl>
                                      </p:cBhvr>
                                      <p:to x="100000" y="80000"/>
                                    </p:animScale>
                                    <p:animScale>
                                      <p:cBhvr>
                                        <p:cTn id="34" dur="166" decel="50000">
                                          <p:stCondLst>
                                            <p:cond delay="1338"/>
                                          </p:stCondLst>
                                        </p:cTn>
                                        <p:tgtEl>
                                          <p:spTgt spid="17"/>
                                        </p:tgtEl>
                                      </p:cBhvr>
                                      <p:to x="100000" y="100000"/>
                                    </p:animScale>
                                    <p:animScale>
                                      <p:cBhvr>
                                        <p:cTn id="35" dur="26">
                                          <p:stCondLst>
                                            <p:cond delay="1642"/>
                                          </p:stCondLst>
                                        </p:cTn>
                                        <p:tgtEl>
                                          <p:spTgt spid="17"/>
                                        </p:tgtEl>
                                      </p:cBhvr>
                                      <p:to x="100000" y="90000"/>
                                    </p:animScale>
                                    <p:animScale>
                                      <p:cBhvr>
                                        <p:cTn id="36" dur="166" decel="50000">
                                          <p:stCondLst>
                                            <p:cond delay="1668"/>
                                          </p:stCondLst>
                                        </p:cTn>
                                        <p:tgtEl>
                                          <p:spTgt spid="17"/>
                                        </p:tgtEl>
                                      </p:cBhvr>
                                      <p:to x="100000" y="100000"/>
                                    </p:animScale>
                                    <p:animScale>
                                      <p:cBhvr>
                                        <p:cTn id="37" dur="26">
                                          <p:stCondLst>
                                            <p:cond delay="1808"/>
                                          </p:stCondLst>
                                        </p:cTn>
                                        <p:tgtEl>
                                          <p:spTgt spid="17"/>
                                        </p:tgtEl>
                                      </p:cBhvr>
                                      <p:to x="100000" y="95000"/>
                                    </p:animScale>
                                    <p:animScale>
                                      <p:cBhvr>
                                        <p:cTn id="38" dur="166" decel="50000">
                                          <p:stCondLst>
                                            <p:cond delay="1834"/>
                                          </p:stCondLst>
                                        </p:cTn>
                                        <p:tgtEl>
                                          <p:spTgt spid="1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cTn>
                              </p:par>
                              <p:par>
                                <p:cTn id="57" presetID="26" presetClass="entr" presetSubtype="0" fill="hold" nodeType="with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ipe(down)">
                                      <p:cBhvr>
                                        <p:cTn id="59" dur="580">
                                          <p:stCondLst>
                                            <p:cond delay="0"/>
                                          </p:stCondLst>
                                        </p:cTn>
                                        <p:tgtEl>
                                          <p:spTgt spid="6"/>
                                        </p:tgtEl>
                                      </p:cBhvr>
                                    </p:animEffect>
                                    <p:anim calcmode="lin" valueType="num">
                                      <p:cBhvr>
                                        <p:cTn id="6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5" dur="26">
                                          <p:stCondLst>
                                            <p:cond delay="650"/>
                                          </p:stCondLst>
                                        </p:cTn>
                                        <p:tgtEl>
                                          <p:spTgt spid="6"/>
                                        </p:tgtEl>
                                      </p:cBhvr>
                                      <p:to x="100000" y="60000"/>
                                    </p:animScale>
                                    <p:animScale>
                                      <p:cBhvr>
                                        <p:cTn id="66" dur="166" decel="50000">
                                          <p:stCondLst>
                                            <p:cond delay="676"/>
                                          </p:stCondLst>
                                        </p:cTn>
                                        <p:tgtEl>
                                          <p:spTgt spid="6"/>
                                        </p:tgtEl>
                                      </p:cBhvr>
                                      <p:to x="100000" y="100000"/>
                                    </p:animScale>
                                    <p:animScale>
                                      <p:cBhvr>
                                        <p:cTn id="67" dur="26">
                                          <p:stCondLst>
                                            <p:cond delay="1312"/>
                                          </p:stCondLst>
                                        </p:cTn>
                                        <p:tgtEl>
                                          <p:spTgt spid="6"/>
                                        </p:tgtEl>
                                      </p:cBhvr>
                                      <p:to x="100000" y="80000"/>
                                    </p:animScale>
                                    <p:animScale>
                                      <p:cBhvr>
                                        <p:cTn id="68" dur="166" decel="50000">
                                          <p:stCondLst>
                                            <p:cond delay="1338"/>
                                          </p:stCondLst>
                                        </p:cTn>
                                        <p:tgtEl>
                                          <p:spTgt spid="6"/>
                                        </p:tgtEl>
                                      </p:cBhvr>
                                      <p:to x="100000" y="100000"/>
                                    </p:animScale>
                                    <p:animScale>
                                      <p:cBhvr>
                                        <p:cTn id="69" dur="26">
                                          <p:stCondLst>
                                            <p:cond delay="1642"/>
                                          </p:stCondLst>
                                        </p:cTn>
                                        <p:tgtEl>
                                          <p:spTgt spid="6"/>
                                        </p:tgtEl>
                                      </p:cBhvr>
                                      <p:to x="100000" y="90000"/>
                                    </p:animScale>
                                    <p:animScale>
                                      <p:cBhvr>
                                        <p:cTn id="70" dur="166" decel="50000">
                                          <p:stCondLst>
                                            <p:cond delay="1668"/>
                                          </p:stCondLst>
                                        </p:cTn>
                                        <p:tgtEl>
                                          <p:spTgt spid="6"/>
                                        </p:tgtEl>
                                      </p:cBhvr>
                                      <p:to x="100000" y="100000"/>
                                    </p:animScale>
                                    <p:animScale>
                                      <p:cBhvr>
                                        <p:cTn id="71" dur="26">
                                          <p:stCondLst>
                                            <p:cond delay="1808"/>
                                          </p:stCondLst>
                                        </p:cTn>
                                        <p:tgtEl>
                                          <p:spTgt spid="6"/>
                                        </p:tgtEl>
                                      </p:cBhvr>
                                      <p:to x="100000" y="95000"/>
                                    </p:animScale>
                                    <p:animScale>
                                      <p:cBhvr>
                                        <p:cTn id="72" dur="166" decel="50000">
                                          <p:stCondLst>
                                            <p:cond delay="1834"/>
                                          </p:stCondLst>
                                        </p:cTn>
                                        <p:tgtEl>
                                          <p:spTgt spid="6"/>
                                        </p:tgtEl>
                                      </p:cBhvr>
                                      <p:to x="100000" y="100000"/>
                                    </p:animScale>
                                  </p:childTnLst>
                                </p:cTn>
                              </p:par>
                              <p:par>
                                <p:cTn id="73" presetID="26" presetClass="entr" presetSubtype="0" fill="hold" nodeType="with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wipe(down)">
                                      <p:cBhvr>
                                        <p:cTn id="75" dur="580">
                                          <p:stCondLst>
                                            <p:cond delay="0"/>
                                          </p:stCondLst>
                                        </p:cTn>
                                        <p:tgtEl>
                                          <p:spTgt spid="7"/>
                                        </p:tgtEl>
                                      </p:cBhvr>
                                    </p:animEffect>
                                    <p:anim calcmode="lin" valueType="num">
                                      <p:cBhvr>
                                        <p:cTn id="7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81" dur="26">
                                          <p:stCondLst>
                                            <p:cond delay="650"/>
                                          </p:stCondLst>
                                        </p:cTn>
                                        <p:tgtEl>
                                          <p:spTgt spid="7"/>
                                        </p:tgtEl>
                                      </p:cBhvr>
                                      <p:to x="100000" y="60000"/>
                                    </p:animScale>
                                    <p:animScale>
                                      <p:cBhvr>
                                        <p:cTn id="82" dur="166" decel="50000">
                                          <p:stCondLst>
                                            <p:cond delay="676"/>
                                          </p:stCondLst>
                                        </p:cTn>
                                        <p:tgtEl>
                                          <p:spTgt spid="7"/>
                                        </p:tgtEl>
                                      </p:cBhvr>
                                      <p:to x="100000" y="100000"/>
                                    </p:animScale>
                                    <p:animScale>
                                      <p:cBhvr>
                                        <p:cTn id="83" dur="26">
                                          <p:stCondLst>
                                            <p:cond delay="1312"/>
                                          </p:stCondLst>
                                        </p:cTn>
                                        <p:tgtEl>
                                          <p:spTgt spid="7"/>
                                        </p:tgtEl>
                                      </p:cBhvr>
                                      <p:to x="100000" y="80000"/>
                                    </p:animScale>
                                    <p:animScale>
                                      <p:cBhvr>
                                        <p:cTn id="84" dur="166" decel="50000">
                                          <p:stCondLst>
                                            <p:cond delay="1338"/>
                                          </p:stCondLst>
                                        </p:cTn>
                                        <p:tgtEl>
                                          <p:spTgt spid="7"/>
                                        </p:tgtEl>
                                      </p:cBhvr>
                                      <p:to x="100000" y="100000"/>
                                    </p:animScale>
                                    <p:animScale>
                                      <p:cBhvr>
                                        <p:cTn id="85" dur="26">
                                          <p:stCondLst>
                                            <p:cond delay="1642"/>
                                          </p:stCondLst>
                                        </p:cTn>
                                        <p:tgtEl>
                                          <p:spTgt spid="7"/>
                                        </p:tgtEl>
                                      </p:cBhvr>
                                      <p:to x="100000" y="90000"/>
                                    </p:animScale>
                                    <p:animScale>
                                      <p:cBhvr>
                                        <p:cTn id="86" dur="166" decel="50000">
                                          <p:stCondLst>
                                            <p:cond delay="1668"/>
                                          </p:stCondLst>
                                        </p:cTn>
                                        <p:tgtEl>
                                          <p:spTgt spid="7"/>
                                        </p:tgtEl>
                                      </p:cBhvr>
                                      <p:to x="100000" y="100000"/>
                                    </p:animScale>
                                    <p:animScale>
                                      <p:cBhvr>
                                        <p:cTn id="87" dur="26">
                                          <p:stCondLst>
                                            <p:cond delay="1808"/>
                                          </p:stCondLst>
                                        </p:cTn>
                                        <p:tgtEl>
                                          <p:spTgt spid="7"/>
                                        </p:tgtEl>
                                      </p:cBhvr>
                                      <p:to x="100000" y="95000"/>
                                    </p:animScale>
                                    <p:animScale>
                                      <p:cBhvr>
                                        <p:cTn id="88" dur="166" decel="50000">
                                          <p:stCondLst>
                                            <p:cond delay="1834"/>
                                          </p:stCondLst>
                                        </p:cTn>
                                        <p:tgtEl>
                                          <p:spTgt spid="7"/>
                                        </p:tgtEl>
                                      </p:cBhvr>
                                      <p:to x="100000" y="100000"/>
                                    </p:animScale>
                                  </p:childTnLst>
                                </p:cTn>
                              </p:par>
                              <p:par>
                                <p:cTn id="89" presetID="26" presetClass="entr" presetSubtype="0" fill="hold" nodeType="with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wipe(down)">
                                      <p:cBhvr>
                                        <p:cTn id="91" dur="580">
                                          <p:stCondLst>
                                            <p:cond delay="0"/>
                                          </p:stCondLst>
                                        </p:cTn>
                                        <p:tgtEl>
                                          <p:spTgt spid="8"/>
                                        </p:tgtEl>
                                      </p:cBhvr>
                                    </p:animEffect>
                                    <p:anim calcmode="lin" valueType="num">
                                      <p:cBhvr>
                                        <p:cTn id="9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7" dur="26">
                                          <p:stCondLst>
                                            <p:cond delay="650"/>
                                          </p:stCondLst>
                                        </p:cTn>
                                        <p:tgtEl>
                                          <p:spTgt spid="8"/>
                                        </p:tgtEl>
                                      </p:cBhvr>
                                      <p:to x="100000" y="60000"/>
                                    </p:animScale>
                                    <p:animScale>
                                      <p:cBhvr>
                                        <p:cTn id="98" dur="166" decel="50000">
                                          <p:stCondLst>
                                            <p:cond delay="676"/>
                                          </p:stCondLst>
                                        </p:cTn>
                                        <p:tgtEl>
                                          <p:spTgt spid="8"/>
                                        </p:tgtEl>
                                      </p:cBhvr>
                                      <p:to x="100000" y="100000"/>
                                    </p:animScale>
                                    <p:animScale>
                                      <p:cBhvr>
                                        <p:cTn id="99" dur="26">
                                          <p:stCondLst>
                                            <p:cond delay="1312"/>
                                          </p:stCondLst>
                                        </p:cTn>
                                        <p:tgtEl>
                                          <p:spTgt spid="8"/>
                                        </p:tgtEl>
                                      </p:cBhvr>
                                      <p:to x="100000" y="80000"/>
                                    </p:animScale>
                                    <p:animScale>
                                      <p:cBhvr>
                                        <p:cTn id="100" dur="166" decel="50000">
                                          <p:stCondLst>
                                            <p:cond delay="1338"/>
                                          </p:stCondLst>
                                        </p:cTn>
                                        <p:tgtEl>
                                          <p:spTgt spid="8"/>
                                        </p:tgtEl>
                                      </p:cBhvr>
                                      <p:to x="100000" y="100000"/>
                                    </p:animScale>
                                    <p:animScale>
                                      <p:cBhvr>
                                        <p:cTn id="101" dur="26">
                                          <p:stCondLst>
                                            <p:cond delay="1642"/>
                                          </p:stCondLst>
                                        </p:cTn>
                                        <p:tgtEl>
                                          <p:spTgt spid="8"/>
                                        </p:tgtEl>
                                      </p:cBhvr>
                                      <p:to x="100000" y="90000"/>
                                    </p:animScale>
                                    <p:animScale>
                                      <p:cBhvr>
                                        <p:cTn id="102" dur="166" decel="50000">
                                          <p:stCondLst>
                                            <p:cond delay="1668"/>
                                          </p:stCondLst>
                                        </p:cTn>
                                        <p:tgtEl>
                                          <p:spTgt spid="8"/>
                                        </p:tgtEl>
                                      </p:cBhvr>
                                      <p:to x="100000" y="100000"/>
                                    </p:animScale>
                                    <p:animScale>
                                      <p:cBhvr>
                                        <p:cTn id="103" dur="26">
                                          <p:stCondLst>
                                            <p:cond delay="1808"/>
                                          </p:stCondLst>
                                        </p:cTn>
                                        <p:tgtEl>
                                          <p:spTgt spid="8"/>
                                        </p:tgtEl>
                                      </p:cBhvr>
                                      <p:to x="100000" y="95000"/>
                                    </p:animScale>
                                    <p:animScale>
                                      <p:cBhvr>
                                        <p:cTn id="10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14375" cy="314325"/>
          </a:xfrm>
          <a:prstGeom prst="rect">
            <a:avLst/>
          </a:prstGeom>
        </p:spPr>
      </p:pic>
      <p:pic>
        <p:nvPicPr>
          <p:cNvPr id="4" name="Picture 3" descr="image.png"/>
          <p:cNvPicPr>
            <a:picLocks noChangeAspect="1"/>
          </p:cNvPicPr>
          <p:nvPr/>
        </p:nvPicPr>
        <p:blipFill>
          <a:blip r:embed="rId4"/>
          <a:stretch>
            <a:fillRect/>
          </a:stretch>
        </p:blipFill>
        <p:spPr>
          <a:xfrm>
            <a:off x="523875" y="1447800"/>
            <a:ext cx="11144250" cy="2381250"/>
          </a:xfrm>
          <a:prstGeom prst="rect">
            <a:avLst/>
          </a:prstGeom>
        </p:spPr>
      </p:pic>
      <p:pic>
        <p:nvPicPr>
          <p:cNvPr id="5" name="Picture 4" descr="image.png"/>
          <p:cNvPicPr>
            <a:picLocks noChangeAspect="1"/>
          </p:cNvPicPr>
          <p:nvPr/>
        </p:nvPicPr>
        <p:blipFill>
          <a:blip r:embed="rId5"/>
          <a:stretch>
            <a:fillRect/>
          </a:stretch>
        </p:blipFill>
        <p:spPr>
          <a:xfrm>
            <a:off x="781050" y="2847975"/>
            <a:ext cx="10629900" cy="723900"/>
          </a:xfrm>
          <a:prstGeom prst="rect">
            <a:avLst/>
          </a:prstGeom>
        </p:spPr>
      </p:pic>
      <p:pic>
        <p:nvPicPr>
          <p:cNvPr id="6" name="Picture 5" descr="image.png"/>
          <p:cNvPicPr>
            <a:picLocks noChangeAspect="1"/>
          </p:cNvPicPr>
          <p:nvPr/>
        </p:nvPicPr>
        <p:blipFill>
          <a:blip r:embed="rId6"/>
          <a:stretch>
            <a:fillRect/>
          </a:stretch>
        </p:blipFill>
        <p:spPr>
          <a:xfrm>
            <a:off x="7872412" y="6248400"/>
            <a:ext cx="3938587" cy="419100"/>
          </a:xfrm>
          <a:prstGeom prst="rect">
            <a:avLst/>
          </a:prstGeom>
        </p:spPr>
      </p:pic>
      <p:sp>
        <p:nvSpPr>
          <p:cNvPr id="7" name="TextBox 6"/>
          <p:cNvSpPr txBox="1"/>
          <p:nvPr/>
        </p:nvSpPr>
        <p:spPr>
          <a:xfrm>
            <a:off x="1123950" y="428625"/>
            <a:ext cx="11068050"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একক কাজ</a:t>
            </a:r>
          </a:p>
        </p:txBody>
      </p:sp>
      <p:sp>
        <p:nvSpPr>
          <p:cNvPr id="8" name="Rectangle 7"/>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8" descr="image.png"/>
          <p:cNvPicPr>
            <a:picLocks noChangeAspect="1"/>
          </p:cNvPicPr>
          <p:nvPr/>
        </p:nvPicPr>
        <p:blipFill>
          <a:blip r:embed="rId7"/>
          <a:stretch>
            <a:fillRect/>
          </a:stretch>
        </p:blipFill>
        <p:spPr>
          <a:xfrm>
            <a:off x="523875" y="533400"/>
            <a:ext cx="457200" cy="361950"/>
          </a:xfrm>
          <a:prstGeom prst="rect">
            <a:avLst/>
          </a:prstGeom>
        </p:spPr>
      </p:pic>
      <p:pic>
        <p:nvPicPr>
          <p:cNvPr id="10" name="Picture 9" descr="image.png"/>
          <p:cNvPicPr>
            <a:picLocks noChangeAspect="1"/>
          </p:cNvPicPr>
          <p:nvPr/>
        </p:nvPicPr>
        <p:blipFill>
          <a:blip r:embed="rId8"/>
          <a:stretch>
            <a:fillRect/>
          </a:stretch>
        </p:blipFill>
        <p:spPr>
          <a:xfrm>
            <a:off x="781050" y="1704975"/>
            <a:ext cx="1504950" cy="390525"/>
          </a:xfrm>
          <a:prstGeom prst="rect">
            <a:avLst/>
          </a:prstGeom>
        </p:spPr>
      </p:pic>
      <p:sp>
        <p:nvSpPr>
          <p:cNvPr id="11" name="TextBox 10"/>
          <p:cNvSpPr txBox="1"/>
          <p:nvPr/>
        </p:nvSpPr>
        <p:spPr>
          <a:xfrm>
            <a:off x="781050" y="2333625"/>
            <a:ext cx="10629900" cy="371475"/>
          </a:xfrm>
          <a:prstGeom prst="rect">
            <a:avLst/>
          </a:prstGeom>
          <a:noFill/>
        </p:spPr>
        <p:txBody>
          <a:bodyPr wrap="square" lIns="0" tIns="0" rIns="0" bIns="0" anchor="t">
            <a:spAutoFit/>
          </a:bodyPr>
          <a:lstStyle/>
          <a:p>
            <a:pPr algn="l">
              <a:lnSpc>
                <a:spcPts val="2925"/>
              </a:lnSpc>
            </a:pPr>
            <a:r>
              <a:rPr sz="1950" b="1" i="0" u="none">
                <a:solidFill>
                  <a:srgbClr val="0C4A6E"/>
                </a:solidFill>
                <a:latin typeface="Hind Siliguri"/>
              </a:rPr>
              <a:t>নিচের কাজটি খাতায় সংক্ষেপে লেখ:</a:t>
            </a:r>
          </a:p>
        </p:txBody>
      </p:sp>
      <p:pic>
        <p:nvPicPr>
          <p:cNvPr id="12" name="Picture 11" descr="image.png"/>
          <p:cNvPicPr>
            <a:picLocks noChangeAspect="1"/>
          </p:cNvPicPr>
          <p:nvPr/>
        </p:nvPicPr>
        <p:blipFill>
          <a:blip r:embed="rId9"/>
          <a:stretch>
            <a:fillRect/>
          </a:stretch>
        </p:blipFill>
        <p:spPr>
          <a:xfrm>
            <a:off x="933450" y="1809750"/>
            <a:ext cx="171450" cy="171450"/>
          </a:xfrm>
          <a:prstGeom prst="rect">
            <a:avLst/>
          </a:prstGeom>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0" fill="hold"/>
                                        <p:tgtEl>
                                          <p:spTgt spid="11"/>
                                        </p:tgtEl>
                                        <p:attrNameLst>
                                          <p:attrName>ppt_x</p:attrName>
                                        </p:attrNameLst>
                                      </p:cBhvr>
                                      <p:tavLst>
                                        <p:tav tm="0">
                                          <p:val>
                                            <p:strVal val="#ppt_x"/>
                                          </p:val>
                                        </p:tav>
                                        <p:tav tm="100000">
                                          <p:val>
                                            <p:strVal val="#ppt_x"/>
                                          </p:val>
                                        </p:tav>
                                      </p:tavLst>
                                    </p:anim>
                                    <p:anim calcmode="lin" valueType="num">
                                      <p:cBhvr additive="base">
                                        <p:cTn id="8" dur="5000" fill="hold"/>
                                        <p:tgtEl>
                                          <p:spTgt spid="11"/>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0" fill="hold"/>
                                        <p:tgtEl>
                                          <p:spTgt spid="5"/>
                                        </p:tgtEl>
                                        <p:attrNameLst>
                                          <p:attrName>ppt_x</p:attrName>
                                        </p:attrNameLst>
                                      </p:cBhvr>
                                      <p:tavLst>
                                        <p:tav tm="0">
                                          <p:val>
                                            <p:strVal val="#ppt_x"/>
                                          </p:val>
                                        </p:tav>
                                        <p:tav tm="100000">
                                          <p:val>
                                            <p:strVal val="#ppt_x"/>
                                          </p:val>
                                        </p:tav>
                                      </p:tavLst>
                                    </p:anim>
                                    <p:anim calcmode="lin" valueType="num">
                                      <p:cBhvr additive="base">
                                        <p:cTn id="12"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04850"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3838575"/>
          </a:xfrm>
          <a:prstGeom prst="rect">
            <a:avLst/>
          </a:prstGeom>
        </p:spPr>
      </p:pic>
      <p:pic>
        <p:nvPicPr>
          <p:cNvPr id="5" name="Picture 4" descr="image.png"/>
          <p:cNvPicPr>
            <a:picLocks noChangeAspect="1"/>
          </p:cNvPicPr>
          <p:nvPr/>
        </p:nvPicPr>
        <p:blipFill>
          <a:blip r:embed="rId5"/>
          <a:stretch>
            <a:fillRect/>
          </a:stretch>
        </p:blipFill>
        <p:spPr>
          <a:xfrm>
            <a:off x="781050" y="2066925"/>
            <a:ext cx="10629900" cy="866775"/>
          </a:xfrm>
          <a:prstGeom prst="rect">
            <a:avLst/>
          </a:prstGeom>
        </p:spPr>
      </p:pic>
      <p:pic>
        <p:nvPicPr>
          <p:cNvPr id="6" name="Picture 5" descr="image.png"/>
          <p:cNvPicPr>
            <a:picLocks noChangeAspect="1"/>
          </p:cNvPicPr>
          <p:nvPr/>
        </p:nvPicPr>
        <p:blipFill>
          <a:blip r:embed="rId5"/>
          <a:stretch>
            <a:fillRect/>
          </a:stretch>
        </p:blipFill>
        <p:spPr>
          <a:xfrm>
            <a:off x="781050" y="3067050"/>
            <a:ext cx="10629900" cy="866775"/>
          </a:xfrm>
          <a:prstGeom prst="rect">
            <a:avLst/>
          </a:prstGeom>
        </p:spPr>
      </p:pic>
      <p:pic>
        <p:nvPicPr>
          <p:cNvPr id="7" name="Picture 6" descr="image.png"/>
          <p:cNvPicPr>
            <a:picLocks noChangeAspect="1"/>
          </p:cNvPicPr>
          <p:nvPr/>
        </p:nvPicPr>
        <p:blipFill>
          <a:blip r:embed="rId6"/>
          <a:stretch>
            <a:fillRect/>
          </a:stretch>
        </p:blipFill>
        <p:spPr>
          <a:xfrm>
            <a:off x="781050" y="4067175"/>
            <a:ext cx="10629900" cy="866775"/>
          </a:xfrm>
          <a:prstGeom prst="rect">
            <a:avLst/>
          </a:prstGeom>
        </p:spPr>
      </p:pic>
      <p:pic>
        <p:nvPicPr>
          <p:cNvPr id="8" name="Picture 7" descr="image.png"/>
          <p:cNvPicPr>
            <a:picLocks noChangeAspect="1"/>
          </p:cNvPicPr>
          <p:nvPr/>
        </p:nvPicPr>
        <p:blipFill>
          <a:blip r:embed="rId7"/>
          <a:stretch>
            <a:fillRect/>
          </a:stretch>
        </p:blipFill>
        <p:spPr>
          <a:xfrm>
            <a:off x="1028700" y="2328862"/>
            <a:ext cx="342900" cy="342900"/>
          </a:xfrm>
          <a:prstGeom prst="rect">
            <a:avLst/>
          </a:prstGeom>
        </p:spPr>
      </p:pic>
      <p:pic>
        <p:nvPicPr>
          <p:cNvPr id="9" name="Picture 8" descr="image.png"/>
          <p:cNvPicPr>
            <a:picLocks noChangeAspect="1"/>
          </p:cNvPicPr>
          <p:nvPr/>
        </p:nvPicPr>
        <p:blipFill>
          <a:blip r:embed="rId8"/>
          <a:stretch>
            <a:fillRect/>
          </a:stretch>
        </p:blipFill>
        <p:spPr>
          <a:xfrm>
            <a:off x="1028700" y="3328987"/>
            <a:ext cx="342900" cy="342900"/>
          </a:xfrm>
          <a:prstGeom prst="rect">
            <a:avLst/>
          </a:prstGeom>
        </p:spPr>
      </p:pic>
      <p:pic>
        <p:nvPicPr>
          <p:cNvPr id="10" name="Picture 9" descr="image.png"/>
          <p:cNvPicPr>
            <a:picLocks noChangeAspect="1"/>
          </p:cNvPicPr>
          <p:nvPr/>
        </p:nvPicPr>
        <p:blipFill>
          <a:blip r:embed="rId9"/>
          <a:stretch>
            <a:fillRect/>
          </a:stretch>
        </p:blipFill>
        <p:spPr>
          <a:xfrm>
            <a:off x="1028700" y="4329112"/>
            <a:ext cx="342900" cy="342900"/>
          </a:xfrm>
          <a:prstGeom prst="rect">
            <a:avLst/>
          </a:prstGeom>
        </p:spPr>
      </p:pic>
      <p:pic>
        <p:nvPicPr>
          <p:cNvPr id="11" name="Picture 10" descr="image.png"/>
          <p:cNvPicPr>
            <a:picLocks noChangeAspect="1"/>
          </p:cNvPicPr>
          <p:nvPr/>
        </p:nvPicPr>
        <p:blipFill>
          <a:blip r:embed="rId10"/>
          <a:stretch>
            <a:fillRect/>
          </a:stretch>
        </p:blipFill>
        <p:spPr>
          <a:xfrm>
            <a:off x="7872412" y="6248400"/>
            <a:ext cx="3938587" cy="419100"/>
          </a:xfrm>
          <a:prstGeom prst="rect">
            <a:avLst/>
          </a:prstGeom>
        </p:spPr>
      </p:pic>
      <p:sp>
        <p:nvSpPr>
          <p:cNvPr id="12" name="TextBox 11"/>
          <p:cNvSpPr txBox="1"/>
          <p:nvPr/>
        </p:nvSpPr>
        <p:spPr>
          <a:xfrm>
            <a:off x="981075" y="428625"/>
            <a:ext cx="1121092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একক কাজের নমুনা উত্তর</a:t>
            </a:r>
          </a:p>
        </p:txBody>
      </p:sp>
      <p:sp>
        <p:nvSpPr>
          <p:cNvPr id="13" name="Rectangle 12"/>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p:cNvPicPr>
            <a:picLocks noChangeAspect="1"/>
          </p:cNvPicPr>
          <p:nvPr/>
        </p:nvPicPr>
        <p:blipFill>
          <a:blip r:embed="rId11"/>
          <a:stretch>
            <a:fillRect/>
          </a:stretch>
        </p:blipFill>
        <p:spPr>
          <a:xfrm>
            <a:off x="523875" y="533400"/>
            <a:ext cx="314325" cy="361950"/>
          </a:xfrm>
          <a:prstGeom prst="rect">
            <a:avLst/>
          </a:prstGeom>
        </p:spPr>
      </p:pic>
      <p:sp>
        <p:nvSpPr>
          <p:cNvPr id="15" name="TextBox 14"/>
          <p:cNvSpPr txBox="1"/>
          <p:nvPr/>
        </p:nvSpPr>
        <p:spPr>
          <a:xfrm>
            <a:off x="781050" y="1609725"/>
            <a:ext cx="10629900" cy="314325"/>
          </a:xfrm>
          <a:prstGeom prst="rect">
            <a:avLst/>
          </a:prstGeom>
          <a:noFill/>
        </p:spPr>
        <p:txBody>
          <a:bodyPr wrap="square" lIns="0" tIns="0" rIns="0" bIns="0" anchor="t">
            <a:spAutoFit/>
          </a:bodyPr>
          <a:lstStyle/>
          <a:p>
            <a:pPr algn="l">
              <a:lnSpc>
                <a:spcPts val="2475"/>
              </a:lnSpc>
            </a:pPr>
            <a:r>
              <a:rPr sz="1650" b="1" i="0" u="none">
                <a:solidFill>
                  <a:srgbClr val="15803D"/>
                </a:solidFill>
                <a:latin typeface="Hind Siliguri"/>
              </a:rPr>
              <a:t>তোমার উত্তরের সাথে মিলিয়ে নাও:</a:t>
            </a:r>
          </a:p>
        </p:txBody>
      </p:sp>
      <p:sp>
        <p:nvSpPr>
          <p:cNvPr id="16" name="TextBox 15"/>
          <p:cNvSpPr txBox="1"/>
          <p:nvPr/>
        </p:nvSpPr>
        <p:spPr>
          <a:xfrm>
            <a:off x="1514475" y="2200275"/>
            <a:ext cx="40576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ঋণের সুদ:</a:t>
            </a:r>
          </a:p>
        </p:txBody>
      </p:sp>
      <p:sp>
        <p:nvSpPr>
          <p:cNvPr id="17" name="TextBox 16"/>
          <p:cNvSpPr txBox="1"/>
          <p:nvPr/>
        </p:nvSpPr>
        <p:spPr>
          <a:xfrm>
            <a:off x="1514475" y="2524125"/>
            <a:ext cx="4057650" cy="276225"/>
          </a:xfrm>
          <a:prstGeom prst="rect">
            <a:avLst/>
          </a:prstGeom>
          <a:noFill/>
        </p:spPr>
        <p:txBody>
          <a:bodyPr wrap="square" lIns="0" tIns="0" rIns="0" bIns="0" anchor="t">
            <a:spAutoFit/>
          </a:bodyPr>
          <a:lstStyle/>
          <a:p>
            <a:pPr algn="l"/>
            <a:r>
              <a:rPr sz="1350" b="0" i="0" u="none">
                <a:solidFill>
                  <a:srgbClr val="64748B"/>
                </a:solidFill>
                <a:latin typeface="Hind Siliguri"/>
              </a:rPr>
              <a:t>ব্যাংকের সবচেয়ে বড় আয়ের উৎস হলো প্রদত্ত ঋণের ওপর প্রাপ্ত সুদ।</a:t>
            </a:r>
          </a:p>
        </p:txBody>
      </p:sp>
      <p:sp>
        <p:nvSpPr>
          <p:cNvPr id="18" name="TextBox 17"/>
          <p:cNvSpPr txBox="1"/>
          <p:nvPr/>
        </p:nvSpPr>
        <p:spPr>
          <a:xfrm>
            <a:off x="1514475" y="3200400"/>
            <a:ext cx="43243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বিনিয়োগ:</a:t>
            </a:r>
          </a:p>
        </p:txBody>
      </p:sp>
      <p:sp>
        <p:nvSpPr>
          <p:cNvPr id="19" name="TextBox 18"/>
          <p:cNvSpPr txBox="1"/>
          <p:nvPr/>
        </p:nvSpPr>
        <p:spPr>
          <a:xfrm>
            <a:off x="1514475" y="3524250"/>
            <a:ext cx="4324350" cy="276225"/>
          </a:xfrm>
          <a:prstGeom prst="rect">
            <a:avLst/>
          </a:prstGeom>
          <a:noFill/>
        </p:spPr>
        <p:txBody>
          <a:bodyPr wrap="square" lIns="0" tIns="0" rIns="0" bIns="0" anchor="t">
            <a:spAutoFit/>
          </a:bodyPr>
          <a:lstStyle/>
          <a:p>
            <a:pPr algn="l"/>
            <a:r>
              <a:rPr sz="1350" b="0" i="0" u="none">
                <a:solidFill>
                  <a:srgbClr val="64748B"/>
                </a:solidFill>
                <a:latin typeface="Hind Siliguri"/>
              </a:rPr>
              <a:t>সরকারি সিকিউরিটি বা শেয়ারে অর্থ বিনিয়োগ করে মুনাফা অর্জন করে।</a:t>
            </a:r>
          </a:p>
        </p:txBody>
      </p:sp>
      <p:sp>
        <p:nvSpPr>
          <p:cNvPr id="20" name="TextBox 19"/>
          <p:cNvSpPr txBox="1"/>
          <p:nvPr/>
        </p:nvSpPr>
        <p:spPr>
          <a:xfrm>
            <a:off x="1514475" y="4200525"/>
            <a:ext cx="477202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লকার ভাড়া:</a:t>
            </a:r>
          </a:p>
        </p:txBody>
      </p:sp>
      <p:sp>
        <p:nvSpPr>
          <p:cNvPr id="21" name="TextBox 20"/>
          <p:cNvSpPr txBox="1"/>
          <p:nvPr/>
        </p:nvSpPr>
        <p:spPr>
          <a:xfrm>
            <a:off x="1514475" y="4524375"/>
            <a:ext cx="4772025" cy="276225"/>
          </a:xfrm>
          <a:prstGeom prst="rect">
            <a:avLst/>
          </a:prstGeom>
          <a:noFill/>
        </p:spPr>
        <p:txBody>
          <a:bodyPr wrap="square" lIns="0" tIns="0" rIns="0" bIns="0" anchor="t">
            <a:spAutoFit/>
          </a:bodyPr>
          <a:lstStyle/>
          <a:p>
            <a:pPr algn="l"/>
            <a:r>
              <a:rPr sz="1350" b="0" i="0" u="none">
                <a:solidFill>
                  <a:srgbClr val="64748B"/>
                </a:solidFill>
                <a:latin typeface="Hind Siliguri"/>
              </a:rPr>
              <a:t>গ্রাহকের মূল্যবান সামগ্রী নিরাপদে রাখার লকার দিয়ে সার্ভিস চার্জ আদায় করে।</a:t>
            </a:r>
          </a:p>
        </p:txBody>
      </p:sp>
    </p:spTree>
  </p:cSld>
  <p:clrMapOvr>
    <a:masterClrMapping/>
  </p:clrMapOvr>
  <p:transition>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42950"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866775"/>
          </a:xfrm>
          <a:prstGeom prst="rect">
            <a:avLst/>
          </a:prstGeom>
        </p:spPr>
      </p:pic>
      <p:pic>
        <p:nvPicPr>
          <p:cNvPr id="5" name="Picture 4" descr="image.png"/>
          <p:cNvPicPr>
            <a:picLocks noChangeAspect="1"/>
          </p:cNvPicPr>
          <p:nvPr/>
        </p:nvPicPr>
        <p:blipFill>
          <a:blip r:embed="rId4"/>
          <a:stretch>
            <a:fillRect/>
          </a:stretch>
        </p:blipFill>
        <p:spPr>
          <a:xfrm>
            <a:off x="523875" y="2352675"/>
            <a:ext cx="11144250" cy="866775"/>
          </a:xfrm>
          <a:prstGeom prst="rect">
            <a:avLst/>
          </a:prstGeom>
        </p:spPr>
      </p:pic>
      <p:pic>
        <p:nvPicPr>
          <p:cNvPr id="6" name="Picture 5" descr="image.png"/>
          <p:cNvPicPr>
            <a:picLocks noChangeAspect="1"/>
          </p:cNvPicPr>
          <p:nvPr/>
        </p:nvPicPr>
        <p:blipFill>
          <a:blip r:embed="rId4"/>
          <a:stretch>
            <a:fillRect/>
          </a:stretch>
        </p:blipFill>
        <p:spPr>
          <a:xfrm>
            <a:off x="523875" y="3352800"/>
            <a:ext cx="11144250" cy="866775"/>
          </a:xfrm>
          <a:prstGeom prst="rect">
            <a:avLst/>
          </a:prstGeom>
        </p:spPr>
      </p:pic>
      <p:pic>
        <p:nvPicPr>
          <p:cNvPr id="7" name="Picture 6" descr="image.png"/>
          <p:cNvPicPr>
            <a:picLocks noChangeAspect="1"/>
          </p:cNvPicPr>
          <p:nvPr/>
        </p:nvPicPr>
        <p:blipFill>
          <a:blip r:embed="rId4"/>
          <a:stretch>
            <a:fillRect/>
          </a:stretch>
        </p:blipFill>
        <p:spPr>
          <a:xfrm>
            <a:off x="523875" y="4352925"/>
            <a:ext cx="11144250" cy="866775"/>
          </a:xfrm>
          <a:prstGeom prst="rect">
            <a:avLst/>
          </a:prstGeom>
        </p:spPr>
      </p:pic>
      <p:pic>
        <p:nvPicPr>
          <p:cNvPr id="8" name="Picture 7" descr="image.png"/>
          <p:cNvPicPr>
            <a:picLocks noChangeAspect="1"/>
          </p:cNvPicPr>
          <p:nvPr/>
        </p:nvPicPr>
        <p:blipFill>
          <a:blip r:embed="rId5"/>
          <a:stretch>
            <a:fillRect/>
          </a:stretch>
        </p:blipFill>
        <p:spPr>
          <a:xfrm>
            <a:off x="771525" y="1614487"/>
            <a:ext cx="342900" cy="342900"/>
          </a:xfrm>
          <a:prstGeom prst="rect">
            <a:avLst/>
          </a:prstGeom>
        </p:spPr>
      </p:pic>
      <p:pic>
        <p:nvPicPr>
          <p:cNvPr id="9" name="Picture 8" descr="image.png"/>
          <p:cNvPicPr>
            <a:picLocks noChangeAspect="1"/>
          </p:cNvPicPr>
          <p:nvPr/>
        </p:nvPicPr>
        <p:blipFill>
          <a:blip r:embed="rId6"/>
          <a:stretch>
            <a:fillRect/>
          </a:stretch>
        </p:blipFill>
        <p:spPr>
          <a:xfrm>
            <a:off x="771525" y="2614612"/>
            <a:ext cx="342900" cy="342900"/>
          </a:xfrm>
          <a:prstGeom prst="rect">
            <a:avLst/>
          </a:prstGeom>
        </p:spPr>
      </p:pic>
      <p:pic>
        <p:nvPicPr>
          <p:cNvPr id="10" name="Picture 9" descr="image.png"/>
          <p:cNvPicPr>
            <a:picLocks noChangeAspect="1"/>
          </p:cNvPicPr>
          <p:nvPr/>
        </p:nvPicPr>
        <p:blipFill>
          <a:blip r:embed="rId7"/>
          <a:stretch>
            <a:fillRect/>
          </a:stretch>
        </p:blipFill>
        <p:spPr>
          <a:xfrm>
            <a:off x="771525" y="3614737"/>
            <a:ext cx="342900" cy="342900"/>
          </a:xfrm>
          <a:prstGeom prst="rect">
            <a:avLst/>
          </a:prstGeom>
        </p:spPr>
      </p:pic>
      <p:pic>
        <p:nvPicPr>
          <p:cNvPr id="11" name="Picture 10" descr="image.png"/>
          <p:cNvPicPr>
            <a:picLocks noChangeAspect="1"/>
          </p:cNvPicPr>
          <p:nvPr/>
        </p:nvPicPr>
        <p:blipFill>
          <a:blip r:embed="rId8"/>
          <a:stretch>
            <a:fillRect/>
          </a:stretch>
        </p:blipFill>
        <p:spPr>
          <a:xfrm>
            <a:off x="771525" y="4614862"/>
            <a:ext cx="342900" cy="342900"/>
          </a:xfrm>
          <a:prstGeom prst="rect">
            <a:avLst/>
          </a:prstGeom>
        </p:spPr>
      </p:pic>
      <p:pic>
        <p:nvPicPr>
          <p:cNvPr id="12" name="Picture 11" descr="image.png"/>
          <p:cNvPicPr>
            <a:picLocks noChangeAspect="1"/>
          </p:cNvPicPr>
          <p:nvPr/>
        </p:nvPicPr>
        <p:blipFill>
          <a:blip r:embed="rId9"/>
          <a:stretch>
            <a:fillRect/>
          </a:stretch>
        </p:blipFill>
        <p:spPr>
          <a:xfrm>
            <a:off x="7872412" y="6248400"/>
            <a:ext cx="3938587" cy="419100"/>
          </a:xfrm>
          <a:prstGeom prst="rect">
            <a:avLst/>
          </a:prstGeom>
        </p:spPr>
      </p:pic>
      <p:sp>
        <p:nvSpPr>
          <p:cNvPr id="13" name="TextBox 12"/>
          <p:cNvSpPr txBox="1"/>
          <p:nvPr/>
        </p:nvSpPr>
        <p:spPr>
          <a:xfrm>
            <a:off x="942975" y="428625"/>
            <a:ext cx="1124902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১০.৫ বাণিজ্যিক ব্যাংকের ব্যয়ের খাতসমূহ (১ - ৪)</a:t>
            </a:r>
          </a:p>
        </p:txBody>
      </p:sp>
      <p:sp>
        <p:nvSpPr>
          <p:cNvPr id="14" name="Rectangle 13"/>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5" name="Picture 14" descr="image.png"/>
          <p:cNvPicPr>
            <a:picLocks noChangeAspect="1"/>
          </p:cNvPicPr>
          <p:nvPr/>
        </p:nvPicPr>
        <p:blipFill>
          <a:blip r:embed="rId10"/>
          <a:stretch>
            <a:fillRect/>
          </a:stretch>
        </p:blipFill>
        <p:spPr>
          <a:xfrm>
            <a:off x="523875" y="533400"/>
            <a:ext cx="276225" cy="361950"/>
          </a:xfrm>
          <a:prstGeom prst="rect">
            <a:avLst/>
          </a:prstGeom>
        </p:spPr>
      </p:pic>
      <p:sp>
        <p:nvSpPr>
          <p:cNvPr id="16" name="TextBox 15"/>
          <p:cNvSpPr txBox="1"/>
          <p:nvPr/>
        </p:nvSpPr>
        <p:spPr>
          <a:xfrm>
            <a:off x="1257300" y="1485900"/>
            <a:ext cx="427672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আমানতকারীর আমানতের উপর সুদ প্রদান</a:t>
            </a:r>
          </a:p>
        </p:txBody>
      </p:sp>
      <p:sp>
        <p:nvSpPr>
          <p:cNvPr id="17" name="TextBox 16"/>
          <p:cNvSpPr txBox="1"/>
          <p:nvPr/>
        </p:nvSpPr>
        <p:spPr>
          <a:xfrm>
            <a:off x="1257300" y="1809750"/>
            <a:ext cx="4276725" cy="276225"/>
          </a:xfrm>
          <a:prstGeom prst="rect">
            <a:avLst/>
          </a:prstGeom>
          <a:noFill/>
        </p:spPr>
        <p:txBody>
          <a:bodyPr wrap="square" lIns="0" tIns="0" rIns="0" bIns="0" anchor="t">
            <a:spAutoFit/>
          </a:bodyPr>
          <a:lstStyle/>
          <a:p>
            <a:pPr algn="l"/>
            <a:r>
              <a:rPr sz="1350" b="0" i="0" u="none">
                <a:solidFill>
                  <a:srgbClr val="64748B"/>
                </a:solidFill>
                <a:latin typeface="Hind Siliguri"/>
              </a:rPr>
              <a:t>ব্যাংকের ব্যয়ের সবচেয়ে বড় অংশ হলো গ্রাহকের আমানতে সুদ দেওয়া।</a:t>
            </a:r>
          </a:p>
        </p:txBody>
      </p:sp>
      <p:sp>
        <p:nvSpPr>
          <p:cNvPr id="18" name="TextBox 17"/>
          <p:cNvSpPr txBox="1"/>
          <p:nvPr/>
        </p:nvSpPr>
        <p:spPr>
          <a:xfrm>
            <a:off x="1257300" y="2486025"/>
            <a:ext cx="359092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কেন্দ্রীয় ব্যাংক প্রদত্ত ঋণের উপর সুদ</a:t>
            </a:r>
          </a:p>
        </p:txBody>
      </p:sp>
      <p:sp>
        <p:nvSpPr>
          <p:cNvPr id="19" name="TextBox 18"/>
          <p:cNvSpPr txBox="1"/>
          <p:nvPr/>
        </p:nvSpPr>
        <p:spPr>
          <a:xfrm>
            <a:off x="1257300" y="2809875"/>
            <a:ext cx="3590925" cy="276225"/>
          </a:xfrm>
          <a:prstGeom prst="rect">
            <a:avLst/>
          </a:prstGeom>
          <a:noFill/>
        </p:spPr>
        <p:txBody>
          <a:bodyPr wrap="square" lIns="0" tIns="0" rIns="0" bIns="0" anchor="t">
            <a:spAutoFit/>
          </a:bodyPr>
          <a:lstStyle/>
          <a:p>
            <a:pPr algn="l"/>
            <a:r>
              <a:rPr sz="1350" b="0" i="0" u="none">
                <a:solidFill>
                  <a:srgbClr val="64748B"/>
                </a:solidFill>
                <a:latin typeface="Hind Siliguri"/>
              </a:rPr>
              <a:t>কেন্দ্রীয় ব্যাংক থেকে ধার করা ঋণের বিপরীত সুদ পরিশোধ।</a:t>
            </a:r>
          </a:p>
        </p:txBody>
      </p:sp>
      <p:sp>
        <p:nvSpPr>
          <p:cNvPr id="20" name="TextBox 19"/>
          <p:cNvSpPr txBox="1"/>
          <p:nvPr/>
        </p:nvSpPr>
        <p:spPr>
          <a:xfrm>
            <a:off x="1257300" y="3486150"/>
            <a:ext cx="34671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অন্যান্য বাণিজ্যিক ব্যাংক হতে গৃহীত ঋণের সুদ</a:t>
            </a:r>
          </a:p>
        </p:txBody>
      </p:sp>
      <p:sp>
        <p:nvSpPr>
          <p:cNvPr id="21" name="TextBox 20"/>
          <p:cNvSpPr txBox="1"/>
          <p:nvPr/>
        </p:nvSpPr>
        <p:spPr>
          <a:xfrm>
            <a:off x="1257300" y="3810000"/>
            <a:ext cx="3467100" cy="276225"/>
          </a:xfrm>
          <a:prstGeom prst="rect">
            <a:avLst/>
          </a:prstGeom>
          <a:noFill/>
        </p:spPr>
        <p:txBody>
          <a:bodyPr wrap="square" lIns="0" tIns="0" rIns="0" bIns="0" anchor="t">
            <a:spAutoFit/>
          </a:bodyPr>
          <a:lstStyle/>
          <a:p>
            <a:pPr algn="l"/>
            <a:r>
              <a:rPr sz="1350" b="0" i="0" u="none">
                <a:solidFill>
                  <a:srgbClr val="64748B"/>
                </a:solidFill>
                <a:latin typeface="Hind Siliguri"/>
              </a:rPr>
              <a:t>অন্যান্য ব্যাংক থেকে নেওয়া ঋণের জন্য সুদ দেওয়া।</a:t>
            </a:r>
          </a:p>
        </p:txBody>
      </p:sp>
      <p:sp>
        <p:nvSpPr>
          <p:cNvPr id="22" name="TextBox 21"/>
          <p:cNvSpPr txBox="1"/>
          <p:nvPr/>
        </p:nvSpPr>
        <p:spPr>
          <a:xfrm>
            <a:off x="1257300" y="4486275"/>
            <a:ext cx="34290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কর্মকর্তা ও কর্মচারীর বেতন-ভাতা ও বোনাস</a:t>
            </a:r>
          </a:p>
        </p:txBody>
      </p:sp>
      <p:sp>
        <p:nvSpPr>
          <p:cNvPr id="23" name="TextBox 22"/>
          <p:cNvSpPr txBox="1"/>
          <p:nvPr/>
        </p:nvSpPr>
        <p:spPr>
          <a:xfrm>
            <a:off x="1257300" y="4810125"/>
            <a:ext cx="3429000" cy="276225"/>
          </a:xfrm>
          <a:prstGeom prst="rect">
            <a:avLst/>
          </a:prstGeom>
          <a:noFill/>
        </p:spPr>
        <p:txBody>
          <a:bodyPr wrap="square" lIns="0" tIns="0" rIns="0" bIns="0" anchor="t">
            <a:spAutoFit/>
          </a:bodyPr>
          <a:lstStyle/>
          <a:p>
            <a:pPr algn="l"/>
            <a:r>
              <a:rPr sz="1350" b="0" i="0" u="none">
                <a:solidFill>
                  <a:srgbClr val="64748B"/>
                </a:solidFill>
                <a:latin typeface="Hind Siliguri"/>
              </a:rPr>
              <a:t>ব্যাংকের কর্মীদের নিয়মিত বেতন, ভাতা ও বোনাস প্রদান।</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14375" cy="314325"/>
          </a:xfrm>
          <a:prstGeom prst="rect">
            <a:avLst/>
          </a:prstGeom>
        </p:spPr>
      </p:pic>
      <p:pic>
        <p:nvPicPr>
          <p:cNvPr id="4" name="Picture 3" descr="image.png"/>
          <p:cNvPicPr>
            <a:picLocks noChangeAspect="1"/>
          </p:cNvPicPr>
          <p:nvPr/>
        </p:nvPicPr>
        <p:blipFill>
          <a:blip r:embed="rId4"/>
          <a:stretch>
            <a:fillRect/>
          </a:stretch>
        </p:blipFill>
        <p:spPr>
          <a:xfrm>
            <a:off x="6238875" y="1352550"/>
            <a:ext cx="5429250" cy="4791075"/>
          </a:xfrm>
          <a:prstGeom prst="rect">
            <a:avLst/>
          </a:prstGeom>
        </p:spPr>
      </p:pic>
      <p:pic>
        <p:nvPicPr>
          <p:cNvPr id="5" name="Picture 4" descr="image.png"/>
          <p:cNvPicPr>
            <a:picLocks noChangeAspect="1"/>
          </p:cNvPicPr>
          <p:nvPr/>
        </p:nvPicPr>
        <p:blipFill>
          <a:blip r:embed="rId5"/>
          <a:stretch>
            <a:fillRect/>
          </a:stretch>
        </p:blipFill>
        <p:spPr>
          <a:xfrm>
            <a:off x="523875" y="1352550"/>
            <a:ext cx="5429250" cy="609600"/>
          </a:xfrm>
          <a:prstGeom prst="rect">
            <a:avLst/>
          </a:prstGeom>
        </p:spPr>
      </p:pic>
      <p:pic>
        <p:nvPicPr>
          <p:cNvPr id="6" name="Picture 5" descr="image.png"/>
          <p:cNvPicPr>
            <a:picLocks noChangeAspect="1"/>
          </p:cNvPicPr>
          <p:nvPr/>
        </p:nvPicPr>
        <p:blipFill>
          <a:blip r:embed="rId5"/>
          <a:stretch>
            <a:fillRect/>
          </a:stretch>
        </p:blipFill>
        <p:spPr>
          <a:xfrm>
            <a:off x="523875" y="2095500"/>
            <a:ext cx="5429250" cy="609600"/>
          </a:xfrm>
          <a:prstGeom prst="rect">
            <a:avLst/>
          </a:prstGeom>
        </p:spPr>
      </p:pic>
      <p:pic>
        <p:nvPicPr>
          <p:cNvPr id="7" name="Picture 6" descr="image.png"/>
          <p:cNvPicPr>
            <a:picLocks noChangeAspect="1"/>
          </p:cNvPicPr>
          <p:nvPr/>
        </p:nvPicPr>
        <p:blipFill>
          <a:blip r:embed="rId5"/>
          <a:stretch>
            <a:fillRect/>
          </a:stretch>
        </p:blipFill>
        <p:spPr>
          <a:xfrm>
            <a:off x="523875" y="2838450"/>
            <a:ext cx="5429250" cy="609600"/>
          </a:xfrm>
          <a:prstGeom prst="rect">
            <a:avLst/>
          </a:prstGeom>
        </p:spPr>
      </p:pic>
      <p:pic>
        <p:nvPicPr>
          <p:cNvPr id="8" name="Picture 7" descr="image.png"/>
          <p:cNvPicPr>
            <a:picLocks noChangeAspect="1"/>
          </p:cNvPicPr>
          <p:nvPr/>
        </p:nvPicPr>
        <p:blipFill>
          <a:blip r:embed="rId5"/>
          <a:stretch>
            <a:fillRect/>
          </a:stretch>
        </p:blipFill>
        <p:spPr>
          <a:xfrm>
            <a:off x="523875" y="3581400"/>
            <a:ext cx="5429250" cy="609600"/>
          </a:xfrm>
          <a:prstGeom prst="rect">
            <a:avLst/>
          </a:prstGeom>
        </p:spPr>
      </p:pic>
      <p:pic>
        <p:nvPicPr>
          <p:cNvPr id="9" name="Picture 8" descr="image.png"/>
          <p:cNvPicPr>
            <a:picLocks noChangeAspect="1"/>
          </p:cNvPicPr>
          <p:nvPr/>
        </p:nvPicPr>
        <p:blipFill>
          <a:blip r:embed="rId5"/>
          <a:stretch>
            <a:fillRect/>
          </a:stretch>
        </p:blipFill>
        <p:spPr>
          <a:xfrm>
            <a:off x="523875" y="4324350"/>
            <a:ext cx="5429250" cy="609600"/>
          </a:xfrm>
          <a:prstGeom prst="rect">
            <a:avLst/>
          </a:prstGeom>
        </p:spPr>
      </p:pic>
      <p:pic>
        <p:nvPicPr>
          <p:cNvPr id="10" name="Picture 9" descr="image.png"/>
          <p:cNvPicPr>
            <a:picLocks noChangeAspect="1"/>
          </p:cNvPicPr>
          <p:nvPr/>
        </p:nvPicPr>
        <p:blipFill>
          <a:blip r:embed="rId6"/>
          <a:stretch>
            <a:fillRect/>
          </a:stretch>
        </p:blipFill>
        <p:spPr>
          <a:xfrm>
            <a:off x="771525" y="1485900"/>
            <a:ext cx="342900" cy="342900"/>
          </a:xfrm>
          <a:prstGeom prst="rect">
            <a:avLst/>
          </a:prstGeom>
        </p:spPr>
      </p:pic>
      <p:pic>
        <p:nvPicPr>
          <p:cNvPr id="11" name="Picture 10" descr="image.png"/>
          <p:cNvPicPr>
            <a:picLocks noChangeAspect="1"/>
          </p:cNvPicPr>
          <p:nvPr/>
        </p:nvPicPr>
        <p:blipFill>
          <a:blip r:embed="rId7"/>
          <a:stretch>
            <a:fillRect/>
          </a:stretch>
        </p:blipFill>
        <p:spPr>
          <a:xfrm>
            <a:off x="771525" y="2228850"/>
            <a:ext cx="342900" cy="342900"/>
          </a:xfrm>
          <a:prstGeom prst="rect">
            <a:avLst/>
          </a:prstGeom>
        </p:spPr>
      </p:pic>
      <p:pic>
        <p:nvPicPr>
          <p:cNvPr id="12" name="Picture 11" descr="image.png"/>
          <p:cNvPicPr>
            <a:picLocks noChangeAspect="1"/>
          </p:cNvPicPr>
          <p:nvPr/>
        </p:nvPicPr>
        <p:blipFill>
          <a:blip r:embed="rId8"/>
          <a:stretch>
            <a:fillRect/>
          </a:stretch>
        </p:blipFill>
        <p:spPr>
          <a:xfrm>
            <a:off x="771525" y="2971800"/>
            <a:ext cx="342900" cy="342900"/>
          </a:xfrm>
          <a:prstGeom prst="rect">
            <a:avLst/>
          </a:prstGeom>
        </p:spPr>
      </p:pic>
      <p:pic>
        <p:nvPicPr>
          <p:cNvPr id="13" name="Picture 12" descr="image.png"/>
          <p:cNvPicPr>
            <a:picLocks noChangeAspect="1"/>
          </p:cNvPicPr>
          <p:nvPr/>
        </p:nvPicPr>
        <p:blipFill>
          <a:blip r:embed="rId9"/>
          <a:stretch>
            <a:fillRect/>
          </a:stretch>
        </p:blipFill>
        <p:spPr>
          <a:xfrm>
            <a:off x="771525" y="3714750"/>
            <a:ext cx="342900" cy="342900"/>
          </a:xfrm>
          <a:prstGeom prst="rect">
            <a:avLst/>
          </a:prstGeom>
        </p:spPr>
      </p:pic>
      <p:pic>
        <p:nvPicPr>
          <p:cNvPr id="14" name="Picture 13" descr="image.png"/>
          <p:cNvPicPr>
            <a:picLocks noChangeAspect="1"/>
          </p:cNvPicPr>
          <p:nvPr/>
        </p:nvPicPr>
        <p:blipFill>
          <a:blip r:embed="rId10"/>
          <a:stretch>
            <a:fillRect/>
          </a:stretch>
        </p:blipFill>
        <p:spPr>
          <a:xfrm>
            <a:off x="771525" y="4457700"/>
            <a:ext cx="342900" cy="342900"/>
          </a:xfrm>
          <a:prstGeom prst="rect">
            <a:avLst/>
          </a:prstGeom>
        </p:spPr>
      </p:pic>
      <p:pic>
        <p:nvPicPr>
          <p:cNvPr id="15" name="Picture 14" descr="image.png"/>
          <p:cNvPicPr>
            <a:picLocks noChangeAspect="1"/>
          </p:cNvPicPr>
          <p:nvPr/>
        </p:nvPicPr>
        <p:blipFill>
          <a:blip r:embed="rId11"/>
          <a:stretch>
            <a:fillRect/>
          </a:stretch>
        </p:blipFill>
        <p:spPr>
          <a:xfrm>
            <a:off x="7872412" y="6248400"/>
            <a:ext cx="3938587" cy="419100"/>
          </a:xfrm>
          <a:prstGeom prst="rect">
            <a:avLst/>
          </a:prstGeom>
        </p:spPr>
      </p:pic>
      <p:sp>
        <p:nvSpPr>
          <p:cNvPr id="16" name="TextBox 15"/>
          <p:cNvSpPr txBox="1"/>
          <p:nvPr/>
        </p:nvSpPr>
        <p:spPr>
          <a:xfrm>
            <a:off x="942975" y="428625"/>
            <a:ext cx="1124902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১০.৫ বাণিজ্যিক ব্যাংকের ব্যয়ের খাতসমূহ (৫ - ৯)</a:t>
            </a:r>
          </a:p>
        </p:txBody>
      </p:sp>
      <p:sp>
        <p:nvSpPr>
          <p:cNvPr id="17" name="Rectangle 16"/>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8" name="Picture 17" descr="image.png"/>
          <p:cNvPicPr>
            <a:picLocks noChangeAspect="1"/>
          </p:cNvPicPr>
          <p:nvPr/>
        </p:nvPicPr>
        <p:blipFill>
          <a:blip r:embed="rId12"/>
          <a:stretch>
            <a:fillRect/>
          </a:stretch>
        </p:blipFill>
        <p:spPr>
          <a:xfrm>
            <a:off x="523875" y="533400"/>
            <a:ext cx="276225" cy="361950"/>
          </a:xfrm>
          <a:prstGeom prst="rect">
            <a:avLst/>
          </a:prstGeom>
        </p:spPr>
      </p:pic>
      <p:pic>
        <p:nvPicPr>
          <p:cNvPr id="19" name="Picture 18" descr="image.png"/>
          <p:cNvPicPr>
            <a:picLocks noChangeAspect="1"/>
          </p:cNvPicPr>
          <p:nvPr/>
        </p:nvPicPr>
        <p:blipFill>
          <a:blip r:embed="rId13"/>
          <a:stretch>
            <a:fillRect/>
          </a:stretch>
        </p:blipFill>
        <p:spPr>
          <a:xfrm>
            <a:off x="6238875" y="1352550"/>
            <a:ext cx="5429250" cy="4791075"/>
          </a:xfrm>
          <a:prstGeom prst="rect">
            <a:avLst/>
          </a:prstGeom>
        </p:spPr>
      </p:pic>
      <p:sp>
        <p:nvSpPr>
          <p:cNvPr id="20" name="TextBox 19"/>
          <p:cNvSpPr txBox="1"/>
          <p:nvPr/>
        </p:nvSpPr>
        <p:spPr>
          <a:xfrm>
            <a:off x="1257300" y="1495425"/>
            <a:ext cx="22860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পরিচালক ও ব্যবস্থাপকের ভাতা</a:t>
            </a:r>
          </a:p>
        </p:txBody>
      </p:sp>
      <p:sp>
        <p:nvSpPr>
          <p:cNvPr id="21" name="TextBox 20"/>
          <p:cNvSpPr txBox="1"/>
          <p:nvPr/>
        </p:nvSpPr>
        <p:spPr>
          <a:xfrm>
            <a:off x="1257300" y="2238375"/>
            <a:ext cx="237172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নিরীক্ষকের বিল (Auditor Bill)</a:t>
            </a:r>
          </a:p>
        </p:txBody>
      </p:sp>
      <p:sp>
        <p:nvSpPr>
          <p:cNvPr id="22" name="TextBox 21"/>
          <p:cNvSpPr txBox="1"/>
          <p:nvPr/>
        </p:nvSpPr>
        <p:spPr>
          <a:xfrm>
            <a:off x="1257300" y="2981325"/>
            <a:ext cx="303847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অনাদায়ী ঋণের মামলা-মোকদ্দমার খরচ</a:t>
            </a:r>
          </a:p>
        </p:txBody>
      </p:sp>
      <p:sp>
        <p:nvSpPr>
          <p:cNvPr id="23" name="TextBox 22"/>
          <p:cNvSpPr txBox="1"/>
          <p:nvPr/>
        </p:nvSpPr>
        <p:spPr>
          <a:xfrm>
            <a:off x="1257300" y="3724275"/>
            <a:ext cx="23050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অফিস ঘর ও গুদাম ঘরের ভাড়া</a:t>
            </a:r>
          </a:p>
        </p:txBody>
      </p:sp>
      <p:sp>
        <p:nvSpPr>
          <p:cNvPr id="24" name="TextBox 23"/>
          <p:cNvSpPr txBox="1"/>
          <p:nvPr/>
        </p:nvSpPr>
        <p:spPr>
          <a:xfrm>
            <a:off x="1257300" y="4467225"/>
            <a:ext cx="233362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শুল্ক ও কর (Tax &amp; Customs)</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down)">
                                      <p:cBhvr>
                                        <p:cTn id="25" dur="580">
                                          <p:stCondLst>
                                            <p:cond delay="0"/>
                                          </p:stCondLst>
                                        </p:cTn>
                                        <p:tgtEl>
                                          <p:spTgt spid="16"/>
                                        </p:tgtEl>
                                      </p:cBhvr>
                                    </p:animEffect>
                                    <p:anim calcmode="lin" valueType="num">
                                      <p:cBhvr>
                                        <p:cTn id="2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1" dur="26">
                                          <p:stCondLst>
                                            <p:cond delay="650"/>
                                          </p:stCondLst>
                                        </p:cTn>
                                        <p:tgtEl>
                                          <p:spTgt spid="16"/>
                                        </p:tgtEl>
                                      </p:cBhvr>
                                      <p:to x="100000" y="60000"/>
                                    </p:animScale>
                                    <p:animScale>
                                      <p:cBhvr>
                                        <p:cTn id="32" dur="166" decel="50000">
                                          <p:stCondLst>
                                            <p:cond delay="676"/>
                                          </p:stCondLst>
                                        </p:cTn>
                                        <p:tgtEl>
                                          <p:spTgt spid="16"/>
                                        </p:tgtEl>
                                      </p:cBhvr>
                                      <p:to x="100000" y="100000"/>
                                    </p:animScale>
                                    <p:animScale>
                                      <p:cBhvr>
                                        <p:cTn id="33" dur="26">
                                          <p:stCondLst>
                                            <p:cond delay="1312"/>
                                          </p:stCondLst>
                                        </p:cTn>
                                        <p:tgtEl>
                                          <p:spTgt spid="16"/>
                                        </p:tgtEl>
                                      </p:cBhvr>
                                      <p:to x="100000" y="80000"/>
                                    </p:animScale>
                                    <p:animScale>
                                      <p:cBhvr>
                                        <p:cTn id="34" dur="166" decel="50000">
                                          <p:stCondLst>
                                            <p:cond delay="1338"/>
                                          </p:stCondLst>
                                        </p:cTn>
                                        <p:tgtEl>
                                          <p:spTgt spid="16"/>
                                        </p:tgtEl>
                                      </p:cBhvr>
                                      <p:to x="100000" y="100000"/>
                                    </p:animScale>
                                    <p:animScale>
                                      <p:cBhvr>
                                        <p:cTn id="35" dur="26">
                                          <p:stCondLst>
                                            <p:cond delay="1642"/>
                                          </p:stCondLst>
                                        </p:cTn>
                                        <p:tgtEl>
                                          <p:spTgt spid="16"/>
                                        </p:tgtEl>
                                      </p:cBhvr>
                                      <p:to x="100000" y="90000"/>
                                    </p:animScale>
                                    <p:animScale>
                                      <p:cBhvr>
                                        <p:cTn id="36" dur="166" decel="50000">
                                          <p:stCondLst>
                                            <p:cond delay="1668"/>
                                          </p:stCondLst>
                                        </p:cTn>
                                        <p:tgtEl>
                                          <p:spTgt spid="16"/>
                                        </p:tgtEl>
                                      </p:cBhvr>
                                      <p:to x="100000" y="100000"/>
                                    </p:animScale>
                                    <p:animScale>
                                      <p:cBhvr>
                                        <p:cTn id="37" dur="26">
                                          <p:stCondLst>
                                            <p:cond delay="1808"/>
                                          </p:stCondLst>
                                        </p:cTn>
                                        <p:tgtEl>
                                          <p:spTgt spid="16"/>
                                        </p:tgtEl>
                                      </p:cBhvr>
                                      <p:to x="100000" y="95000"/>
                                    </p:animScale>
                                    <p:animScale>
                                      <p:cBhvr>
                                        <p:cTn id="38" dur="166" decel="50000">
                                          <p:stCondLst>
                                            <p:cond delay="1834"/>
                                          </p:stCondLst>
                                        </p:cTn>
                                        <p:tgtEl>
                                          <p:spTgt spid="1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wipe(down)">
                                      <p:cBhvr>
                                        <p:cTn id="43" dur="580">
                                          <p:stCondLst>
                                            <p:cond delay="0"/>
                                          </p:stCondLst>
                                        </p:cTn>
                                        <p:tgtEl>
                                          <p:spTgt spid="5"/>
                                        </p:tgtEl>
                                      </p:cBhvr>
                                    </p:animEffect>
                                    <p:anim calcmode="lin" valueType="num">
                                      <p:cBhvr>
                                        <p:cTn id="4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9" dur="26">
                                          <p:stCondLst>
                                            <p:cond delay="650"/>
                                          </p:stCondLst>
                                        </p:cTn>
                                        <p:tgtEl>
                                          <p:spTgt spid="5"/>
                                        </p:tgtEl>
                                      </p:cBhvr>
                                      <p:to x="100000" y="60000"/>
                                    </p:animScale>
                                    <p:animScale>
                                      <p:cBhvr>
                                        <p:cTn id="50" dur="166" decel="50000">
                                          <p:stCondLst>
                                            <p:cond delay="676"/>
                                          </p:stCondLst>
                                        </p:cTn>
                                        <p:tgtEl>
                                          <p:spTgt spid="5"/>
                                        </p:tgtEl>
                                      </p:cBhvr>
                                      <p:to x="100000" y="100000"/>
                                    </p:animScale>
                                    <p:animScale>
                                      <p:cBhvr>
                                        <p:cTn id="51" dur="26">
                                          <p:stCondLst>
                                            <p:cond delay="1312"/>
                                          </p:stCondLst>
                                        </p:cTn>
                                        <p:tgtEl>
                                          <p:spTgt spid="5"/>
                                        </p:tgtEl>
                                      </p:cBhvr>
                                      <p:to x="100000" y="80000"/>
                                    </p:animScale>
                                    <p:animScale>
                                      <p:cBhvr>
                                        <p:cTn id="52" dur="166" decel="50000">
                                          <p:stCondLst>
                                            <p:cond delay="1338"/>
                                          </p:stCondLst>
                                        </p:cTn>
                                        <p:tgtEl>
                                          <p:spTgt spid="5"/>
                                        </p:tgtEl>
                                      </p:cBhvr>
                                      <p:to x="100000" y="100000"/>
                                    </p:animScale>
                                    <p:animScale>
                                      <p:cBhvr>
                                        <p:cTn id="53" dur="26">
                                          <p:stCondLst>
                                            <p:cond delay="1642"/>
                                          </p:stCondLst>
                                        </p:cTn>
                                        <p:tgtEl>
                                          <p:spTgt spid="5"/>
                                        </p:tgtEl>
                                      </p:cBhvr>
                                      <p:to x="100000" y="90000"/>
                                    </p:animScale>
                                    <p:animScale>
                                      <p:cBhvr>
                                        <p:cTn id="54" dur="166" decel="50000">
                                          <p:stCondLst>
                                            <p:cond delay="1668"/>
                                          </p:stCondLst>
                                        </p:cTn>
                                        <p:tgtEl>
                                          <p:spTgt spid="5"/>
                                        </p:tgtEl>
                                      </p:cBhvr>
                                      <p:to x="100000" y="100000"/>
                                    </p:animScale>
                                    <p:animScale>
                                      <p:cBhvr>
                                        <p:cTn id="55" dur="26">
                                          <p:stCondLst>
                                            <p:cond delay="1808"/>
                                          </p:stCondLst>
                                        </p:cTn>
                                        <p:tgtEl>
                                          <p:spTgt spid="5"/>
                                        </p:tgtEl>
                                      </p:cBhvr>
                                      <p:to x="100000" y="95000"/>
                                    </p:animScale>
                                    <p:animScale>
                                      <p:cBhvr>
                                        <p:cTn id="56" dur="166" decel="50000">
                                          <p:stCondLst>
                                            <p:cond delay="1834"/>
                                          </p:stCondLst>
                                        </p:cTn>
                                        <p:tgtEl>
                                          <p:spTgt spid="5"/>
                                        </p:tgtEl>
                                      </p:cBhvr>
                                      <p:to x="100000" y="100000"/>
                                    </p:animScale>
                                  </p:childTnLst>
                                </p:cTn>
                              </p:par>
                              <p:par>
                                <p:cTn id="57" presetID="26" presetClass="entr" presetSubtype="0" fill="hold" nodeType="with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wipe(down)">
                                      <p:cBhvr>
                                        <p:cTn id="59" dur="580">
                                          <p:stCondLst>
                                            <p:cond delay="0"/>
                                          </p:stCondLst>
                                        </p:cTn>
                                        <p:tgtEl>
                                          <p:spTgt spid="6"/>
                                        </p:tgtEl>
                                      </p:cBhvr>
                                    </p:animEffect>
                                    <p:anim calcmode="lin" valueType="num">
                                      <p:cBhvr>
                                        <p:cTn id="6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5" dur="26">
                                          <p:stCondLst>
                                            <p:cond delay="650"/>
                                          </p:stCondLst>
                                        </p:cTn>
                                        <p:tgtEl>
                                          <p:spTgt spid="6"/>
                                        </p:tgtEl>
                                      </p:cBhvr>
                                      <p:to x="100000" y="60000"/>
                                    </p:animScale>
                                    <p:animScale>
                                      <p:cBhvr>
                                        <p:cTn id="66" dur="166" decel="50000">
                                          <p:stCondLst>
                                            <p:cond delay="676"/>
                                          </p:stCondLst>
                                        </p:cTn>
                                        <p:tgtEl>
                                          <p:spTgt spid="6"/>
                                        </p:tgtEl>
                                      </p:cBhvr>
                                      <p:to x="100000" y="100000"/>
                                    </p:animScale>
                                    <p:animScale>
                                      <p:cBhvr>
                                        <p:cTn id="67" dur="26">
                                          <p:stCondLst>
                                            <p:cond delay="1312"/>
                                          </p:stCondLst>
                                        </p:cTn>
                                        <p:tgtEl>
                                          <p:spTgt spid="6"/>
                                        </p:tgtEl>
                                      </p:cBhvr>
                                      <p:to x="100000" y="80000"/>
                                    </p:animScale>
                                    <p:animScale>
                                      <p:cBhvr>
                                        <p:cTn id="68" dur="166" decel="50000">
                                          <p:stCondLst>
                                            <p:cond delay="1338"/>
                                          </p:stCondLst>
                                        </p:cTn>
                                        <p:tgtEl>
                                          <p:spTgt spid="6"/>
                                        </p:tgtEl>
                                      </p:cBhvr>
                                      <p:to x="100000" y="100000"/>
                                    </p:animScale>
                                    <p:animScale>
                                      <p:cBhvr>
                                        <p:cTn id="69" dur="26">
                                          <p:stCondLst>
                                            <p:cond delay="1642"/>
                                          </p:stCondLst>
                                        </p:cTn>
                                        <p:tgtEl>
                                          <p:spTgt spid="6"/>
                                        </p:tgtEl>
                                      </p:cBhvr>
                                      <p:to x="100000" y="90000"/>
                                    </p:animScale>
                                    <p:animScale>
                                      <p:cBhvr>
                                        <p:cTn id="70" dur="166" decel="50000">
                                          <p:stCondLst>
                                            <p:cond delay="1668"/>
                                          </p:stCondLst>
                                        </p:cTn>
                                        <p:tgtEl>
                                          <p:spTgt spid="6"/>
                                        </p:tgtEl>
                                      </p:cBhvr>
                                      <p:to x="100000" y="100000"/>
                                    </p:animScale>
                                    <p:animScale>
                                      <p:cBhvr>
                                        <p:cTn id="71" dur="26">
                                          <p:stCondLst>
                                            <p:cond delay="1808"/>
                                          </p:stCondLst>
                                        </p:cTn>
                                        <p:tgtEl>
                                          <p:spTgt spid="6"/>
                                        </p:tgtEl>
                                      </p:cBhvr>
                                      <p:to x="100000" y="95000"/>
                                    </p:animScale>
                                    <p:animScale>
                                      <p:cBhvr>
                                        <p:cTn id="72" dur="166" decel="50000">
                                          <p:stCondLst>
                                            <p:cond delay="1834"/>
                                          </p:stCondLst>
                                        </p:cTn>
                                        <p:tgtEl>
                                          <p:spTgt spid="6"/>
                                        </p:tgtEl>
                                      </p:cBhvr>
                                      <p:to x="100000" y="100000"/>
                                    </p:animScale>
                                  </p:childTnLst>
                                </p:cTn>
                              </p:par>
                              <p:par>
                                <p:cTn id="73" presetID="26" presetClass="entr" presetSubtype="0" fill="hold" grpId="0" nodeType="with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wipe(down)">
                                      <p:cBhvr>
                                        <p:cTn id="75" dur="580">
                                          <p:stCondLst>
                                            <p:cond delay="0"/>
                                          </p:stCondLst>
                                        </p:cTn>
                                        <p:tgtEl>
                                          <p:spTgt spid="22"/>
                                        </p:tgtEl>
                                      </p:cBhvr>
                                    </p:animEffect>
                                    <p:anim calcmode="lin" valueType="num">
                                      <p:cBhvr>
                                        <p:cTn id="7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81" dur="26">
                                          <p:stCondLst>
                                            <p:cond delay="650"/>
                                          </p:stCondLst>
                                        </p:cTn>
                                        <p:tgtEl>
                                          <p:spTgt spid="22"/>
                                        </p:tgtEl>
                                      </p:cBhvr>
                                      <p:to x="100000" y="60000"/>
                                    </p:animScale>
                                    <p:animScale>
                                      <p:cBhvr>
                                        <p:cTn id="82" dur="166" decel="50000">
                                          <p:stCondLst>
                                            <p:cond delay="676"/>
                                          </p:stCondLst>
                                        </p:cTn>
                                        <p:tgtEl>
                                          <p:spTgt spid="22"/>
                                        </p:tgtEl>
                                      </p:cBhvr>
                                      <p:to x="100000" y="100000"/>
                                    </p:animScale>
                                    <p:animScale>
                                      <p:cBhvr>
                                        <p:cTn id="83" dur="26">
                                          <p:stCondLst>
                                            <p:cond delay="1312"/>
                                          </p:stCondLst>
                                        </p:cTn>
                                        <p:tgtEl>
                                          <p:spTgt spid="22"/>
                                        </p:tgtEl>
                                      </p:cBhvr>
                                      <p:to x="100000" y="80000"/>
                                    </p:animScale>
                                    <p:animScale>
                                      <p:cBhvr>
                                        <p:cTn id="84" dur="166" decel="50000">
                                          <p:stCondLst>
                                            <p:cond delay="1338"/>
                                          </p:stCondLst>
                                        </p:cTn>
                                        <p:tgtEl>
                                          <p:spTgt spid="22"/>
                                        </p:tgtEl>
                                      </p:cBhvr>
                                      <p:to x="100000" y="100000"/>
                                    </p:animScale>
                                    <p:animScale>
                                      <p:cBhvr>
                                        <p:cTn id="85" dur="26">
                                          <p:stCondLst>
                                            <p:cond delay="1642"/>
                                          </p:stCondLst>
                                        </p:cTn>
                                        <p:tgtEl>
                                          <p:spTgt spid="22"/>
                                        </p:tgtEl>
                                      </p:cBhvr>
                                      <p:to x="100000" y="90000"/>
                                    </p:animScale>
                                    <p:animScale>
                                      <p:cBhvr>
                                        <p:cTn id="86" dur="166" decel="50000">
                                          <p:stCondLst>
                                            <p:cond delay="1668"/>
                                          </p:stCondLst>
                                        </p:cTn>
                                        <p:tgtEl>
                                          <p:spTgt spid="22"/>
                                        </p:tgtEl>
                                      </p:cBhvr>
                                      <p:to x="100000" y="100000"/>
                                    </p:animScale>
                                    <p:animScale>
                                      <p:cBhvr>
                                        <p:cTn id="87" dur="26">
                                          <p:stCondLst>
                                            <p:cond delay="1808"/>
                                          </p:stCondLst>
                                        </p:cTn>
                                        <p:tgtEl>
                                          <p:spTgt spid="22"/>
                                        </p:tgtEl>
                                      </p:cBhvr>
                                      <p:to x="100000" y="95000"/>
                                    </p:animScale>
                                    <p:animScale>
                                      <p:cBhvr>
                                        <p:cTn id="88" dur="166" decel="50000">
                                          <p:stCondLst>
                                            <p:cond delay="1834"/>
                                          </p:stCondLst>
                                        </p:cTn>
                                        <p:tgtEl>
                                          <p:spTgt spid="22"/>
                                        </p:tgtEl>
                                      </p:cBhvr>
                                      <p:to x="100000" y="100000"/>
                                    </p:animScale>
                                  </p:childTnLst>
                                </p:cTn>
                              </p:par>
                              <p:par>
                                <p:cTn id="89" presetID="26" presetClass="entr" presetSubtype="0" fill="hold" nodeType="with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wipe(down)">
                                      <p:cBhvr>
                                        <p:cTn id="91" dur="580">
                                          <p:stCondLst>
                                            <p:cond delay="0"/>
                                          </p:stCondLst>
                                        </p:cTn>
                                        <p:tgtEl>
                                          <p:spTgt spid="8"/>
                                        </p:tgtEl>
                                      </p:cBhvr>
                                    </p:animEffect>
                                    <p:anim calcmode="lin" valueType="num">
                                      <p:cBhvr>
                                        <p:cTn id="9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7" dur="26">
                                          <p:stCondLst>
                                            <p:cond delay="650"/>
                                          </p:stCondLst>
                                        </p:cTn>
                                        <p:tgtEl>
                                          <p:spTgt spid="8"/>
                                        </p:tgtEl>
                                      </p:cBhvr>
                                      <p:to x="100000" y="60000"/>
                                    </p:animScale>
                                    <p:animScale>
                                      <p:cBhvr>
                                        <p:cTn id="98" dur="166" decel="50000">
                                          <p:stCondLst>
                                            <p:cond delay="676"/>
                                          </p:stCondLst>
                                        </p:cTn>
                                        <p:tgtEl>
                                          <p:spTgt spid="8"/>
                                        </p:tgtEl>
                                      </p:cBhvr>
                                      <p:to x="100000" y="100000"/>
                                    </p:animScale>
                                    <p:animScale>
                                      <p:cBhvr>
                                        <p:cTn id="99" dur="26">
                                          <p:stCondLst>
                                            <p:cond delay="1312"/>
                                          </p:stCondLst>
                                        </p:cTn>
                                        <p:tgtEl>
                                          <p:spTgt spid="8"/>
                                        </p:tgtEl>
                                      </p:cBhvr>
                                      <p:to x="100000" y="80000"/>
                                    </p:animScale>
                                    <p:animScale>
                                      <p:cBhvr>
                                        <p:cTn id="100" dur="166" decel="50000">
                                          <p:stCondLst>
                                            <p:cond delay="1338"/>
                                          </p:stCondLst>
                                        </p:cTn>
                                        <p:tgtEl>
                                          <p:spTgt spid="8"/>
                                        </p:tgtEl>
                                      </p:cBhvr>
                                      <p:to x="100000" y="100000"/>
                                    </p:animScale>
                                    <p:animScale>
                                      <p:cBhvr>
                                        <p:cTn id="101" dur="26">
                                          <p:stCondLst>
                                            <p:cond delay="1642"/>
                                          </p:stCondLst>
                                        </p:cTn>
                                        <p:tgtEl>
                                          <p:spTgt spid="8"/>
                                        </p:tgtEl>
                                      </p:cBhvr>
                                      <p:to x="100000" y="90000"/>
                                    </p:animScale>
                                    <p:animScale>
                                      <p:cBhvr>
                                        <p:cTn id="102" dur="166" decel="50000">
                                          <p:stCondLst>
                                            <p:cond delay="1668"/>
                                          </p:stCondLst>
                                        </p:cTn>
                                        <p:tgtEl>
                                          <p:spTgt spid="8"/>
                                        </p:tgtEl>
                                      </p:cBhvr>
                                      <p:to x="100000" y="100000"/>
                                    </p:animScale>
                                    <p:animScale>
                                      <p:cBhvr>
                                        <p:cTn id="103" dur="26">
                                          <p:stCondLst>
                                            <p:cond delay="1808"/>
                                          </p:stCondLst>
                                        </p:cTn>
                                        <p:tgtEl>
                                          <p:spTgt spid="8"/>
                                        </p:tgtEl>
                                      </p:cBhvr>
                                      <p:to x="100000" y="95000"/>
                                    </p:animScale>
                                    <p:animScale>
                                      <p:cBhvr>
                                        <p:cTn id="104" dur="166" decel="50000">
                                          <p:stCondLst>
                                            <p:cond delay="1834"/>
                                          </p:stCondLst>
                                        </p:cTn>
                                        <p:tgtEl>
                                          <p:spTgt spid="8"/>
                                        </p:tgtEl>
                                      </p:cBhvr>
                                      <p:to x="100000" y="100000"/>
                                    </p:animScale>
                                  </p:childTnLst>
                                </p:cTn>
                              </p:par>
                              <p:par>
                                <p:cTn id="105" presetID="26" presetClass="entr" presetSubtype="0" fill="hold" nodeType="withEffect">
                                  <p:stCondLst>
                                    <p:cond delay="0"/>
                                  </p:stCondLst>
                                  <p:childTnLst>
                                    <p:set>
                                      <p:cBhvr>
                                        <p:cTn id="106" dur="1" fill="hold">
                                          <p:stCondLst>
                                            <p:cond delay="0"/>
                                          </p:stCondLst>
                                        </p:cTn>
                                        <p:tgtEl>
                                          <p:spTgt spid="9"/>
                                        </p:tgtEl>
                                        <p:attrNameLst>
                                          <p:attrName>style.visibility</p:attrName>
                                        </p:attrNameLst>
                                      </p:cBhvr>
                                      <p:to>
                                        <p:strVal val="visible"/>
                                      </p:to>
                                    </p:set>
                                    <p:animEffect transition="in" filter="wipe(down)">
                                      <p:cBhvr>
                                        <p:cTn id="107" dur="580">
                                          <p:stCondLst>
                                            <p:cond delay="0"/>
                                          </p:stCondLst>
                                        </p:cTn>
                                        <p:tgtEl>
                                          <p:spTgt spid="9"/>
                                        </p:tgtEl>
                                      </p:cBhvr>
                                    </p:animEffect>
                                    <p:anim calcmode="lin" valueType="num">
                                      <p:cBhvr>
                                        <p:cTn id="10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13" dur="26">
                                          <p:stCondLst>
                                            <p:cond delay="650"/>
                                          </p:stCondLst>
                                        </p:cTn>
                                        <p:tgtEl>
                                          <p:spTgt spid="9"/>
                                        </p:tgtEl>
                                      </p:cBhvr>
                                      <p:to x="100000" y="60000"/>
                                    </p:animScale>
                                    <p:animScale>
                                      <p:cBhvr>
                                        <p:cTn id="114" dur="166" decel="50000">
                                          <p:stCondLst>
                                            <p:cond delay="676"/>
                                          </p:stCondLst>
                                        </p:cTn>
                                        <p:tgtEl>
                                          <p:spTgt spid="9"/>
                                        </p:tgtEl>
                                      </p:cBhvr>
                                      <p:to x="100000" y="100000"/>
                                    </p:animScale>
                                    <p:animScale>
                                      <p:cBhvr>
                                        <p:cTn id="115" dur="26">
                                          <p:stCondLst>
                                            <p:cond delay="1312"/>
                                          </p:stCondLst>
                                        </p:cTn>
                                        <p:tgtEl>
                                          <p:spTgt spid="9"/>
                                        </p:tgtEl>
                                      </p:cBhvr>
                                      <p:to x="100000" y="80000"/>
                                    </p:animScale>
                                    <p:animScale>
                                      <p:cBhvr>
                                        <p:cTn id="116" dur="166" decel="50000">
                                          <p:stCondLst>
                                            <p:cond delay="1338"/>
                                          </p:stCondLst>
                                        </p:cTn>
                                        <p:tgtEl>
                                          <p:spTgt spid="9"/>
                                        </p:tgtEl>
                                      </p:cBhvr>
                                      <p:to x="100000" y="100000"/>
                                    </p:animScale>
                                    <p:animScale>
                                      <p:cBhvr>
                                        <p:cTn id="117" dur="26">
                                          <p:stCondLst>
                                            <p:cond delay="1642"/>
                                          </p:stCondLst>
                                        </p:cTn>
                                        <p:tgtEl>
                                          <p:spTgt spid="9"/>
                                        </p:tgtEl>
                                      </p:cBhvr>
                                      <p:to x="100000" y="90000"/>
                                    </p:animScale>
                                    <p:animScale>
                                      <p:cBhvr>
                                        <p:cTn id="118" dur="166" decel="50000">
                                          <p:stCondLst>
                                            <p:cond delay="1668"/>
                                          </p:stCondLst>
                                        </p:cTn>
                                        <p:tgtEl>
                                          <p:spTgt spid="9"/>
                                        </p:tgtEl>
                                      </p:cBhvr>
                                      <p:to x="100000" y="100000"/>
                                    </p:animScale>
                                    <p:animScale>
                                      <p:cBhvr>
                                        <p:cTn id="119" dur="26">
                                          <p:stCondLst>
                                            <p:cond delay="1808"/>
                                          </p:stCondLst>
                                        </p:cTn>
                                        <p:tgtEl>
                                          <p:spTgt spid="9"/>
                                        </p:tgtEl>
                                      </p:cBhvr>
                                      <p:to x="100000" y="95000"/>
                                    </p:animScale>
                                    <p:animScale>
                                      <p:cBhvr>
                                        <p:cTn id="1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23900"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866775"/>
          </a:xfrm>
          <a:prstGeom prst="rect">
            <a:avLst/>
          </a:prstGeom>
        </p:spPr>
      </p:pic>
      <p:pic>
        <p:nvPicPr>
          <p:cNvPr id="5" name="Picture 4" descr="image.png"/>
          <p:cNvPicPr>
            <a:picLocks noChangeAspect="1"/>
          </p:cNvPicPr>
          <p:nvPr/>
        </p:nvPicPr>
        <p:blipFill>
          <a:blip r:embed="rId4"/>
          <a:stretch>
            <a:fillRect/>
          </a:stretch>
        </p:blipFill>
        <p:spPr>
          <a:xfrm>
            <a:off x="523875" y="2352675"/>
            <a:ext cx="11144250" cy="866775"/>
          </a:xfrm>
          <a:prstGeom prst="rect">
            <a:avLst/>
          </a:prstGeom>
        </p:spPr>
      </p:pic>
      <p:pic>
        <p:nvPicPr>
          <p:cNvPr id="6" name="Picture 5" descr="image.png"/>
          <p:cNvPicPr>
            <a:picLocks noChangeAspect="1"/>
          </p:cNvPicPr>
          <p:nvPr/>
        </p:nvPicPr>
        <p:blipFill>
          <a:blip r:embed="rId4"/>
          <a:stretch>
            <a:fillRect/>
          </a:stretch>
        </p:blipFill>
        <p:spPr>
          <a:xfrm>
            <a:off x="523875" y="3352800"/>
            <a:ext cx="11144250" cy="866775"/>
          </a:xfrm>
          <a:prstGeom prst="rect">
            <a:avLst/>
          </a:prstGeom>
        </p:spPr>
      </p:pic>
      <p:pic>
        <p:nvPicPr>
          <p:cNvPr id="7" name="Picture 6" descr="image.png"/>
          <p:cNvPicPr>
            <a:picLocks noChangeAspect="1"/>
          </p:cNvPicPr>
          <p:nvPr/>
        </p:nvPicPr>
        <p:blipFill>
          <a:blip r:embed="rId4"/>
          <a:stretch>
            <a:fillRect/>
          </a:stretch>
        </p:blipFill>
        <p:spPr>
          <a:xfrm>
            <a:off x="523875" y="4352925"/>
            <a:ext cx="11144250" cy="866775"/>
          </a:xfrm>
          <a:prstGeom prst="rect">
            <a:avLst/>
          </a:prstGeom>
        </p:spPr>
      </p:pic>
      <p:pic>
        <p:nvPicPr>
          <p:cNvPr id="8" name="Picture 7" descr="image.png"/>
          <p:cNvPicPr>
            <a:picLocks noChangeAspect="1"/>
          </p:cNvPicPr>
          <p:nvPr/>
        </p:nvPicPr>
        <p:blipFill>
          <a:blip r:embed="rId5"/>
          <a:stretch>
            <a:fillRect/>
          </a:stretch>
        </p:blipFill>
        <p:spPr>
          <a:xfrm>
            <a:off x="771525" y="1614487"/>
            <a:ext cx="342900" cy="342900"/>
          </a:xfrm>
          <a:prstGeom prst="rect">
            <a:avLst/>
          </a:prstGeom>
        </p:spPr>
      </p:pic>
      <p:pic>
        <p:nvPicPr>
          <p:cNvPr id="9" name="Picture 8" descr="image.png"/>
          <p:cNvPicPr>
            <a:picLocks noChangeAspect="1"/>
          </p:cNvPicPr>
          <p:nvPr/>
        </p:nvPicPr>
        <p:blipFill>
          <a:blip r:embed="rId6"/>
          <a:stretch>
            <a:fillRect/>
          </a:stretch>
        </p:blipFill>
        <p:spPr>
          <a:xfrm>
            <a:off x="771525" y="2614612"/>
            <a:ext cx="342900" cy="342900"/>
          </a:xfrm>
          <a:prstGeom prst="rect">
            <a:avLst/>
          </a:prstGeom>
        </p:spPr>
      </p:pic>
      <p:pic>
        <p:nvPicPr>
          <p:cNvPr id="10" name="Picture 9" descr="image.png"/>
          <p:cNvPicPr>
            <a:picLocks noChangeAspect="1"/>
          </p:cNvPicPr>
          <p:nvPr/>
        </p:nvPicPr>
        <p:blipFill>
          <a:blip r:embed="rId7"/>
          <a:stretch>
            <a:fillRect/>
          </a:stretch>
        </p:blipFill>
        <p:spPr>
          <a:xfrm>
            <a:off x="771525" y="3614737"/>
            <a:ext cx="342900" cy="342900"/>
          </a:xfrm>
          <a:prstGeom prst="rect">
            <a:avLst/>
          </a:prstGeom>
        </p:spPr>
      </p:pic>
      <p:pic>
        <p:nvPicPr>
          <p:cNvPr id="11" name="Picture 10" descr="image.png"/>
          <p:cNvPicPr>
            <a:picLocks noChangeAspect="1"/>
          </p:cNvPicPr>
          <p:nvPr/>
        </p:nvPicPr>
        <p:blipFill>
          <a:blip r:embed="rId8"/>
          <a:stretch>
            <a:fillRect/>
          </a:stretch>
        </p:blipFill>
        <p:spPr>
          <a:xfrm>
            <a:off x="771525" y="4614862"/>
            <a:ext cx="342900" cy="342900"/>
          </a:xfrm>
          <a:prstGeom prst="rect">
            <a:avLst/>
          </a:prstGeom>
        </p:spPr>
      </p:pic>
      <p:pic>
        <p:nvPicPr>
          <p:cNvPr id="12" name="Picture 11" descr="image.png"/>
          <p:cNvPicPr>
            <a:picLocks noChangeAspect="1"/>
          </p:cNvPicPr>
          <p:nvPr/>
        </p:nvPicPr>
        <p:blipFill>
          <a:blip r:embed="rId9"/>
          <a:stretch>
            <a:fillRect/>
          </a:stretch>
        </p:blipFill>
        <p:spPr>
          <a:xfrm>
            <a:off x="7872412" y="6248400"/>
            <a:ext cx="3938587" cy="419100"/>
          </a:xfrm>
          <a:prstGeom prst="rect">
            <a:avLst/>
          </a:prstGeom>
        </p:spPr>
      </p:pic>
      <p:sp>
        <p:nvSpPr>
          <p:cNvPr id="13" name="TextBox 12"/>
          <p:cNvSpPr txBox="1"/>
          <p:nvPr/>
        </p:nvSpPr>
        <p:spPr>
          <a:xfrm>
            <a:off x="942975" y="428625"/>
            <a:ext cx="1124902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১০.৫ বাণিজ্যিক ব্যাংকের ব্যয়ের খাতসমূহ (১০ - ১৩)</a:t>
            </a:r>
          </a:p>
        </p:txBody>
      </p:sp>
      <p:sp>
        <p:nvSpPr>
          <p:cNvPr id="14" name="Rectangle 13"/>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5" name="Picture 14" descr="image.png"/>
          <p:cNvPicPr>
            <a:picLocks noChangeAspect="1"/>
          </p:cNvPicPr>
          <p:nvPr/>
        </p:nvPicPr>
        <p:blipFill>
          <a:blip r:embed="rId10"/>
          <a:stretch>
            <a:fillRect/>
          </a:stretch>
        </p:blipFill>
        <p:spPr>
          <a:xfrm>
            <a:off x="523875" y="533400"/>
            <a:ext cx="276225" cy="361950"/>
          </a:xfrm>
          <a:prstGeom prst="rect">
            <a:avLst/>
          </a:prstGeom>
        </p:spPr>
      </p:pic>
      <p:sp>
        <p:nvSpPr>
          <p:cNvPr id="16" name="TextBox 15"/>
          <p:cNvSpPr txBox="1"/>
          <p:nvPr/>
        </p:nvSpPr>
        <p:spPr>
          <a:xfrm>
            <a:off x="1257300" y="1485900"/>
            <a:ext cx="35242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বিমা প্রিমিয়াম (Insurance Premium)</a:t>
            </a:r>
          </a:p>
        </p:txBody>
      </p:sp>
      <p:sp>
        <p:nvSpPr>
          <p:cNvPr id="17" name="TextBox 16"/>
          <p:cNvSpPr txBox="1"/>
          <p:nvPr/>
        </p:nvSpPr>
        <p:spPr>
          <a:xfrm>
            <a:off x="1257300" y="1809750"/>
            <a:ext cx="3524250" cy="276225"/>
          </a:xfrm>
          <a:prstGeom prst="rect">
            <a:avLst/>
          </a:prstGeom>
          <a:noFill/>
        </p:spPr>
        <p:txBody>
          <a:bodyPr wrap="square" lIns="0" tIns="0" rIns="0" bIns="0" anchor="t">
            <a:spAutoFit/>
          </a:bodyPr>
          <a:lstStyle/>
          <a:p>
            <a:pPr algn="l"/>
            <a:r>
              <a:rPr sz="1350" b="0" i="0" u="none">
                <a:solidFill>
                  <a:srgbClr val="64748B"/>
                </a:solidFill>
                <a:latin typeface="Hind Siliguri"/>
              </a:rPr>
              <a:t>ব্যাংকের সম্পদ বা ঝুঁকির নিরাপত্তায় বিমা প্রিমিয়াম প্রদান।</a:t>
            </a:r>
          </a:p>
        </p:txBody>
      </p:sp>
      <p:sp>
        <p:nvSpPr>
          <p:cNvPr id="18" name="TextBox 17"/>
          <p:cNvSpPr txBox="1"/>
          <p:nvPr/>
        </p:nvSpPr>
        <p:spPr>
          <a:xfrm>
            <a:off x="1257300" y="2486025"/>
            <a:ext cx="37909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যোগাযোগ খরচ</a:t>
            </a:r>
          </a:p>
        </p:txBody>
      </p:sp>
      <p:sp>
        <p:nvSpPr>
          <p:cNvPr id="19" name="TextBox 18"/>
          <p:cNvSpPr txBox="1"/>
          <p:nvPr/>
        </p:nvSpPr>
        <p:spPr>
          <a:xfrm>
            <a:off x="1257300" y="2809875"/>
            <a:ext cx="3790950" cy="276225"/>
          </a:xfrm>
          <a:prstGeom prst="rect">
            <a:avLst/>
          </a:prstGeom>
          <a:noFill/>
        </p:spPr>
        <p:txBody>
          <a:bodyPr wrap="square" lIns="0" tIns="0" rIns="0" bIns="0" anchor="t">
            <a:spAutoFit/>
          </a:bodyPr>
          <a:lstStyle/>
          <a:p>
            <a:pPr algn="l"/>
            <a:r>
              <a:rPr sz="1350" b="0" i="0" u="none">
                <a:solidFill>
                  <a:srgbClr val="64748B"/>
                </a:solidFill>
                <a:latin typeface="Hind Siliguri"/>
              </a:rPr>
              <a:t>ডাক, তার, টেলিফোন, ফ্যাক্স, সুইফট (SWIFT) ইত্যাদির ব্যয়।</a:t>
            </a:r>
          </a:p>
        </p:txBody>
      </p:sp>
      <p:sp>
        <p:nvSpPr>
          <p:cNvPr id="20" name="TextBox 19"/>
          <p:cNvSpPr txBox="1"/>
          <p:nvPr/>
        </p:nvSpPr>
        <p:spPr>
          <a:xfrm>
            <a:off x="1257300" y="3486150"/>
            <a:ext cx="30861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বিজ্ঞাপন খরচ</a:t>
            </a:r>
          </a:p>
        </p:txBody>
      </p:sp>
      <p:sp>
        <p:nvSpPr>
          <p:cNvPr id="21" name="TextBox 20"/>
          <p:cNvSpPr txBox="1"/>
          <p:nvPr/>
        </p:nvSpPr>
        <p:spPr>
          <a:xfrm>
            <a:off x="1257300" y="3810000"/>
            <a:ext cx="3086100" cy="276225"/>
          </a:xfrm>
          <a:prstGeom prst="rect">
            <a:avLst/>
          </a:prstGeom>
          <a:noFill/>
        </p:spPr>
        <p:txBody>
          <a:bodyPr wrap="square" lIns="0" tIns="0" rIns="0" bIns="0" anchor="t">
            <a:spAutoFit/>
          </a:bodyPr>
          <a:lstStyle/>
          <a:p>
            <a:pPr algn="l"/>
            <a:r>
              <a:rPr sz="1350" b="0" i="0" u="none">
                <a:solidFill>
                  <a:srgbClr val="64748B"/>
                </a:solidFill>
                <a:latin typeface="Hind Siliguri"/>
              </a:rPr>
              <a:t>ব্যাংকের প্রচার ও প্রসারে প্রসারমূলক বিজ্ঞাপন ব্যয়।</a:t>
            </a:r>
          </a:p>
        </p:txBody>
      </p:sp>
      <p:sp>
        <p:nvSpPr>
          <p:cNvPr id="22" name="TextBox 21"/>
          <p:cNvSpPr txBox="1"/>
          <p:nvPr/>
        </p:nvSpPr>
        <p:spPr>
          <a:xfrm>
            <a:off x="1257300" y="4486275"/>
            <a:ext cx="27432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কর্মচারীদের প্রশিক্ষণ খরচ</a:t>
            </a:r>
          </a:p>
        </p:txBody>
      </p:sp>
      <p:sp>
        <p:nvSpPr>
          <p:cNvPr id="23" name="TextBox 22"/>
          <p:cNvSpPr txBox="1"/>
          <p:nvPr/>
        </p:nvSpPr>
        <p:spPr>
          <a:xfrm>
            <a:off x="1257300" y="4810125"/>
            <a:ext cx="2743200" cy="276225"/>
          </a:xfrm>
          <a:prstGeom prst="rect">
            <a:avLst/>
          </a:prstGeom>
          <a:noFill/>
        </p:spPr>
        <p:txBody>
          <a:bodyPr wrap="square" lIns="0" tIns="0" rIns="0" bIns="0" anchor="t">
            <a:spAutoFit/>
          </a:bodyPr>
          <a:lstStyle/>
          <a:p>
            <a:pPr algn="l"/>
            <a:r>
              <a:rPr sz="1350" b="0" i="0" u="none">
                <a:solidFill>
                  <a:srgbClr val="64748B"/>
                </a:solidFill>
                <a:latin typeface="Hind Siliguri"/>
              </a:rPr>
              <a:t>কর্মীদের দক্ষতা বাড়াতে প্রশিক্ষণ বাবদ ব্যয়।</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3"/>
                                        </p:tgtEl>
                                        <p:attrNameLst>
                                          <p:attrName>ppt_y</p:attrName>
                                        </p:attrNameLst>
                                      </p:cBhvr>
                                      <p:tavLst>
                                        <p:tav tm="0">
                                          <p:val>
                                            <p:strVal val="#ppt_y"/>
                                          </p:val>
                                        </p:tav>
                                        <p:tav tm="100000">
                                          <p:val>
                                            <p:strVal val="#ppt_y"/>
                                          </p:val>
                                        </p:tav>
                                      </p:tavLst>
                                    </p:anim>
                                    <p:anim calcmode="lin" valueType="num">
                                      <p:cBhvr>
                                        <p:cTn id="9"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33425" cy="314325"/>
          </a:xfrm>
          <a:prstGeom prst="rect">
            <a:avLst/>
          </a:prstGeom>
        </p:spPr>
      </p:pic>
      <p:pic>
        <p:nvPicPr>
          <p:cNvPr id="4" name="Picture 3" descr="image.png"/>
          <p:cNvPicPr>
            <a:picLocks noChangeAspect="1"/>
          </p:cNvPicPr>
          <p:nvPr/>
        </p:nvPicPr>
        <p:blipFill>
          <a:blip r:embed="rId4"/>
          <a:stretch>
            <a:fillRect/>
          </a:stretch>
        </p:blipFill>
        <p:spPr>
          <a:xfrm>
            <a:off x="523875" y="1447800"/>
            <a:ext cx="11144250" cy="2419350"/>
          </a:xfrm>
          <a:prstGeom prst="rect">
            <a:avLst/>
          </a:prstGeom>
        </p:spPr>
      </p:pic>
      <p:pic>
        <p:nvPicPr>
          <p:cNvPr id="5" name="Picture 4" descr="image.png"/>
          <p:cNvPicPr>
            <a:picLocks noChangeAspect="1"/>
          </p:cNvPicPr>
          <p:nvPr/>
        </p:nvPicPr>
        <p:blipFill>
          <a:blip r:embed="rId5"/>
          <a:stretch>
            <a:fillRect/>
          </a:stretch>
        </p:blipFill>
        <p:spPr>
          <a:xfrm>
            <a:off x="781050" y="2847975"/>
            <a:ext cx="10629900" cy="762000"/>
          </a:xfrm>
          <a:prstGeom prst="rect">
            <a:avLst/>
          </a:prstGeom>
        </p:spPr>
      </p:pic>
      <p:pic>
        <p:nvPicPr>
          <p:cNvPr id="6" name="Picture 5" descr="image.png"/>
          <p:cNvPicPr>
            <a:picLocks noChangeAspect="1"/>
          </p:cNvPicPr>
          <p:nvPr/>
        </p:nvPicPr>
        <p:blipFill>
          <a:blip r:embed="rId6"/>
          <a:stretch>
            <a:fillRect/>
          </a:stretch>
        </p:blipFill>
        <p:spPr>
          <a:xfrm>
            <a:off x="7872412" y="6248400"/>
            <a:ext cx="3938587" cy="419100"/>
          </a:xfrm>
          <a:prstGeom prst="rect">
            <a:avLst/>
          </a:prstGeom>
        </p:spPr>
      </p:pic>
      <p:sp>
        <p:nvSpPr>
          <p:cNvPr id="7" name="TextBox 6"/>
          <p:cNvSpPr txBox="1"/>
          <p:nvPr/>
        </p:nvSpPr>
        <p:spPr>
          <a:xfrm>
            <a:off x="1123950" y="428625"/>
            <a:ext cx="11068050"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জোড়ায় কাজ</a:t>
            </a:r>
          </a:p>
        </p:txBody>
      </p:sp>
      <p:sp>
        <p:nvSpPr>
          <p:cNvPr id="8" name="Rectangle 7"/>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8" descr="image.png"/>
          <p:cNvPicPr>
            <a:picLocks noChangeAspect="1"/>
          </p:cNvPicPr>
          <p:nvPr/>
        </p:nvPicPr>
        <p:blipFill>
          <a:blip r:embed="rId7"/>
          <a:stretch>
            <a:fillRect/>
          </a:stretch>
        </p:blipFill>
        <p:spPr>
          <a:xfrm>
            <a:off x="523875" y="533400"/>
            <a:ext cx="457200" cy="361950"/>
          </a:xfrm>
          <a:prstGeom prst="rect">
            <a:avLst/>
          </a:prstGeom>
        </p:spPr>
      </p:pic>
      <p:pic>
        <p:nvPicPr>
          <p:cNvPr id="10" name="Picture 9" descr="image.png"/>
          <p:cNvPicPr>
            <a:picLocks noChangeAspect="1"/>
          </p:cNvPicPr>
          <p:nvPr/>
        </p:nvPicPr>
        <p:blipFill>
          <a:blip r:embed="rId8"/>
          <a:stretch>
            <a:fillRect/>
          </a:stretch>
        </p:blipFill>
        <p:spPr>
          <a:xfrm>
            <a:off x="781050" y="1704975"/>
            <a:ext cx="1524000" cy="390525"/>
          </a:xfrm>
          <a:prstGeom prst="rect">
            <a:avLst/>
          </a:prstGeom>
        </p:spPr>
      </p:pic>
      <p:sp>
        <p:nvSpPr>
          <p:cNvPr id="11" name="TextBox 10"/>
          <p:cNvSpPr txBox="1"/>
          <p:nvPr/>
        </p:nvSpPr>
        <p:spPr>
          <a:xfrm>
            <a:off x="781050" y="2333625"/>
            <a:ext cx="10629900" cy="371475"/>
          </a:xfrm>
          <a:prstGeom prst="rect">
            <a:avLst/>
          </a:prstGeom>
          <a:noFill/>
        </p:spPr>
        <p:txBody>
          <a:bodyPr wrap="square" lIns="0" tIns="0" rIns="0" bIns="0" anchor="t">
            <a:spAutoFit/>
          </a:bodyPr>
          <a:lstStyle/>
          <a:p>
            <a:pPr algn="l">
              <a:lnSpc>
                <a:spcPts val="2925"/>
              </a:lnSpc>
            </a:pPr>
            <a:r>
              <a:rPr sz="1950" b="1" i="0" u="none">
                <a:solidFill>
                  <a:srgbClr val="701A75"/>
                </a:solidFill>
                <a:latin typeface="Hind Siliguri"/>
              </a:rPr>
              <a:t>তোমরা দুজন করে আলোচনা করে সম্পন্ন কর:</a:t>
            </a:r>
          </a:p>
        </p:txBody>
      </p:sp>
      <p:pic>
        <p:nvPicPr>
          <p:cNvPr id="12" name="Picture 11" descr="image.png"/>
          <p:cNvPicPr>
            <a:picLocks noChangeAspect="1"/>
          </p:cNvPicPr>
          <p:nvPr/>
        </p:nvPicPr>
        <p:blipFill>
          <a:blip r:embed="rId9"/>
          <a:stretch>
            <a:fillRect/>
          </a:stretch>
        </p:blipFill>
        <p:spPr>
          <a:xfrm>
            <a:off x="933450" y="1809750"/>
            <a:ext cx="171450" cy="171450"/>
          </a:xfrm>
          <a:prstGeom prst="rect">
            <a:avLst/>
          </a:prstGeom>
        </p:spPr>
      </p:pic>
    </p:spTree>
  </p:cSld>
  <p:clrMapOvr>
    <a:masterClrMapping/>
  </p:clrMapOvr>
  <p:transition>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23900"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2219325"/>
          </a:xfrm>
          <a:prstGeom prst="rect">
            <a:avLst/>
          </a:prstGeom>
        </p:spPr>
      </p:pic>
      <p:pic>
        <p:nvPicPr>
          <p:cNvPr id="5" name="Picture 4" descr="image.png"/>
          <p:cNvPicPr>
            <a:picLocks noChangeAspect="1"/>
          </p:cNvPicPr>
          <p:nvPr/>
        </p:nvPicPr>
        <p:blipFill>
          <a:blip r:embed="rId5"/>
          <a:stretch>
            <a:fillRect/>
          </a:stretch>
        </p:blipFill>
        <p:spPr>
          <a:xfrm>
            <a:off x="7872412" y="6248400"/>
            <a:ext cx="3938587" cy="419100"/>
          </a:xfrm>
          <a:prstGeom prst="rect">
            <a:avLst/>
          </a:prstGeom>
        </p:spPr>
      </p:pic>
      <p:sp>
        <p:nvSpPr>
          <p:cNvPr id="6" name="TextBox 5"/>
          <p:cNvSpPr txBox="1"/>
          <p:nvPr/>
        </p:nvSpPr>
        <p:spPr>
          <a:xfrm>
            <a:off x="981075" y="428625"/>
            <a:ext cx="1121092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জোড়ায় কাজের নমুনা উত্তর</a:t>
            </a:r>
          </a:p>
        </p:txBody>
      </p:sp>
      <p:sp>
        <p:nvSpPr>
          <p:cNvPr id="7" name="Rectangle 6"/>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image.png"/>
          <p:cNvPicPr>
            <a:picLocks noChangeAspect="1"/>
          </p:cNvPicPr>
          <p:nvPr/>
        </p:nvPicPr>
        <p:blipFill>
          <a:blip r:embed="rId6"/>
          <a:stretch>
            <a:fillRect/>
          </a:stretch>
        </p:blipFill>
        <p:spPr>
          <a:xfrm>
            <a:off x="523875" y="533400"/>
            <a:ext cx="314325" cy="361950"/>
          </a:xfrm>
          <a:prstGeom prst="rect">
            <a:avLst/>
          </a:prstGeom>
        </p:spPr>
      </p:pic>
      <p:sp>
        <p:nvSpPr>
          <p:cNvPr id="9" name="TextBox 8"/>
          <p:cNvSpPr txBox="1"/>
          <p:nvPr/>
        </p:nvSpPr>
        <p:spPr>
          <a:xfrm>
            <a:off x="781050" y="1609725"/>
            <a:ext cx="5430678" cy="361950"/>
          </a:xfrm>
          <a:prstGeom prst="rect">
            <a:avLst/>
          </a:prstGeom>
          <a:noFill/>
        </p:spPr>
        <p:txBody>
          <a:bodyPr wrap="square" lIns="0" tIns="0" rIns="0" bIns="0" anchor="t">
            <a:spAutoFit/>
          </a:bodyPr>
          <a:lstStyle/>
          <a:p>
            <a:pPr algn="l"/>
            <a:r>
              <a:rPr sz="1800" b="1" i="0" u="none">
                <a:solidFill>
                  <a:srgbClr val="15803D"/>
                </a:solidFill>
                <a:latin typeface="Noto Serif Bengali"/>
              </a:rPr>
              <a:t>পরোক্ষ আয়ের উৎস:</a:t>
            </a:r>
          </a:p>
        </p:txBody>
      </p:sp>
      <p:sp>
        <p:nvSpPr>
          <p:cNvPr id="10" name="TextBox 9"/>
          <p:cNvSpPr txBox="1"/>
          <p:nvPr/>
        </p:nvSpPr>
        <p:spPr>
          <a:xfrm>
            <a:off x="6238875" y="1609725"/>
            <a:ext cx="5430678" cy="361950"/>
          </a:xfrm>
          <a:prstGeom prst="rect">
            <a:avLst/>
          </a:prstGeom>
          <a:noFill/>
        </p:spPr>
        <p:txBody>
          <a:bodyPr wrap="square" lIns="0" tIns="0" rIns="0" bIns="0" anchor="t">
            <a:spAutoFit/>
          </a:bodyPr>
          <a:lstStyle/>
          <a:p>
            <a:pPr algn="l"/>
            <a:r>
              <a:rPr sz="1800" b="1" i="0" u="none">
                <a:solidFill>
                  <a:srgbClr val="B91C1C"/>
                </a:solidFill>
                <a:latin typeface="Noto Serif Bengali"/>
              </a:rPr>
              <a:t>পরিচালন ব্যয়ের খাত:</a:t>
            </a:r>
          </a:p>
        </p:txBody>
      </p:sp>
      <p:sp>
        <p:nvSpPr>
          <p:cNvPr id="11" name="TextBox 10"/>
          <p:cNvSpPr txBox="1"/>
          <p:nvPr/>
        </p:nvSpPr>
        <p:spPr>
          <a:xfrm>
            <a:off x="923925" y="2085975"/>
            <a:ext cx="95250" cy="314325"/>
          </a:xfrm>
          <a:prstGeom prst="rect">
            <a:avLst/>
          </a:prstGeom>
          <a:noFill/>
        </p:spPr>
        <p:txBody>
          <a:bodyPr wrap="square" lIns="0" tIns="0" rIns="0" bIns="0" anchor="t">
            <a:spAutoFit/>
          </a:bodyPr>
          <a:lstStyle/>
          <a:p>
            <a:pPr algn="l"/>
            <a:r>
              <a:rPr sz="1650" b="0" i="0" u="none">
                <a:solidFill>
                  <a:srgbClr val="334155"/>
                </a:solidFill>
                <a:latin typeface="Hind Siliguri"/>
              </a:rPr>
              <a:t>•</a:t>
            </a:r>
          </a:p>
        </p:txBody>
      </p:sp>
      <p:sp>
        <p:nvSpPr>
          <p:cNvPr id="12" name="TextBox 11"/>
          <p:cNvSpPr txBox="1"/>
          <p:nvPr/>
        </p:nvSpPr>
        <p:spPr>
          <a:xfrm>
            <a:off x="1019175" y="2085975"/>
            <a:ext cx="4933950" cy="314325"/>
          </a:xfrm>
          <a:prstGeom prst="rect">
            <a:avLst/>
          </a:prstGeom>
          <a:noFill/>
        </p:spPr>
        <p:txBody>
          <a:bodyPr wrap="square" lIns="95250" tIns="0" rIns="0" bIns="0" anchor="t">
            <a:spAutoFit/>
          </a:bodyPr>
          <a:lstStyle/>
          <a:p>
            <a:pPr algn="l">
              <a:lnSpc>
                <a:spcPts val="2475"/>
              </a:lnSpc>
            </a:pPr>
            <a:r>
              <a:rPr sz="1650" b="0" i="0" u="none">
                <a:solidFill>
                  <a:srgbClr val="334155"/>
                </a:solidFill>
                <a:latin typeface="Hind Siliguri"/>
              </a:rPr>
              <a:t>লকার ভাড়া প্রদান থেকে প্রাপ্ত সার্ভিস চার্জ।</a:t>
            </a:r>
          </a:p>
        </p:txBody>
      </p:sp>
      <p:sp>
        <p:nvSpPr>
          <p:cNvPr id="13" name="TextBox 12"/>
          <p:cNvSpPr txBox="1"/>
          <p:nvPr/>
        </p:nvSpPr>
        <p:spPr>
          <a:xfrm>
            <a:off x="923925" y="2495550"/>
            <a:ext cx="95250" cy="314325"/>
          </a:xfrm>
          <a:prstGeom prst="rect">
            <a:avLst/>
          </a:prstGeom>
          <a:noFill/>
        </p:spPr>
        <p:txBody>
          <a:bodyPr wrap="square" lIns="0" tIns="0" rIns="0" bIns="0" anchor="t">
            <a:spAutoFit/>
          </a:bodyPr>
          <a:lstStyle/>
          <a:p>
            <a:pPr algn="l"/>
            <a:r>
              <a:rPr sz="1650" b="0" i="0" u="none">
                <a:solidFill>
                  <a:srgbClr val="334155"/>
                </a:solidFill>
                <a:latin typeface="Hind Siliguri"/>
              </a:rPr>
              <a:t>•</a:t>
            </a:r>
          </a:p>
        </p:txBody>
      </p:sp>
      <p:sp>
        <p:nvSpPr>
          <p:cNvPr id="14" name="TextBox 13"/>
          <p:cNvSpPr txBox="1"/>
          <p:nvPr/>
        </p:nvSpPr>
        <p:spPr>
          <a:xfrm>
            <a:off x="1019175" y="2495550"/>
            <a:ext cx="4933950" cy="314325"/>
          </a:xfrm>
          <a:prstGeom prst="rect">
            <a:avLst/>
          </a:prstGeom>
          <a:noFill/>
        </p:spPr>
        <p:txBody>
          <a:bodyPr wrap="square" lIns="95250" tIns="0" rIns="0" bIns="0" anchor="t">
            <a:spAutoFit/>
          </a:bodyPr>
          <a:lstStyle/>
          <a:p>
            <a:pPr algn="l">
              <a:lnSpc>
                <a:spcPts val="2475"/>
              </a:lnSpc>
            </a:pPr>
            <a:r>
              <a:rPr sz="1650" b="0" i="0" u="none">
                <a:solidFill>
                  <a:srgbClr val="334155"/>
                </a:solidFill>
                <a:latin typeface="Hind Siliguri"/>
              </a:rPr>
              <a:t>প্রত্যয়পত্র (L/C) ইস্যু কমিশন।</a:t>
            </a:r>
          </a:p>
        </p:txBody>
      </p:sp>
      <p:sp>
        <p:nvSpPr>
          <p:cNvPr id="15" name="TextBox 14"/>
          <p:cNvSpPr txBox="1"/>
          <p:nvPr/>
        </p:nvSpPr>
        <p:spPr>
          <a:xfrm>
            <a:off x="6381750" y="2085975"/>
            <a:ext cx="95250" cy="314325"/>
          </a:xfrm>
          <a:prstGeom prst="rect">
            <a:avLst/>
          </a:prstGeom>
          <a:noFill/>
        </p:spPr>
        <p:txBody>
          <a:bodyPr wrap="square" lIns="0" tIns="0" rIns="0" bIns="0" anchor="t">
            <a:spAutoFit/>
          </a:bodyPr>
          <a:lstStyle/>
          <a:p>
            <a:pPr algn="l"/>
            <a:r>
              <a:rPr sz="1650" b="0" i="0" u="none">
                <a:solidFill>
                  <a:srgbClr val="334155"/>
                </a:solidFill>
                <a:latin typeface="Hind Siliguri"/>
              </a:rPr>
              <a:t>•</a:t>
            </a:r>
          </a:p>
        </p:txBody>
      </p:sp>
      <p:sp>
        <p:nvSpPr>
          <p:cNvPr id="16" name="TextBox 15"/>
          <p:cNvSpPr txBox="1"/>
          <p:nvPr/>
        </p:nvSpPr>
        <p:spPr>
          <a:xfrm>
            <a:off x="6477000" y="2085975"/>
            <a:ext cx="4933950" cy="314325"/>
          </a:xfrm>
          <a:prstGeom prst="rect">
            <a:avLst/>
          </a:prstGeom>
          <a:noFill/>
        </p:spPr>
        <p:txBody>
          <a:bodyPr wrap="square" lIns="95250" tIns="0" rIns="0" bIns="0" anchor="t">
            <a:spAutoFit/>
          </a:bodyPr>
          <a:lstStyle/>
          <a:p>
            <a:pPr algn="l">
              <a:lnSpc>
                <a:spcPts val="2475"/>
              </a:lnSpc>
            </a:pPr>
            <a:r>
              <a:rPr sz="1650" b="0" i="0" u="none">
                <a:solidFill>
                  <a:srgbClr val="334155"/>
                </a:solidFill>
                <a:latin typeface="Hind Siliguri"/>
              </a:rPr>
              <a:t>কর্মকর্তা-কর্মচারীদের বেতন-ভাতা।</a:t>
            </a:r>
          </a:p>
        </p:txBody>
      </p:sp>
      <p:sp>
        <p:nvSpPr>
          <p:cNvPr id="17" name="TextBox 16"/>
          <p:cNvSpPr txBox="1"/>
          <p:nvPr/>
        </p:nvSpPr>
        <p:spPr>
          <a:xfrm>
            <a:off x="6381750" y="2495550"/>
            <a:ext cx="95250" cy="314325"/>
          </a:xfrm>
          <a:prstGeom prst="rect">
            <a:avLst/>
          </a:prstGeom>
          <a:noFill/>
        </p:spPr>
        <p:txBody>
          <a:bodyPr wrap="square" lIns="0" tIns="0" rIns="0" bIns="0" anchor="t">
            <a:spAutoFit/>
          </a:bodyPr>
          <a:lstStyle/>
          <a:p>
            <a:pPr algn="l"/>
            <a:r>
              <a:rPr sz="1650" b="0" i="0" u="none">
                <a:solidFill>
                  <a:srgbClr val="334155"/>
                </a:solidFill>
                <a:latin typeface="Hind Siliguri"/>
              </a:rPr>
              <a:t>•</a:t>
            </a:r>
          </a:p>
        </p:txBody>
      </p:sp>
      <p:sp>
        <p:nvSpPr>
          <p:cNvPr id="18" name="TextBox 17"/>
          <p:cNvSpPr txBox="1"/>
          <p:nvPr/>
        </p:nvSpPr>
        <p:spPr>
          <a:xfrm>
            <a:off x="6477000" y="2495550"/>
            <a:ext cx="4933950" cy="314325"/>
          </a:xfrm>
          <a:prstGeom prst="rect">
            <a:avLst/>
          </a:prstGeom>
          <a:noFill/>
        </p:spPr>
        <p:txBody>
          <a:bodyPr wrap="square" lIns="95250" tIns="0" rIns="0" bIns="0" anchor="t">
            <a:spAutoFit/>
          </a:bodyPr>
          <a:lstStyle/>
          <a:p>
            <a:pPr algn="l">
              <a:lnSpc>
                <a:spcPts val="2475"/>
              </a:lnSpc>
            </a:pPr>
            <a:r>
              <a:rPr sz="1650" b="0" i="0" u="none">
                <a:solidFill>
                  <a:srgbClr val="334155"/>
                </a:solidFill>
                <a:latin typeface="Hind Siliguri"/>
              </a:rPr>
              <a:t>অফিস ঘর ও গুদাম ঘর ভাড়া।</a:t>
            </a:r>
          </a:p>
        </p:txBody>
      </p:sp>
      <p:sp>
        <p:nvSpPr>
          <p:cNvPr id="19" name="TextBox 18"/>
          <p:cNvSpPr txBox="1"/>
          <p:nvPr/>
        </p:nvSpPr>
        <p:spPr>
          <a:xfrm>
            <a:off x="6381750" y="2905125"/>
            <a:ext cx="95250" cy="314325"/>
          </a:xfrm>
          <a:prstGeom prst="rect">
            <a:avLst/>
          </a:prstGeom>
          <a:noFill/>
        </p:spPr>
        <p:txBody>
          <a:bodyPr wrap="square" lIns="0" tIns="0" rIns="0" bIns="0" anchor="t">
            <a:spAutoFit/>
          </a:bodyPr>
          <a:lstStyle/>
          <a:p>
            <a:pPr algn="l"/>
            <a:r>
              <a:rPr sz="1650" b="0" i="0" u="none">
                <a:solidFill>
                  <a:srgbClr val="334155"/>
                </a:solidFill>
                <a:latin typeface="Hind Siliguri"/>
              </a:rPr>
              <a:t>•</a:t>
            </a:r>
          </a:p>
        </p:txBody>
      </p:sp>
      <p:sp>
        <p:nvSpPr>
          <p:cNvPr id="20" name="TextBox 19"/>
          <p:cNvSpPr txBox="1"/>
          <p:nvPr/>
        </p:nvSpPr>
        <p:spPr>
          <a:xfrm>
            <a:off x="6477000" y="2905125"/>
            <a:ext cx="4933950" cy="314325"/>
          </a:xfrm>
          <a:prstGeom prst="rect">
            <a:avLst/>
          </a:prstGeom>
          <a:noFill/>
        </p:spPr>
        <p:txBody>
          <a:bodyPr wrap="square" lIns="95250" tIns="0" rIns="0" bIns="0" anchor="t">
            <a:spAutoFit/>
          </a:bodyPr>
          <a:lstStyle/>
          <a:p>
            <a:pPr algn="l">
              <a:lnSpc>
                <a:spcPts val="2475"/>
              </a:lnSpc>
            </a:pPr>
            <a:r>
              <a:rPr sz="1650" b="0" i="0" u="none">
                <a:solidFill>
                  <a:srgbClr val="334155"/>
                </a:solidFill>
                <a:latin typeface="Hind Siliguri"/>
              </a:rPr>
              <a:t>যোগাযোগ ও সুইফট (SWIFT) খরচ।</a:t>
            </a:r>
          </a:p>
        </p:txBody>
      </p:sp>
    </p:spTree>
  </p:cSld>
  <p:clrMapOvr>
    <a:masterClrMapping/>
  </p:clrMapOvr>
  <p:transition>
    <p:wheel spokes="8"/>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42950" cy="314325"/>
          </a:xfrm>
          <a:prstGeom prst="rect">
            <a:avLst/>
          </a:prstGeom>
        </p:spPr>
      </p:pic>
      <p:pic>
        <p:nvPicPr>
          <p:cNvPr id="4" name="Picture 3" descr="image.png"/>
          <p:cNvPicPr>
            <a:picLocks noChangeAspect="1"/>
          </p:cNvPicPr>
          <p:nvPr/>
        </p:nvPicPr>
        <p:blipFill>
          <a:blip r:embed="rId4"/>
          <a:stretch>
            <a:fillRect/>
          </a:stretch>
        </p:blipFill>
        <p:spPr>
          <a:xfrm>
            <a:off x="523875" y="1447800"/>
            <a:ext cx="11144250" cy="2419350"/>
          </a:xfrm>
          <a:prstGeom prst="rect">
            <a:avLst/>
          </a:prstGeom>
        </p:spPr>
      </p:pic>
      <p:pic>
        <p:nvPicPr>
          <p:cNvPr id="5" name="Picture 4" descr="image.png"/>
          <p:cNvPicPr>
            <a:picLocks noChangeAspect="1"/>
          </p:cNvPicPr>
          <p:nvPr/>
        </p:nvPicPr>
        <p:blipFill>
          <a:blip r:embed="rId5"/>
          <a:stretch>
            <a:fillRect/>
          </a:stretch>
        </p:blipFill>
        <p:spPr>
          <a:xfrm>
            <a:off x="781050" y="2847975"/>
            <a:ext cx="10629900" cy="762000"/>
          </a:xfrm>
          <a:prstGeom prst="rect">
            <a:avLst/>
          </a:prstGeom>
        </p:spPr>
      </p:pic>
      <p:pic>
        <p:nvPicPr>
          <p:cNvPr id="6" name="Picture 5" descr="image.png"/>
          <p:cNvPicPr>
            <a:picLocks noChangeAspect="1"/>
          </p:cNvPicPr>
          <p:nvPr/>
        </p:nvPicPr>
        <p:blipFill>
          <a:blip r:embed="rId6"/>
          <a:stretch>
            <a:fillRect/>
          </a:stretch>
        </p:blipFill>
        <p:spPr>
          <a:xfrm>
            <a:off x="7872412" y="6248400"/>
            <a:ext cx="3938587" cy="419100"/>
          </a:xfrm>
          <a:prstGeom prst="rect">
            <a:avLst/>
          </a:prstGeom>
        </p:spPr>
      </p:pic>
      <p:sp>
        <p:nvSpPr>
          <p:cNvPr id="7" name="TextBox 6"/>
          <p:cNvSpPr txBox="1"/>
          <p:nvPr/>
        </p:nvSpPr>
        <p:spPr>
          <a:xfrm>
            <a:off x="1123950" y="428625"/>
            <a:ext cx="11068050"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দলীয় কাজ</a:t>
            </a:r>
          </a:p>
        </p:txBody>
      </p:sp>
      <p:sp>
        <p:nvSpPr>
          <p:cNvPr id="8" name="Rectangle 7"/>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8" descr="image.png"/>
          <p:cNvPicPr>
            <a:picLocks noChangeAspect="1"/>
          </p:cNvPicPr>
          <p:nvPr/>
        </p:nvPicPr>
        <p:blipFill>
          <a:blip r:embed="rId7"/>
          <a:stretch>
            <a:fillRect/>
          </a:stretch>
        </p:blipFill>
        <p:spPr>
          <a:xfrm>
            <a:off x="523875" y="533400"/>
            <a:ext cx="457200" cy="361950"/>
          </a:xfrm>
          <a:prstGeom prst="rect">
            <a:avLst/>
          </a:prstGeom>
        </p:spPr>
      </p:pic>
      <p:pic>
        <p:nvPicPr>
          <p:cNvPr id="10" name="Picture 9" descr="image.png"/>
          <p:cNvPicPr>
            <a:picLocks noChangeAspect="1"/>
          </p:cNvPicPr>
          <p:nvPr/>
        </p:nvPicPr>
        <p:blipFill>
          <a:blip r:embed="rId8"/>
          <a:stretch>
            <a:fillRect/>
          </a:stretch>
        </p:blipFill>
        <p:spPr>
          <a:xfrm>
            <a:off x="781050" y="1704975"/>
            <a:ext cx="1590675" cy="390525"/>
          </a:xfrm>
          <a:prstGeom prst="rect">
            <a:avLst/>
          </a:prstGeom>
        </p:spPr>
      </p:pic>
      <p:sp>
        <p:nvSpPr>
          <p:cNvPr id="11" name="TextBox 10"/>
          <p:cNvSpPr txBox="1"/>
          <p:nvPr/>
        </p:nvSpPr>
        <p:spPr>
          <a:xfrm>
            <a:off x="781050" y="2333625"/>
            <a:ext cx="10629900" cy="371475"/>
          </a:xfrm>
          <a:prstGeom prst="rect">
            <a:avLst/>
          </a:prstGeom>
          <a:noFill/>
        </p:spPr>
        <p:txBody>
          <a:bodyPr wrap="square" lIns="0" tIns="0" rIns="0" bIns="0" anchor="t">
            <a:spAutoFit/>
          </a:bodyPr>
          <a:lstStyle/>
          <a:p>
            <a:pPr algn="l">
              <a:lnSpc>
                <a:spcPts val="2925"/>
              </a:lnSpc>
            </a:pPr>
            <a:r>
              <a:rPr sz="1950" b="1" i="0" u="none">
                <a:solidFill>
                  <a:srgbClr val="9A3412"/>
                </a:solidFill>
                <a:latin typeface="Hind Siliguri"/>
              </a:rPr>
              <a:t>দলগতভাবে আলোচনা করে পোস্টার পেপার/খাতায় লেখ:</a:t>
            </a:r>
          </a:p>
        </p:txBody>
      </p:sp>
      <p:pic>
        <p:nvPicPr>
          <p:cNvPr id="12" name="Picture 11" descr="image.png"/>
          <p:cNvPicPr>
            <a:picLocks noChangeAspect="1"/>
          </p:cNvPicPr>
          <p:nvPr/>
        </p:nvPicPr>
        <p:blipFill>
          <a:blip r:embed="rId9"/>
          <a:stretch>
            <a:fillRect/>
          </a:stretch>
        </p:blipFill>
        <p:spPr>
          <a:xfrm>
            <a:off x="933450" y="1809750"/>
            <a:ext cx="171450" cy="171450"/>
          </a:xfrm>
          <a:prstGeom prst="rect">
            <a:avLst/>
          </a:prstGeom>
        </p:spPr>
      </p:pic>
    </p:spTree>
  </p:cSld>
  <p:clrMapOvr>
    <a:masterClrMapping/>
  </p:clrMapOvr>
  <p:transition>
    <p:wheel spokes="8"/>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33425"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1154310"/>
          </a:xfrm>
          <a:prstGeom prst="rect">
            <a:avLst/>
          </a:prstGeom>
        </p:spPr>
      </p:pic>
      <p:pic>
        <p:nvPicPr>
          <p:cNvPr id="5" name="Picture 4" descr="image.png"/>
          <p:cNvPicPr>
            <a:picLocks noChangeAspect="1"/>
          </p:cNvPicPr>
          <p:nvPr/>
        </p:nvPicPr>
        <p:blipFill>
          <a:blip r:embed="rId5"/>
          <a:stretch>
            <a:fillRect/>
          </a:stretch>
        </p:blipFill>
        <p:spPr>
          <a:xfrm>
            <a:off x="7872412" y="6248400"/>
            <a:ext cx="3938587" cy="419100"/>
          </a:xfrm>
          <a:prstGeom prst="rect">
            <a:avLst/>
          </a:prstGeom>
        </p:spPr>
      </p:pic>
      <p:sp>
        <p:nvSpPr>
          <p:cNvPr id="6" name="TextBox 5"/>
          <p:cNvSpPr txBox="1"/>
          <p:nvPr/>
        </p:nvSpPr>
        <p:spPr>
          <a:xfrm>
            <a:off x="981075" y="428625"/>
            <a:ext cx="1121092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দলীয় কাজের নমুনা উত্তর</a:t>
            </a:r>
          </a:p>
        </p:txBody>
      </p:sp>
      <p:sp>
        <p:nvSpPr>
          <p:cNvPr id="7" name="Rectangle 6"/>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image.png"/>
          <p:cNvPicPr>
            <a:picLocks noChangeAspect="1"/>
          </p:cNvPicPr>
          <p:nvPr/>
        </p:nvPicPr>
        <p:blipFill>
          <a:blip r:embed="rId6"/>
          <a:stretch>
            <a:fillRect/>
          </a:stretch>
        </p:blipFill>
        <p:spPr>
          <a:xfrm>
            <a:off x="523875" y="533400"/>
            <a:ext cx="314325" cy="361950"/>
          </a:xfrm>
          <a:prstGeom prst="rect">
            <a:avLst/>
          </a:prstGeom>
        </p:spPr>
      </p:pic>
      <p:sp>
        <p:nvSpPr>
          <p:cNvPr id="9" name="TextBox 8"/>
          <p:cNvSpPr txBox="1"/>
          <p:nvPr/>
        </p:nvSpPr>
        <p:spPr>
          <a:xfrm>
            <a:off x="781050" y="1609725"/>
            <a:ext cx="10629900" cy="639960"/>
          </a:xfrm>
          <a:prstGeom prst="rect">
            <a:avLst/>
          </a:prstGeom>
          <a:noFill/>
        </p:spPr>
        <p:txBody>
          <a:bodyPr wrap="square" lIns="0" tIns="0" rIns="0" bIns="0" anchor="t">
            <a:spAutoFit/>
          </a:bodyPr>
          <a:lstStyle/>
          <a:p>
            <a:pPr algn="l">
              <a:lnSpc>
                <a:spcPts val="2520"/>
              </a:lnSpc>
            </a:pPr>
            <a:r>
              <a:rPr sz="1575" b="1" i="0" u="none">
                <a:solidFill>
                  <a:srgbClr val="1E293B"/>
                </a:solidFill>
                <a:latin typeface="Hind Siliguri"/>
              </a:rPr>
              <a:t>সংক্ষিপ্ত সারসংক্ষেপ:</a:t>
            </a:r>
            <a:r>
              <a:rPr sz="1575" b="0" i="0" u="none">
                <a:solidFill>
                  <a:srgbClr val="1E293B"/>
                </a:solidFill>
                <a:latin typeface="Hind Siliguri"/>
              </a:rPr>
              <a:t> বাণিজ্যিক ব্যাংক আমানতকারীর অর্থ নিরাপদ রেখে মূলধন গঠন করে এবং ঋণ প্রদানের মাধ্যমে সুদ অর্জন করে। অর্জিত আয় থেকে কর্মীদের বেতন, আমানতের সুদ এবং সরকারি কর পরিশোধ করে দেশের অর্থনীতিতে গতিশীলতা নিশ্চিত করে।</a:t>
            </a:r>
          </a:p>
        </p:txBody>
      </p:sp>
    </p:spTree>
  </p:cSld>
  <p:clrMapOvr>
    <a:masterClrMapping/>
  </p:clrMapOvr>
  <p:transition>
    <p:wheel spokes="8"/>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628650"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5429250" cy="4791075"/>
          </a:xfrm>
          <a:prstGeom prst="rect">
            <a:avLst/>
          </a:prstGeom>
        </p:spPr>
      </p:pic>
      <p:pic>
        <p:nvPicPr>
          <p:cNvPr id="5" name="Picture 4" descr="image.png"/>
          <p:cNvPicPr>
            <a:picLocks noChangeAspect="1"/>
          </p:cNvPicPr>
          <p:nvPr/>
        </p:nvPicPr>
        <p:blipFill>
          <a:blip r:embed="rId5"/>
          <a:stretch>
            <a:fillRect/>
          </a:stretch>
        </p:blipFill>
        <p:spPr>
          <a:xfrm>
            <a:off x="6238875" y="1352550"/>
            <a:ext cx="5429250" cy="4791075"/>
          </a:xfrm>
          <a:prstGeom prst="rect">
            <a:avLst/>
          </a:prstGeom>
        </p:spPr>
      </p:pic>
      <p:pic>
        <p:nvPicPr>
          <p:cNvPr id="6" name="Picture 5" descr="image.png"/>
          <p:cNvPicPr>
            <a:picLocks noChangeAspect="1"/>
          </p:cNvPicPr>
          <p:nvPr/>
        </p:nvPicPr>
        <p:blipFill>
          <a:blip r:embed="rId6"/>
          <a:stretch>
            <a:fillRect/>
          </a:stretch>
        </p:blipFill>
        <p:spPr>
          <a:xfrm>
            <a:off x="7872412" y="6248400"/>
            <a:ext cx="3938587" cy="419100"/>
          </a:xfrm>
          <a:prstGeom prst="rect">
            <a:avLst/>
          </a:prstGeom>
        </p:spPr>
      </p:pic>
      <p:sp>
        <p:nvSpPr>
          <p:cNvPr id="7" name="TextBox 6"/>
          <p:cNvSpPr txBox="1"/>
          <p:nvPr/>
        </p:nvSpPr>
        <p:spPr>
          <a:xfrm>
            <a:off x="1076325" y="428625"/>
            <a:ext cx="1111567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শিক্ষক ও পাঠ পরিচিতি</a:t>
            </a:r>
          </a:p>
        </p:txBody>
      </p:sp>
      <p:sp>
        <p:nvSpPr>
          <p:cNvPr id="8" name="Rectangle 7"/>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9" name="Picture 8" descr="image.png"/>
          <p:cNvPicPr>
            <a:picLocks noChangeAspect="1"/>
          </p:cNvPicPr>
          <p:nvPr/>
        </p:nvPicPr>
        <p:blipFill>
          <a:blip r:embed="rId7"/>
          <a:stretch>
            <a:fillRect/>
          </a:stretch>
        </p:blipFill>
        <p:spPr>
          <a:xfrm>
            <a:off x="523875" y="533400"/>
            <a:ext cx="409575" cy="361950"/>
          </a:xfrm>
          <a:prstGeom prst="rect">
            <a:avLst/>
          </a:prstGeom>
        </p:spPr>
      </p:pic>
      <p:pic>
        <p:nvPicPr>
          <p:cNvPr id="10" name="Picture 9" descr="image.png"/>
          <p:cNvPicPr>
            <a:picLocks noChangeAspect="1"/>
          </p:cNvPicPr>
          <p:nvPr/>
        </p:nvPicPr>
        <p:blipFill>
          <a:blip r:embed="rId8"/>
          <a:stretch>
            <a:fillRect/>
          </a:stretch>
        </p:blipFill>
        <p:spPr>
          <a:xfrm>
            <a:off x="819150" y="1647825"/>
            <a:ext cx="1581150" cy="390525"/>
          </a:xfrm>
          <a:prstGeom prst="rect">
            <a:avLst/>
          </a:prstGeom>
        </p:spPr>
      </p:pic>
      <p:sp>
        <p:nvSpPr>
          <p:cNvPr id="11" name="TextBox 10"/>
          <p:cNvSpPr txBox="1"/>
          <p:nvPr/>
        </p:nvSpPr>
        <p:spPr>
          <a:xfrm>
            <a:off x="819150" y="2181225"/>
            <a:ext cx="5080635" cy="428625"/>
          </a:xfrm>
          <a:prstGeom prst="rect">
            <a:avLst/>
          </a:prstGeom>
          <a:noFill/>
        </p:spPr>
        <p:txBody>
          <a:bodyPr wrap="square" lIns="0" tIns="0" rIns="0" bIns="0" anchor="t">
            <a:spAutoFit/>
          </a:bodyPr>
          <a:lstStyle/>
          <a:p>
            <a:pPr algn="l"/>
            <a:r>
              <a:rPr sz="2100" b="1" i="0" u="none">
                <a:solidFill>
                  <a:srgbClr val="1E3A8A"/>
                </a:solidFill>
                <a:latin typeface="Noto Serif Bengali"/>
              </a:rPr>
              <a:t>মোঃ মিজানুর রহমান</a:t>
            </a:r>
          </a:p>
        </p:txBody>
      </p:sp>
      <p:sp>
        <p:nvSpPr>
          <p:cNvPr id="12" name="TextBox 11"/>
          <p:cNvSpPr txBox="1"/>
          <p:nvPr/>
        </p:nvSpPr>
        <p:spPr>
          <a:xfrm>
            <a:off x="819150" y="2724150"/>
            <a:ext cx="4838700" cy="314325"/>
          </a:xfrm>
          <a:prstGeom prst="rect">
            <a:avLst/>
          </a:prstGeom>
          <a:noFill/>
        </p:spPr>
        <p:txBody>
          <a:bodyPr wrap="square" lIns="0" tIns="0" rIns="0" bIns="0" anchor="t">
            <a:spAutoFit/>
          </a:bodyPr>
          <a:lstStyle/>
          <a:p>
            <a:pPr algn="l">
              <a:lnSpc>
                <a:spcPts val="2475"/>
              </a:lnSpc>
            </a:pPr>
            <a:r>
              <a:rPr sz="1650" b="0" i="0" u="none">
                <a:solidFill>
                  <a:srgbClr val="334155"/>
                </a:solidFill>
                <a:latin typeface="Hind Siliguri SemiBold"/>
              </a:rPr>
              <a:t>সহকারী শিক্ষক (ব্যবসায় শিক্ষা)</a:t>
            </a:r>
          </a:p>
        </p:txBody>
      </p:sp>
      <p:sp>
        <p:nvSpPr>
          <p:cNvPr id="13" name="TextBox 12"/>
          <p:cNvSpPr txBox="1"/>
          <p:nvPr/>
        </p:nvSpPr>
        <p:spPr>
          <a:xfrm>
            <a:off x="819150" y="3038475"/>
            <a:ext cx="4838700" cy="285750"/>
          </a:xfrm>
          <a:prstGeom prst="rect">
            <a:avLst/>
          </a:prstGeom>
          <a:noFill/>
        </p:spPr>
        <p:txBody>
          <a:bodyPr wrap="square" lIns="0" tIns="0" rIns="0" bIns="0" anchor="t">
            <a:spAutoFit/>
          </a:bodyPr>
          <a:lstStyle/>
          <a:p>
            <a:pPr algn="l">
              <a:lnSpc>
                <a:spcPts val="2250"/>
              </a:lnSpc>
            </a:pPr>
            <a:r>
              <a:rPr sz="1500" b="0" i="0" u="none">
                <a:solidFill>
                  <a:srgbClr val="475569"/>
                </a:solidFill>
                <a:latin typeface="Hind Siliguri"/>
              </a:rPr>
              <a:t>বি.এড, এম.এড</a:t>
            </a:r>
          </a:p>
        </p:txBody>
      </p:sp>
      <p:sp>
        <p:nvSpPr>
          <p:cNvPr id="14" name="TextBox 13"/>
          <p:cNvSpPr txBox="1"/>
          <p:nvPr/>
        </p:nvSpPr>
        <p:spPr>
          <a:xfrm>
            <a:off x="819150" y="3467100"/>
            <a:ext cx="4838700" cy="314325"/>
          </a:xfrm>
          <a:prstGeom prst="rect">
            <a:avLst/>
          </a:prstGeom>
          <a:noFill/>
        </p:spPr>
        <p:txBody>
          <a:bodyPr wrap="square" lIns="0" tIns="0" rIns="0" bIns="0" anchor="t">
            <a:spAutoFit/>
          </a:bodyPr>
          <a:lstStyle/>
          <a:p>
            <a:pPr algn="l">
              <a:lnSpc>
                <a:spcPts val="2475"/>
              </a:lnSpc>
            </a:pPr>
            <a:r>
              <a:rPr sz="1650" b="1" i="0" u="none">
                <a:solidFill>
                  <a:srgbClr val="0284C7"/>
                </a:solidFill>
                <a:latin typeface="Hind Siliguri"/>
              </a:rPr>
              <a:t>আর.আর.টেক্সটাইল মিলস্ উচ্চ বিদ্যালয়</a:t>
            </a:r>
          </a:p>
        </p:txBody>
      </p:sp>
      <p:pic>
        <p:nvPicPr>
          <p:cNvPr id="15" name="Picture 14" descr="image.png"/>
          <p:cNvPicPr>
            <a:picLocks noChangeAspect="1"/>
          </p:cNvPicPr>
          <p:nvPr/>
        </p:nvPicPr>
        <p:blipFill>
          <a:blip r:embed="rId9"/>
          <a:stretch>
            <a:fillRect/>
          </a:stretch>
        </p:blipFill>
        <p:spPr>
          <a:xfrm>
            <a:off x="6534150" y="1647825"/>
            <a:ext cx="1400175" cy="390525"/>
          </a:xfrm>
          <a:prstGeom prst="rect">
            <a:avLst/>
          </a:prstGeom>
        </p:spPr>
      </p:pic>
      <p:sp>
        <p:nvSpPr>
          <p:cNvPr id="16" name="TextBox 15"/>
          <p:cNvSpPr txBox="1"/>
          <p:nvPr/>
        </p:nvSpPr>
        <p:spPr>
          <a:xfrm>
            <a:off x="6534150" y="2181225"/>
            <a:ext cx="4838700" cy="314325"/>
          </a:xfrm>
          <a:prstGeom prst="rect">
            <a:avLst/>
          </a:prstGeom>
          <a:noFill/>
        </p:spPr>
        <p:txBody>
          <a:bodyPr wrap="square" lIns="0" tIns="0" rIns="0" bIns="0" anchor="t">
            <a:spAutoFit/>
          </a:bodyPr>
          <a:lstStyle/>
          <a:p>
            <a:pPr algn="l">
              <a:lnSpc>
                <a:spcPts val="2475"/>
              </a:lnSpc>
            </a:pPr>
            <a:r>
              <a:rPr sz="1650" b="1" i="0" u="none">
                <a:solidFill>
                  <a:srgbClr val="334155"/>
                </a:solidFill>
                <a:latin typeface="Hind Siliguri"/>
              </a:rPr>
              <a:t>বিষয়:</a:t>
            </a:r>
            <a:r>
              <a:rPr sz="1650" b="0" i="0" u="none">
                <a:solidFill>
                  <a:srgbClr val="334155"/>
                </a:solidFill>
                <a:latin typeface="Hind Siliguri"/>
              </a:rPr>
              <a:t> ফিন্যান্স ও ব্যাংকিং</a:t>
            </a:r>
          </a:p>
        </p:txBody>
      </p:sp>
      <p:sp>
        <p:nvSpPr>
          <p:cNvPr id="17" name="TextBox 16"/>
          <p:cNvSpPr txBox="1"/>
          <p:nvPr/>
        </p:nvSpPr>
        <p:spPr>
          <a:xfrm>
            <a:off x="6534150" y="2590800"/>
            <a:ext cx="4838700" cy="314325"/>
          </a:xfrm>
          <a:prstGeom prst="rect">
            <a:avLst/>
          </a:prstGeom>
          <a:noFill/>
        </p:spPr>
        <p:txBody>
          <a:bodyPr wrap="square" lIns="0" tIns="0" rIns="0" bIns="0" anchor="t">
            <a:spAutoFit/>
          </a:bodyPr>
          <a:lstStyle/>
          <a:p>
            <a:pPr algn="l">
              <a:lnSpc>
                <a:spcPts val="2475"/>
              </a:lnSpc>
            </a:pPr>
            <a:r>
              <a:rPr sz="1650" b="1" i="0" u="none">
                <a:solidFill>
                  <a:srgbClr val="334155"/>
                </a:solidFill>
                <a:latin typeface="Hind Siliguri"/>
              </a:rPr>
              <a:t>শ্রেণি:</a:t>
            </a:r>
            <a:r>
              <a:rPr sz="1650" b="0" i="0" u="none">
                <a:solidFill>
                  <a:srgbClr val="334155"/>
                </a:solidFill>
                <a:latin typeface="Hind Siliguri"/>
              </a:rPr>
              <a:t> ১০ম শ্রেণি</a:t>
            </a:r>
          </a:p>
        </p:txBody>
      </p:sp>
      <p:sp>
        <p:nvSpPr>
          <p:cNvPr id="18" name="TextBox 17"/>
          <p:cNvSpPr txBox="1"/>
          <p:nvPr/>
        </p:nvSpPr>
        <p:spPr>
          <a:xfrm>
            <a:off x="6534150" y="3000375"/>
            <a:ext cx="4838700" cy="314325"/>
          </a:xfrm>
          <a:prstGeom prst="rect">
            <a:avLst/>
          </a:prstGeom>
          <a:noFill/>
        </p:spPr>
        <p:txBody>
          <a:bodyPr wrap="square" lIns="0" tIns="0" rIns="0" bIns="0" anchor="t">
            <a:spAutoFit/>
          </a:bodyPr>
          <a:lstStyle/>
          <a:p>
            <a:pPr algn="l">
              <a:lnSpc>
                <a:spcPts val="2475"/>
              </a:lnSpc>
            </a:pPr>
            <a:r>
              <a:rPr sz="1650" b="1" i="0" u="none">
                <a:solidFill>
                  <a:srgbClr val="334155"/>
                </a:solidFill>
                <a:latin typeface="Hind Siliguri"/>
              </a:rPr>
              <a:t>অধ্যায়:</a:t>
            </a:r>
            <a:r>
              <a:rPr sz="1650" b="0" i="0" u="none">
                <a:solidFill>
                  <a:srgbClr val="334155"/>
                </a:solidFill>
                <a:latin typeface="Hind Siliguri"/>
              </a:rPr>
              <a:t> ১০ম অধ্যায় (বাণিজ্যিক ব্যাংক)</a:t>
            </a:r>
          </a:p>
        </p:txBody>
      </p:sp>
      <p:sp>
        <p:nvSpPr>
          <p:cNvPr id="19" name="TextBox 18"/>
          <p:cNvSpPr txBox="1"/>
          <p:nvPr/>
        </p:nvSpPr>
        <p:spPr>
          <a:xfrm>
            <a:off x="6534150" y="3409950"/>
            <a:ext cx="4838700" cy="314325"/>
          </a:xfrm>
          <a:prstGeom prst="rect">
            <a:avLst/>
          </a:prstGeom>
          <a:noFill/>
        </p:spPr>
        <p:txBody>
          <a:bodyPr wrap="square" lIns="0" tIns="0" rIns="0" bIns="0" anchor="t">
            <a:spAutoFit/>
          </a:bodyPr>
          <a:lstStyle/>
          <a:p>
            <a:pPr algn="l">
              <a:lnSpc>
                <a:spcPts val="2475"/>
              </a:lnSpc>
            </a:pPr>
            <a:r>
              <a:rPr sz="1650" b="0" i="0" u="none">
                <a:solidFill>
                  <a:srgbClr val="166534"/>
                </a:solidFill>
                <a:latin typeface="Hind Siliguri Black"/>
              </a:rPr>
              <a:t>সময়:</a:t>
            </a:r>
            <a:r>
              <a:rPr sz="1650" b="1" i="0" u="none">
                <a:solidFill>
                  <a:srgbClr val="166534"/>
                </a:solidFill>
                <a:latin typeface="Hind Siliguri"/>
              </a:rPr>
              <a:t> ৫০ মিনিট</a:t>
            </a:r>
          </a:p>
        </p:txBody>
      </p:sp>
      <p:pic>
        <p:nvPicPr>
          <p:cNvPr id="20" name="Picture 19" descr="image.png"/>
          <p:cNvPicPr>
            <a:picLocks noChangeAspect="1"/>
          </p:cNvPicPr>
          <p:nvPr/>
        </p:nvPicPr>
        <p:blipFill>
          <a:blip r:embed="rId10"/>
          <a:stretch>
            <a:fillRect/>
          </a:stretch>
        </p:blipFill>
        <p:spPr>
          <a:xfrm>
            <a:off x="971550" y="1752600"/>
            <a:ext cx="152400" cy="171450"/>
          </a:xfrm>
          <a:prstGeom prst="rect">
            <a:avLst/>
          </a:prstGeom>
        </p:spPr>
      </p:pic>
      <p:pic>
        <p:nvPicPr>
          <p:cNvPr id="21" name="Picture 20" descr="image.png"/>
          <p:cNvPicPr>
            <a:picLocks noChangeAspect="1"/>
          </p:cNvPicPr>
          <p:nvPr/>
        </p:nvPicPr>
        <p:blipFill>
          <a:blip r:embed="rId11"/>
          <a:stretch>
            <a:fillRect/>
          </a:stretch>
        </p:blipFill>
        <p:spPr>
          <a:xfrm>
            <a:off x="6686550" y="1752600"/>
            <a:ext cx="190500" cy="171450"/>
          </a:xfrm>
          <a:prstGeom prst="rect">
            <a:avLst/>
          </a:prstGeom>
        </p:spPr>
      </p:pic>
    </p:spTree>
  </p:cSld>
  <p:clrMapOvr>
    <a:masterClrMapping/>
  </p:clrMapOvr>
  <p:transition>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14375" cy="314325"/>
          </a:xfrm>
          <a:prstGeom prst="rect">
            <a:avLst/>
          </a:prstGeom>
        </p:spPr>
      </p:pic>
      <p:pic>
        <p:nvPicPr>
          <p:cNvPr id="4" name="Picture 3" descr="image.png"/>
          <p:cNvPicPr>
            <a:picLocks noChangeAspect="1"/>
          </p:cNvPicPr>
          <p:nvPr/>
        </p:nvPicPr>
        <p:blipFill>
          <a:blip r:embed="rId4"/>
          <a:stretch>
            <a:fillRect/>
          </a:stretch>
        </p:blipFill>
        <p:spPr>
          <a:xfrm>
            <a:off x="523875" y="1809750"/>
            <a:ext cx="11144250" cy="609600"/>
          </a:xfrm>
          <a:prstGeom prst="rect">
            <a:avLst/>
          </a:prstGeom>
        </p:spPr>
      </p:pic>
      <p:pic>
        <p:nvPicPr>
          <p:cNvPr id="5" name="Picture 4" descr="image.png"/>
          <p:cNvPicPr>
            <a:picLocks noChangeAspect="1"/>
          </p:cNvPicPr>
          <p:nvPr/>
        </p:nvPicPr>
        <p:blipFill>
          <a:blip r:embed="rId5"/>
          <a:stretch>
            <a:fillRect/>
          </a:stretch>
        </p:blipFill>
        <p:spPr>
          <a:xfrm>
            <a:off x="523875" y="2533650"/>
            <a:ext cx="11144250" cy="609600"/>
          </a:xfrm>
          <a:prstGeom prst="rect">
            <a:avLst/>
          </a:prstGeom>
        </p:spPr>
      </p:pic>
      <p:pic>
        <p:nvPicPr>
          <p:cNvPr id="6" name="Picture 5" descr="image.png"/>
          <p:cNvPicPr>
            <a:picLocks noChangeAspect="1"/>
          </p:cNvPicPr>
          <p:nvPr/>
        </p:nvPicPr>
        <p:blipFill>
          <a:blip r:embed="rId6"/>
          <a:stretch>
            <a:fillRect/>
          </a:stretch>
        </p:blipFill>
        <p:spPr>
          <a:xfrm>
            <a:off x="523875" y="3257550"/>
            <a:ext cx="11144250" cy="609600"/>
          </a:xfrm>
          <a:prstGeom prst="rect">
            <a:avLst/>
          </a:prstGeom>
        </p:spPr>
      </p:pic>
      <p:pic>
        <p:nvPicPr>
          <p:cNvPr id="7" name="Picture 6" descr="image.png"/>
          <p:cNvPicPr>
            <a:picLocks noChangeAspect="1"/>
          </p:cNvPicPr>
          <p:nvPr/>
        </p:nvPicPr>
        <p:blipFill>
          <a:blip r:embed="rId7"/>
          <a:stretch>
            <a:fillRect/>
          </a:stretch>
        </p:blipFill>
        <p:spPr>
          <a:xfrm>
            <a:off x="523875" y="3981450"/>
            <a:ext cx="11144250" cy="609600"/>
          </a:xfrm>
          <a:prstGeom prst="rect">
            <a:avLst/>
          </a:prstGeom>
        </p:spPr>
      </p:pic>
      <p:pic>
        <p:nvPicPr>
          <p:cNvPr id="8" name="Picture 7" descr="image.png"/>
          <p:cNvPicPr>
            <a:picLocks noChangeAspect="1"/>
          </p:cNvPicPr>
          <p:nvPr/>
        </p:nvPicPr>
        <p:blipFill>
          <a:blip r:embed="rId8"/>
          <a:stretch>
            <a:fillRect/>
          </a:stretch>
        </p:blipFill>
        <p:spPr>
          <a:xfrm>
            <a:off x="7872412" y="6248400"/>
            <a:ext cx="3938587" cy="419100"/>
          </a:xfrm>
          <a:prstGeom prst="rect">
            <a:avLst/>
          </a:prstGeom>
        </p:spPr>
      </p:pic>
      <p:sp>
        <p:nvSpPr>
          <p:cNvPr id="9" name="TextBox 8"/>
          <p:cNvSpPr txBox="1"/>
          <p:nvPr/>
        </p:nvSpPr>
        <p:spPr>
          <a:xfrm>
            <a:off x="1028700" y="428625"/>
            <a:ext cx="11163300"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মূল্যায়ন</a:t>
            </a:r>
          </a:p>
        </p:txBody>
      </p:sp>
      <p:sp>
        <p:nvSpPr>
          <p:cNvPr id="10" name="Rectangle 9"/>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Picture 10" descr="image.png"/>
          <p:cNvPicPr>
            <a:picLocks noChangeAspect="1"/>
          </p:cNvPicPr>
          <p:nvPr/>
        </p:nvPicPr>
        <p:blipFill>
          <a:blip r:embed="rId9"/>
          <a:stretch>
            <a:fillRect/>
          </a:stretch>
        </p:blipFill>
        <p:spPr>
          <a:xfrm>
            <a:off x="523875" y="533400"/>
            <a:ext cx="361950" cy="361950"/>
          </a:xfrm>
          <a:prstGeom prst="rect">
            <a:avLst/>
          </a:prstGeom>
        </p:spPr>
      </p:pic>
      <p:sp>
        <p:nvSpPr>
          <p:cNvPr id="12" name="TextBox 11"/>
          <p:cNvSpPr txBox="1"/>
          <p:nvPr/>
        </p:nvSpPr>
        <p:spPr>
          <a:xfrm>
            <a:off x="523875" y="1352550"/>
            <a:ext cx="11144250" cy="314325"/>
          </a:xfrm>
          <a:prstGeom prst="rect">
            <a:avLst/>
          </a:prstGeom>
          <a:noFill/>
        </p:spPr>
        <p:txBody>
          <a:bodyPr wrap="square" lIns="0" tIns="0" rIns="0" bIns="0" anchor="t">
            <a:spAutoFit/>
          </a:bodyPr>
          <a:lstStyle/>
          <a:p>
            <a:pPr algn="l">
              <a:lnSpc>
                <a:spcPts val="2475"/>
              </a:lnSpc>
            </a:pPr>
            <a:r>
              <a:rPr sz="1650" b="1" i="0" u="none">
                <a:solidFill>
                  <a:srgbClr val="1E3A8A"/>
                </a:solidFill>
                <a:latin typeface="Hind Siliguri"/>
              </a:rPr>
              <a:t>সঠিক উত্তর দাও (মৌখিক / খাতায় লেখ):</a:t>
            </a:r>
          </a:p>
        </p:txBody>
      </p:sp>
    </p:spTree>
  </p:cSld>
  <p:clrMapOvr>
    <a:masterClrMapping/>
  </p:clrMapOvr>
  <p:transition>
    <p:wheel spokes="8"/>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04850"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3352800"/>
          </a:xfrm>
          <a:prstGeom prst="rect">
            <a:avLst/>
          </a:prstGeom>
        </p:spPr>
      </p:pic>
      <p:pic>
        <p:nvPicPr>
          <p:cNvPr id="5" name="Picture 4" descr="image.png"/>
          <p:cNvPicPr>
            <a:picLocks noChangeAspect="1"/>
          </p:cNvPicPr>
          <p:nvPr/>
        </p:nvPicPr>
        <p:blipFill>
          <a:blip r:embed="rId5"/>
          <a:stretch>
            <a:fillRect/>
          </a:stretch>
        </p:blipFill>
        <p:spPr>
          <a:xfrm>
            <a:off x="781050" y="1609725"/>
            <a:ext cx="10629900" cy="609600"/>
          </a:xfrm>
          <a:prstGeom prst="rect">
            <a:avLst/>
          </a:prstGeom>
        </p:spPr>
      </p:pic>
      <p:pic>
        <p:nvPicPr>
          <p:cNvPr id="6" name="Picture 5" descr="image.png"/>
          <p:cNvPicPr>
            <a:picLocks noChangeAspect="1"/>
          </p:cNvPicPr>
          <p:nvPr/>
        </p:nvPicPr>
        <p:blipFill>
          <a:blip r:embed="rId5"/>
          <a:stretch>
            <a:fillRect/>
          </a:stretch>
        </p:blipFill>
        <p:spPr>
          <a:xfrm>
            <a:off x="781050" y="2352675"/>
            <a:ext cx="10629900" cy="609600"/>
          </a:xfrm>
          <a:prstGeom prst="rect">
            <a:avLst/>
          </a:prstGeom>
        </p:spPr>
      </p:pic>
      <p:pic>
        <p:nvPicPr>
          <p:cNvPr id="7" name="Picture 6" descr="image.png"/>
          <p:cNvPicPr>
            <a:picLocks noChangeAspect="1"/>
          </p:cNvPicPr>
          <p:nvPr/>
        </p:nvPicPr>
        <p:blipFill>
          <a:blip r:embed="rId5"/>
          <a:stretch>
            <a:fillRect/>
          </a:stretch>
        </p:blipFill>
        <p:spPr>
          <a:xfrm>
            <a:off x="781050" y="3095625"/>
            <a:ext cx="10629900" cy="609600"/>
          </a:xfrm>
          <a:prstGeom prst="rect">
            <a:avLst/>
          </a:prstGeom>
        </p:spPr>
      </p:pic>
      <p:pic>
        <p:nvPicPr>
          <p:cNvPr id="8" name="Picture 7" descr="image.png"/>
          <p:cNvPicPr>
            <a:picLocks noChangeAspect="1"/>
          </p:cNvPicPr>
          <p:nvPr/>
        </p:nvPicPr>
        <p:blipFill>
          <a:blip r:embed="rId5"/>
          <a:stretch>
            <a:fillRect/>
          </a:stretch>
        </p:blipFill>
        <p:spPr>
          <a:xfrm>
            <a:off x="781050" y="3838575"/>
            <a:ext cx="10629900" cy="609600"/>
          </a:xfrm>
          <a:prstGeom prst="rect">
            <a:avLst/>
          </a:prstGeom>
        </p:spPr>
      </p:pic>
      <p:pic>
        <p:nvPicPr>
          <p:cNvPr id="9" name="Picture 8" descr="image.png"/>
          <p:cNvPicPr>
            <a:picLocks noChangeAspect="1"/>
          </p:cNvPicPr>
          <p:nvPr/>
        </p:nvPicPr>
        <p:blipFill>
          <a:blip r:embed="rId6"/>
          <a:stretch>
            <a:fillRect/>
          </a:stretch>
        </p:blipFill>
        <p:spPr>
          <a:xfrm>
            <a:off x="1028700" y="1743075"/>
            <a:ext cx="342900" cy="342900"/>
          </a:xfrm>
          <a:prstGeom prst="rect">
            <a:avLst/>
          </a:prstGeom>
        </p:spPr>
      </p:pic>
      <p:pic>
        <p:nvPicPr>
          <p:cNvPr id="10" name="Picture 9" descr="image.png"/>
          <p:cNvPicPr>
            <a:picLocks noChangeAspect="1"/>
          </p:cNvPicPr>
          <p:nvPr/>
        </p:nvPicPr>
        <p:blipFill>
          <a:blip r:embed="rId7"/>
          <a:stretch>
            <a:fillRect/>
          </a:stretch>
        </p:blipFill>
        <p:spPr>
          <a:xfrm>
            <a:off x="1028700" y="2486025"/>
            <a:ext cx="342900" cy="342900"/>
          </a:xfrm>
          <a:prstGeom prst="rect">
            <a:avLst/>
          </a:prstGeom>
        </p:spPr>
      </p:pic>
      <p:pic>
        <p:nvPicPr>
          <p:cNvPr id="11" name="Picture 10" descr="image.png"/>
          <p:cNvPicPr>
            <a:picLocks noChangeAspect="1"/>
          </p:cNvPicPr>
          <p:nvPr/>
        </p:nvPicPr>
        <p:blipFill>
          <a:blip r:embed="rId8"/>
          <a:stretch>
            <a:fillRect/>
          </a:stretch>
        </p:blipFill>
        <p:spPr>
          <a:xfrm>
            <a:off x="1028700" y="3228975"/>
            <a:ext cx="342900" cy="342900"/>
          </a:xfrm>
          <a:prstGeom prst="rect">
            <a:avLst/>
          </a:prstGeom>
        </p:spPr>
      </p:pic>
      <p:pic>
        <p:nvPicPr>
          <p:cNvPr id="12" name="Picture 11" descr="image.png"/>
          <p:cNvPicPr>
            <a:picLocks noChangeAspect="1"/>
          </p:cNvPicPr>
          <p:nvPr/>
        </p:nvPicPr>
        <p:blipFill>
          <a:blip r:embed="rId9"/>
          <a:stretch>
            <a:fillRect/>
          </a:stretch>
        </p:blipFill>
        <p:spPr>
          <a:xfrm>
            <a:off x="1028700" y="3971925"/>
            <a:ext cx="342900" cy="342900"/>
          </a:xfrm>
          <a:prstGeom prst="rect">
            <a:avLst/>
          </a:prstGeom>
        </p:spPr>
      </p:pic>
      <p:pic>
        <p:nvPicPr>
          <p:cNvPr id="13" name="Picture 12" descr="image.png"/>
          <p:cNvPicPr>
            <a:picLocks noChangeAspect="1"/>
          </p:cNvPicPr>
          <p:nvPr/>
        </p:nvPicPr>
        <p:blipFill>
          <a:blip r:embed="rId10"/>
          <a:stretch>
            <a:fillRect/>
          </a:stretch>
        </p:blipFill>
        <p:spPr>
          <a:xfrm>
            <a:off x="7872412" y="6248400"/>
            <a:ext cx="3938587" cy="419100"/>
          </a:xfrm>
          <a:prstGeom prst="rect">
            <a:avLst/>
          </a:prstGeom>
        </p:spPr>
      </p:pic>
      <p:sp>
        <p:nvSpPr>
          <p:cNvPr id="14" name="TextBox 13"/>
          <p:cNvSpPr txBox="1"/>
          <p:nvPr/>
        </p:nvSpPr>
        <p:spPr>
          <a:xfrm>
            <a:off x="981075" y="428625"/>
            <a:ext cx="1121092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মূল্যায়নের উত্তরমালা</a:t>
            </a:r>
          </a:p>
        </p:txBody>
      </p:sp>
      <p:sp>
        <p:nvSpPr>
          <p:cNvPr id="15" name="Rectangle 14"/>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image.png"/>
          <p:cNvPicPr>
            <a:picLocks noChangeAspect="1"/>
          </p:cNvPicPr>
          <p:nvPr/>
        </p:nvPicPr>
        <p:blipFill>
          <a:blip r:embed="rId11"/>
          <a:stretch>
            <a:fillRect/>
          </a:stretch>
        </p:blipFill>
        <p:spPr>
          <a:xfrm>
            <a:off x="523875" y="533400"/>
            <a:ext cx="314325" cy="361950"/>
          </a:xfrm>
          <a:prstGeom prst="rect">
            <a:avLst/>
          </a:prstGeom>
        </p:spPr>
      </p:pic>
      <p:sp>
        <p:nvSpPr>
          <p:cNvPr id="17" name="TextBox 16"/>
          <p:cNvSpPr txBox="1"/>
          <p:nvPr/>
        </p:nvSpPr>
        <p:spPr>
          <a:xfrm>
            <a:off x="1514475" y="1752600"/>
            <a:ext cx="19621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প্রদত্ত ঋণের উপর প্রাপ্ত সুদ।</a:t>
            </a:r>
          </a:p>
        </p:txBody>
      </p:sp>
      <p:sp>
        <p:nvSpPr>
          <p:cNvPr id="18" name="TextBox 17"/>
          <p:cNvSpPr txBox="1"/>
          <p:nvPr/>
        </p:nvSpPr>
        <p:spPr>
          <a:xfrm>
            <a:off x="1514475" y="2495550"/>
            <a:ext cx="225742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Letter of Credit (প্রত্যয়পত্র)।</a:t>
            </a:r>
          </a:p>
        </p:txBody>
      </p:sp>
      <p:sp>
        <p:nvSpPr>
          <p:cNvPr id="19" name="TextBox 18"/>
          <p:cNvSpPr txBox="1"/>
          <p:nvPr/>
        </p:nvSpPr>
        <p:spPr>
          <a:xfrm>
            <a:off x="1514475" y="3238500"/>
            <a:ext cx="28575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আন্তর্জাতিক ব্যাংকিং যোগাযোগ খরচ।</a:t>
            </a:r>
          </a:p>
        </p:txBody>
      </p:sp>
      <p:sp>
        <p:nvSpPr>
          <p:cNvPr id="20" name="TextBox 19"/>
          <p:cNvSpPr txBox="1"/>
          <p:nvPr/>
        </p:nvSpPr>
        <p:spPr>
          <a:xfrm>
            <a:off x="1514475" y="3981450"/>
            <a:ext cx="338137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আমানতকারীদের আমানতের উপর সুদ প্রদান।</a:t>
            </a:r>
          </a:p>
        </p:txBody>
      </p:sp>
    </p:spTree>
  </p:cSld>
  <p:clrMapOvr>
    <a:masterClrMapping/>
  </p:clrMapOvr>
  <p:transition>
    <p:wheel spokes="8"/>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695325"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1866900"/>
          </a:xfrm>
          <a:prstGeom prst="rect">
            <a:avLst/>
          </a:prstGeom>
        </p:spPr>
      </p:pic>
      <p:pic>
        <p:nvPicPr>
          <p:cNvPr id="5" name="Picture 4" descr="image.png"/>
          <p:cNvPicPr>
            <a:picLocks noChangeAspect="1"/>
          </p:cNvPicPr>
          <p:nvPr/>
        </p:nvPicPr>
        <p:blipFill>
          <a:blip r:embed="rId5"/>
          <a:stretch>
            <a:fillRect/>
          </a:stretch>
        </p:blipFill>
        <p:spPr>
          <a:xfrm>
            <a:off x="7872412" y="6248400"/>
            <a:ext cx="3938587" cy="419100"/>
          </a:xfrm>
          <a:prstGeom prst="rect">
            <a:avLst/>
          </a:prstGeom>
        </p:spPr>
      </p:pic>
      <p:sp>
        <p:nvSpPr>
          <p:cNvPr id="6" name="TextBox 5"/>
          <p:cNvSpPr txBox="1"/>
          <p:nvPr/>
        </p:nvSpPr>
        <p:spPr>
          <a:xfrm>
            <a:off x="981075" y="428625"/>
            <a:ext cx="1121092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পাঠের সারসংক্ষেপ</a:t>
            </a:r>
          </a:p>
        </p:txBody>
      </p:sp>
      <p:sp>
        <p:nvSpPr>
          <p:cNvPr id="7" name="Rectangle 6"/>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image.png"/>
          <p:cNvPicPr>
            <a:picLocks noChangeAspect="1"/>
          </p:cNvPicPr>
          <p:nvPr/>
        </p:nvPicPr>
        <p:blipFill>
          <a:blip r:embed="rId6"/>
          <a:stretch>
            <a:fillRect/>
          </a:stretch>
        </p:blipFill>
        <p:spPr>
          <a:xfrm>
            <a:off x="523875" y="533400"/>
            <a:ext cx="314325" cy="361950"/>
          </a:xfrm>
          <a:prstGeom prst="rect">
            <a:avLst/>
          </a:prstGeom>
        </p:spPr>
      </p:pic>
      <p:sp>
        <p:nvSpPr>
          <p:cNvPr id="9" name="TextBox 8"/>
          <p:cNvSpPr txBox="1"/>
          <p:nvPr/>
        </p:nvSpPr>
        <p:spPr>
          <a:xfrm>
            <a:off x="1047750" y="1600200"/>
            <a:ext cx="76200" cy="314325"/>
          </a:xfrm>
          <a:prstGeom prst="rect">
            <a:avLst/>
          </a:prstGeom>
          <a:noFill/>
        </p:spPr>
        <p:txBody>
          <a:bodyPr wrap="square" lIns="0" tIns="0" rIns="0" bIns="0" anchor="t">
            <a:spAutoFit/>
          </a:bodyPr>
          <a:lstStyle/>
          <a:p>
            <a:pPr algn="l"/>
            <a:r>
              <a:rPr sz="1650" b="0" i="0" u="none">
                <a:solidFill>
                  <a:srgbClr val="334155"/>
                </a:solidFill>
                <a:latin typeface="Hind Siliguri"/>
              </a:rPr>
              <a:t>▪</a:t>
            </a:r>
          </a:p>
        </p:txBody>
      </p:sp>
      <p:sp>
        <p:nvSpPr>
          <p:cNvPr id="10" name="TextBox 9"/>
          <p:cNvSpPr txBox="1"/>
          <p:nvPr/>
        </p:nvSpPr>
        <p:spPr>
          <a:xfrm>
            <a:off x="1123950" y="1600200"/>
            <a:ext cx="10248900" cy="314325"/>
          </a:xfrm>
          <a:prstGeom prst="rect">
            <a:avLst/>
          </a:prstGeom>
          <a:noFill/>
        </p:spPr>
        <p:txBody>
          <a:bodyPr wrap="square" lIns="76200" tIns="0" rIns="0" bIns="0" anchor="t">
            <a:spAutoFit/>
          </a:bodyPr>
          <a:lstStyle/>
          <a:p>
            <a:pPr algn="l">
              <a:lnSpc>
                <a:spcPts val="2475"/>
              </a:lnSpc>
            </a:pPr>
            <a:r>
              <a:rPr sz="1650" b="0" i="0" u="none">
                <a:solidFill>
                  <a:srgbClr val="334155"/>
                </a:solidFill>
                <a:latin typeface="Hind Siliguri"/>
              </a:rPr>
              <a:t>বাণিজ্যিক ব্যাংক একটি প্রধান মুনাফাভোগী আর্থিক প্রতিষ্ঠান।</a:t>
            </a:r>
          </a:p>
        </p:txBody>
      </p:sp>
      <p:sp>
        <p:nvSpPr>
          <p:cNvPr id="11" name="TextBox 10"/>
          <p:cNvSpPr txBox="1"/>
          <p:nvPr/>
        </p:nvSpPr>
        <p:spPr>
          <a:xfrm>
            <a:off x="1047750" y="2057400"/>
            <a:ext cx="76200" cy="314325"/>
          </a:xfrm>
          <a:prstGeom prst="rect">
            <a:avLst/>
          </a:prstGeom>
          <a:noFill/>
        </p:spPr>
        <p:txBody>
          <a:bodyPr wrap="square" lIns="0" tIns="0" rIns="0" bIns="0" anchor="t">
            <a:spAutoFit/>
          </a:bodyPr>
          <a:lstStyle/>
          <a:p>
            <a:pPr algn="l"/>
            <a:r>
              <a:rPr sz="1650" b="0" i="0" u="none">
                <a:solidFill>
                  <a:srgbClr val="334155"/>
                </a:solidFill>
                <a:latin typeface="Hind Siliguri"/>
              </a:rPr>
              <a:t>▪</a:t>
            </a:r>
          </a:p>
        </p:txBody>
      </p:sp>
      <p:sp>
        <p:nvSpPr>
          <p:cNvPr id="12" name="TextBox 11"/>
          <p:cNvSpPr txBox="1"/>
          <p:nvPr/>
        </p:nvSpPr>
        <p:spPr>
          <a:xfrm>
            <a:off x="1123950" y="2057400"/>
            <a:ext cx="10248900" cy="314325"/>
          </a:xfrm>
          <a:prstGeom prst="rect">
            <a:avLst/>
          </a:prstGeom>
          <a:noFill/>
        </p:spPr>
        <p:txBody>
          <a:bodyPr wrap="square" lIns="76200" tIns="0" rIns="0" bIns="0" anchor="t">
            <a:spAutoFit/>
          </a:bodyPr>
          <a:lstStyle/>
          <a:p>
            <a:pPr algn="l">
              <a:lnSpc>
                <a:spcPts val="2475"/>
              </a:lnSpc>
            </a:pPr>
            <a:r>
              <a:rPr sz="1650" b="0" i="0" u="none">
                <a:solidFill>
                  <a:srgbClr val="334155"/>
                </a:solidFill>
                <a:latin typeface="Hind Siliguri"/>
              </a:rPr>
              <a:t>ঋণের সুদ, শেয়ার বিনিয়োগ, লকার ভাড়া, L/C কমিশন ইত্যাদি ব্যাংকের আয়ের মূল খাত।</a:t>
            </a:r>
          </a:p>
        </p:txBody>
      </p:sp>
      <p:sp>
        <p:nvSpPr>
          <p:cNvPr id="13" name="TextBox 12"/>
          <p:cNvSpPr txBox="1"/>
          <p:nvPr/>
        </p:nvSpPr>
        <p:spPr>
          <a:xfrm>
            <a:off x="1047750" y="2514600"/>
            <a:ext cx="76200" cy="314325"/>
          </a:xfrm>
          <a:prstGeom prst="rect">
            <a:avLst/>
          </a:prstGeom>
          <a:noFill/>
        </p:spPr>
        <p:txBody>
          <a:bodyPr wrap="square" lIns="0" tIns="0" rIns="0" bIns="0" anchor="t">
            <a:spAutoFit/>
          </a:bodyPr>
          <a:lstStyle/>
          <a:p>
            <a:pPr algn="l"/>
            <a:r>
              <a:rPr sz="1650" b="0" i="0" u="none">
                <a:solidFill>
                  <a:srgbClr val="334155"/>
                </a:solidFill>
                <a:latin typeface="Hind Siliguri"/>
              </a:rPr>
              <a:t>▪</a:t>
            </a:r>
          </a:p>
        </p:txBody>
      </p:sp>
      <p:sp>
        <p:nvSpPr>
          <p:cNvPr id="14" name="TextBox 13"/>
          <p:cNvSpPr txBox="1"/>
          <p:nvPr/>
        </p:nvSpPr>
        <p:spPr>
          <a:xfrm>
            <a:off x="1123950" y="2514600"/>
            <a:ext cx="10248900" cy="314325"/>
          </a:xfrm>
          <a:prstGeom prst="rect">
            <a:avLst/>
          </a:prstGeom>
          <a:noFill/>
        </p:spPr>
        <p:txBody>
          <a:bodyPr wrap="square" lIns="76200" tIns="0" rIns="0" bIns="0" anchor="t">
            <a:spAutoFit/>
          </a:bodyPr>
          <a:lstStyle/>
          <a:p>
            <a:pPr algn="l">
              <a:lnSpc>
                <a:spcPts val="2475"/>
              </a:lnSpc>
            </a:pPr>
            <a:r>
              <a:rPr sz="1650" b="0" i="0" u="none">
                <a:solidFill>
                  <a:srgbClr val="334155"/>
                </a:solidFill>
                <a:latin typeface="Hind Siliguri"/>
              </a:rPr>
              <a:t>আমানতের সুদ, কর্মকর্তা-কর্মচারীদের বেতন, প্রশাসনিক ব্যয় ও কর ব্যাংকের ব্যয়ের খাত।</a:t>
            </a:r>
          </a:p>
        </p:txBody>
      </p:sp>
    </p:spTree>
  </p:cSld>
  <p:clrMapOvr>
    <a:masterClrMapping/>
  </p:clrMapOvr>
  <p:transition>
    <p:wheel spokes="8"/>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33425" cy="314325"/>
          </a:xfrm>
          <a:prstGeom prst="rect">
            <a:avLst/>
          </a:prstGeom>
        </p:spPr>
      </p:pic>
      <p:pic>
        <p:nvPicPr>
          <p:cNvPr id="4" name="Picture 3" descr="image.png"/>
          <p:cNvPicPr>
            <a:picLocks noChangeAspect="1"/>
          </p:cNvPicPr>
          <p:nvPr/>
        </p:nvPicPr>
        <p:blipFill>
          <a:blip r:embed="rId4"/>
          <a:stretch>
            <a:fillRect/>
          </a:stretch>
        </p:blipFill>
        <p:spPr>
          <a:xfrm>
            <a:off x="7872412" y="6248400"/>
            <a:ext cx="3938587" cy="419100"/>
          </a:xfrm>
          <a:prstGeom prst="rect">
            <a:avLst/>
          </a:prstGeom>
        </p:spPr>
      </p:pic>
      <p:pic>
        <p:nvPicPr>
          <p:cNvPr id="5" name="Picture 4" descr="image.png"/>
          <p:cNvPicPr>
            <a:picLocks noChangeAspect="1"/>
          </p:cNvPicPr>
          <p:nvPr/>
        </p:nvPicPr>
        <p:blipFill>
          <a:blip r:embed="rId5"/>
          <a:stretch>
            <a:fillRect/>
          </a:stretch>
        </p:blipFill>
        <p:spPr>
          <a:xfrm>
            <a:off x="5619750" y="2133600"/>
            <a:ext cx="952500" cy="762000"/>
          </a:xfrm>
          <a:prstGeom prst="rect">
            <a:avLst/>
          </a:prstGeom>
        </p:spPr>
      </p:pic>
      <p:sp>
        <p:nvSpPr>
          <p:cNvPr id="6" name="TextBox 5"/>
          <p:cNvSpPr txBox="1"/>
          <p:nvPr/>
        </p:nvSpPr>
        <p:spPr>
          <a:xfrm>
            <a:off x="2931385" y="3086100"/>
            <a:ext cx="6329228" cy="790575"/>
          </a:xfrm>
          <a:prstGeom prst="rect">
            <a:avLst/>
          </a:prstGeom>
          <a:noFill/>
        </p:spPr>
        <p:txBody>
          <a:bodyPr wrap="square" lIns="0" tIns="0" rIns="0" bIns="0" anchor="t">
            <a:spAutoFit/>
          </a:bodyPr>
          <a:lstStyle/>
          <a:p>
            <a:pPr algn="ctr"/>
            <a:r>
              <a:rPr sz="3900" b="1" i="0" u="none">
                <a:solidFill>
                  <a:srgbClr val="FFFFFF"/>
                </a:solidFill>
                <a:latin typeface="Noto Serif Bengali"/>
              </a:rPr>
              <a:t>তোমাদের কোনো প্রশ্ন আছে কি?</a:t>
            </a:r>
          </a:p>
        </p:txBody>
      </p:sp>
      <p:sp>
        <p:nvSpPr>
          <p:cNvPr id="7" name="TextBox 6"/>
          <p:cNvSpPr txBox="1"/>
          <p:nvPr/>
        </p:nvSpPr>
        <p:spPr>
          <a:xfrm>
            <a:off x="2742833" y="4438649"/>
            <a:ext cx="7658833" cy="371475"/>
          </a:xfrm>
          <a:prstGeom prst="rect">
            <a:avLst/>
          </a:prstGeom>
          <a:noFill/>
        </p:spPr>
        <p:txBody>
          <a:bodyPr wrap="square" lIns="0" tIns="0" rIns="0" bIns="0" anchor="t">
            <a:spAutoFit/>
          </a:bodyPr>
          <a:lstStyle/>
          <a:p>
            <a:pPr algn="ctr">
              <a:lnSpc>
                <a:spcPts val="2925"/>
              </a:lnSpc>
            </a:pPr>
            <a:r>
              <a:rPr sz="1950" b="0" i="0" u="none">
                <a:solidFill>
                  <a:srgbClr val="CBD5E1"/>
                </a:solidFill>
                <a:latin typeface="Hind Siliguri"/>
              </a:rPr>
              <a:t>পাঠ সংক্রান্ত যেকোনো দ্বিধা থাকলে হাত তোলো এবং নির্দ্বিধায় প্রশ্ন কর।</a:t>
            </a:r>
          </a:p>
        </p:txBody>
      </p:sp>
    </p:spTree>
  </p:cSld>
  <p:clrMapOvr>
    <a:masterClrMapping/>
  </p:clrMapOvr>
  <p:transition>
    <p:wheel spokes="8"/>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704850"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4591050"/>
          </a:xfrm>
          <a:prstGeom prst="rect">
            <a:avLst/>
          </a:prstGeom>
        </p:spPr>
      </p:pic>
      <p:pic>
        <p:nvPicPr>
          <p:cNvPr id="5" name="Picture 4" descr="image.png"/>
          <p:cNvPicPr>
            <a:picLocks noChangeAspect="1"/>
          </p:cNvPicPr>
          <p:nvPr/>
        </p:nvPicPr>
        <p:blipFill>
          <a:blip r:embed="rId5"/>
          <a:stretch>
            <a:fillRect/>
          </a:stretch>
        </p:blipFill>
        <p:spPr>
          <a:xfrm>
            <a:off x="828675" y="2066925"/>
            <a:ext cx="10534650" cy="609600"/>
          </a:xfrm>
          <a:prstGeom prst="rect">
            <a:avLst/>
          </a:prstGeom>
        </p:spPr>
      </p:pic>
      <p:pic>
        <p:nvPicPr>
          <p:cNvPr id="6" name="Picture 5" descr="image.png"/>
          <p:cNvPicPr>
            <a:picLocks noChangeAspect="1"/>
          </p:cNvPicPr>
          <p:nvPr/>
        </p:nvPicPr>
        <p:blipFill>
          <a:blip r:embed="rId6"/>
          <a:stretch>
            <a:fillRect/>
          </a:stretch>
        </p:blipFill>
        <p:spPr>
          <a:xfrm>
            <a:off x="828675" y="2790825"/>
            <a:ext cx="10534650" cy="609600"/>
          </a:xfrm>
          <a:prstGeom prst="rect">
            <a:avLst/>
          </a:prstGeom>
        </p:spPr>
      </p:pic>
      <p:pic>
        <p:nvPicPr>
          <p:cNvPr id="7" name="Picture 6" descr="image.png"/>
          <p:cNvPicPr>
            <a:picLocks noChangeAspect="1"/>
          </p:cNvPicPr>
          <p:nvPr/>
        </p:nvPicPr>
        <p:blipFill>
          <a:blip r:embed="rId7"/>
          <a:stretch>
            <a:fillRect/>
          </a:stretch>
        </p:blipFill>
        <p:spPr>
          <a:xfrm>
            <a:off x="828675" y="3514725"/>
            <a:ext cx="10534650" cy="609600"/>
          </a:xfrm>
          <a:prstGeom prst="rect">
            <a:avLst/>
          </a:prstGeom>
        </p:spPr>
      </p:pic>
      <p:pic>
        <p:nvPicPr>
          <p:cNvPr id="8" name="Picture 7" descr="image.png"/>
          <p:cNvPicPr>
            <a:picLocks noChangeAspect="1"/>
          </p:cNvPicPr>
          <p:nvPr/>
        </p:nvPicPr>
        <p:blipFill>
          <a:blip r:embed="rId8"/>
          <a:stretch>
            <a:fillRect/>
          </a:stretch>
        </p:blipFill>
        <p:spPr>
          <a:xfrm>
            <a:off x="828675" y="4238625"/>
            <a:ext cx="10534650" cy="609600"/>
          </a:xfrm>
          <a:prstGeom prst="rect">
            <a:avLst/>
          </a:prstGeom>
        </p:spPr>
      </p:pic>
      <p:pic>
        <p:nvPicPr>
          <p:cNvPr id="9" name="Picture 8" descr="image.png"/>
          <p:cNvPicPr>
            <a:picLocks noChangeAspect="1"/>
          </p:cNvPicPr>
          <p:nvPr/>
        </p:nvPicPr>
        <p:blipFill>
          <a:blip r:embed="rId9"/>
          <a:stretch>
            <a:fillRect/>
          </a:stretch>
        </p:blipFill>
        <p:spPr>
          <a:xfrm>
            <a:off x="828675" y="4962525"/>
            <a:ext cx="10534650" cy="609600"/>
          </a:xfrm>
          <a:prstGeom prst="rect">
            <a:avLst/>
          </a:prstGeom>
        </p:spPr>
      </p:pic>
      <p:pic>
        <p:nvPicPr>
          <p:cNvPr id="10" name="Picture 9" descr="image.png"/>
          <p:cNvPicPr>
            <a:picLocks noChangeAspect="1"/>
          </p:cNvPicPr>
          <p:nvPr/>
        </p:nvPicPr>
        <p:blipFill>
          <a:blip r:embed="rId10"/>
          <a:stretch>
            <a:fillRect/>
          </a:stretch>
        </p:blipFill>
        <p:spPr>
          <a:xfrm>
            <a:off x="7872412" y="6248400"/>
            <a:ext cx="3938587" cy="419100"/>
          </a:xfrm>
          <a:prstGeom prst="rect">
            <a:avLst/>
          </a:prstGeom>
        </p:spPr>
      </p:pic>
      <p:sp>
        <p:nvSpPr>
          <p:cNvPr id="11" name="TextBox 10"/>
          <p:cNvSpPr txBox="1"/>
          <p:nvPr/>
        </p:nvSpPr>
        <p:spPr>
          <a:xfrm>
            <a:off x="1076325" y="428625"/>
            <a:ext cx="1111567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বাড়ির কাজ</a:t>
            </a:r>
          </a:p>
        </p:txBody>
      </p:sp>
      <p:sp>
        <p:nvSpPr>
          <p:cNvPr id="12" name="Rectangle 11"/>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3" name="Picture 12" descr="image.png"/>
          <p:cNvPicPr>
            <a:picLocks noChangeAspect="1"/>
          </p:cNvPicPr>
          <p:nvPr/>
        </p:nvPicPr>
        <p:blipFill>
          <a:blip r:embed="rId11"/>
          <a:stretch>
            <a:fillRect/>
          </a:stretch>
        </p:blipFill>
        <p:spPr>
          <a:xfrm>
            <a:off x="523875" y="533400"/>
            <a:ext cx="409575" cy="361950"/>
          </a:xfrm>
          <a:prstGeom prst="rect">
            <a:avLst/>
          </a:prstGeom>
        </p:spPr>
      </p:pic>
      <p:sp>
        <p:nvSpPr>
          <p:cNvPr id="14" name="TextBox 13"/>
          <p:cNvSpPr txBox="1"/>
          <p:nvPr/>
        </p:nvSpPr>
        <p:spPr>
          <a:xfrm>
            <a:off x="828675" y="1609725"/>
            <a:ext cx="10534650" cy="314325"/>
          </a:xfrm>
          <a:prstGeom prst="rect">
            <a:avLst/>
          </a:prstGeom>
          <a:noFill/>
        </p:spPr>
        <p:txBody>
          <a:bodyPr wrap="square" lIns="0" tIns="0" rIns="0" bIns="0" anchor="t">
            <a:spAutoFit/>
          </a:bodyPr>
          <a:lstStyle/>
          <a:p>
            <a:pPr algn="l">
              <a:lnSpc>
                <a:spcPts val="2475"/>
              </a:lnSpc>
            </a:pPr>
            <a:r>
              <a:rPr sz="1650" b="1" i="0" u="none">
                <a:solidFill>
                  <a:srgbClr val="1E3A8A"/>
                </a:solidFill>
                <a:latin typeface="Hind Siliguri"/>
              </a:rPr>
              <a:t>বাড়ির কাজের খাতায় প্রশ্নগুলোর উত্তর সুন্দর করে লিখে আনবে:</a:t>
            </a:r>
          </a:p>
        </p:txBody>
      </p:sp>
    </p:spTree>
  </p:cSld>
  <p:clrMapOvr>
    <a:masterClrMapping/>
  </p:clrMapOvr>
  <p:transition>
    <p:wheel spokes="8"/>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2047875" y="1433512"/>
            <a:ext cx="8096250" cy="3990975"/>
          </a:xfrm>
          <a:prstGeom prst="rect">
            <a:avLst/>
          </a:prstGeom>
        </p:spPr>
      </p:pic>
      <p:pic>
        <p:nvPicPr>
          <p:cNvPr id="4" name="Picture 3" descr="image.png"/>
          <p:cNvPicPr>
            <a:picLocks noChangeAspect="1"/>
          </p:cNvPicPr>
          <p:nvPr/>
        </p:nvPicPr>
        <p:blipFill>
          <a:blip r:embed="rId4"/>
          <a:stretch>
            <a:fillRect/>
          </a:stretch>
        </p:blipFill>
        <p:spPr>
          <a:xfrm>
            <a:off x="381000" y="6334125"/>
            <a:ext cx="714375" cy="314325"/>
          </a:xfrm>
          <a:prstGeom prst="rect">
            <a:avLst/>
          </a:prstGeom>
        </p:spPr>
      </p:pic>
      <p:pic>
        <p:nvPicPr>
          <p:cNvPr id="5" name="Picture 4" descr="image.png"/>
          <p:cNvPicPr>
            <a:picLocks noChangeAspect="1"/>
          </p:cNvPicPr>
          <p:nvPr/>
        </p:nvPicPr>
        <p:blipFill>
          <a:blip r:embed="rId5"/>
          <a:stretch>
            <a:fillRect/>
          </a:stretch>
        </p:blipFill>
        <p:spPr>
          <a:xfrm>
            <a:off x="7872412" y="6248400"/>
            <a:ext cx="3938587" cy="419100"/>
          </a:xfrm>
          <a:prstGeom prst="rect">
            <a:avLst/>
          </a:prstGeom>
        </p:spPr>
      </p:pic>
      <p:sp>
        <p:nvSpPr>
          <p:cNvPr id="7" name="TextBox 6"/>
          <p:cNvSpPr txBox="1"/>
          <p:nvPr/>
        </p:nvSpPr>
        <p:spPr>
          <a:xfrm>
            <a:off x="2355532" y="2871787"/>
            <a:ext cx="7480935" cy="971550"/>
          </a:xfrm>
          <a:prstGeom prst="rect">
            <a:avLst/>
          </a:prstGeom>
          <a:noFill/>
        </p:spPr>
        <p:txBody>
          <a:bodyPr wrap="square" lIns="0" tIns="0" rIns="0" bIns="0" anchor="t">
            <a:spAutoFit/>
          </a:bodyPr>
          <a:lstStyle/>
          <a:p>
            <a:pPr algn="ctr">
              <a:defRPr/>
            </a:pPr>
            <a:r>
              <a:rPr sz="4800" b="1" i="0" u="none">
                <a:solidFill>
                  <a:srgbClr val="FBBF24"/>
                </a:solidFill>
                <a:latin typeface="Noto Serif Bengali"/>
              </a:rPr>
              <a:t>ধন্যবাদ!</a:t>
            </a:r>
          </a:p>
        </p:txBody>
      </p:sp>
      <p:sp>
        <p:nvSpPr>
          <p:cNvPr id="8" name="TextBox 7"/>
          <p:cNvSpPr txBox="1"/>
          <p:nvPr/>
        </p:nvSpPr>
        <p:spPr>
          <a:xfrm>
            <a:off x="2533650" y="4033837"/>
            <a:ext cx="7124700" cy="400050"/>
          </a:xfrm>
          <a:prstGeom prst="rect">
            <a:avLst/>
          </a:prstGeom>
          <a:noFill/>
        </p:spPr>
        <p:txBody>
          <a:bodyPr wrap="square" lIns="0" tIns="0" rIns="0" bIns="0" anchor="t">
            <a:spAutoFit/>
          </a:bodyPr>
          <a:lstStyle/>
          <a:p>
            <a:pPr algn="ctr">
              <a:lnSpc>
                <a:spcPts val="3150"/>
              </a:lnSpc>
            </a:pPr>
            <a:r>
              <a:rPr sz="2100" b="0" i="0" u="none">
                <a:solidFill>
                  <a:srgbClr val="F8FAFC"/>
                </a:solidFill>
                <a:latin typeface="Hind Siliguri"/>
              </a:rPr>
              <a:t>মনোযোগ দিয়ে ক্লাসে অংশগ্রহণের জন্য সবাইকে অনেক অনেক ধন্যবাদ।</a:t>
            </a:r>
          </a:p>
        </p:txBody>
      </p:sp>
      <p:sp>
        <p:nvSpPr>
          <p:cNvPr id="9" name="TextBox 8"/>
          <p:cNvSpPr txBox="1"/>
          <p:nvPr/>
        </p:nvSpPr>
        <p:spPr>
          <a:xfrm>
            <a:off x="2533650" y="4624387"/>
            <a:ext cx="7124700" cy="314325"/>
          </a:xfrm>
          <a:prstGeom prst="rect">
            <a:avLst/>
          </a:prstGeom>
          <a:noFill/>
        </p:spPr>
        <p:txBody>
          <a:bodyPr wrap="square" lIns="0" tIns="0" rIns="0" bIns="0" anchor="t">
            <a:spAutoFit/>
          </a:bodyPr>
          <a:lstStyle/>
          <a:p>
            <a:pPr algn="ctr">
              <a:lnSpc>
                <a:spcPts val="2475"/>
              </a:lnSpc>
            </a:pPr>
            <a:r>
              <a:rPr sz="1650" b="1" i="0" u="none">
                <a:solidFill>
                  <a:srgbClr val="93C5FD"/>
                </a:solidFill>
                <a:latin typeface="Hind Siliguri"/>
              </a:rPr>
              <a:t>সবাই ভালো ও সুস্থ থেকো!</a:t>
            </a:r>
          </a:p>
        </p:txBody>
      </p:sp>
    </p:spTree>
  </p:cSld>
  <p:clrMapOvr>
    <a:masterClrMapping/>
  </p:clrMapOvr>
  <p:transition>
    <p:wheel spokes="8"/>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666750" cy="314325"/>
          </a:xfrm>
          <a:prstGeom prst="rect">
            <a:avLst/>
          </a:prstGeom>
        </p:spPr>
      </p:pic>
      <p:pic>
        <p:nvPicPr>
          <p:cNvPr id="4" name="Picture 3" descr="image.png"/>
          <p:cNvPicPr>
            <a:picLocks noChangeAspect="1"/>
          </p:cNvPicPr>
          <p:nvPr/>
        </p:nvPicPr>
        <p:blipFill>
          <a:blip r:embed="rId4"/>
          <a:stretch>
            <a:fillRect/>
          </a:stretch>
        </p:blipFill>
        <p:spPr>
          <a:xfrm>
            <a:off x="523875" y="5691187"/>
            <a:ext cx="11144250" cy="857250"/>
          </a:xfrm>
          <a:prstGeom prst="rect">
            <a:avLst/>
          </a:prstGeom>
        </p:spPr>
      </p:pic>
      <p:pic>
        <p:nvPicPr>
          <p:cNvPr id="6" name="Picture 5" descr="image.png"/>
          <p:cNvPicPr>
            <a:picLocks noChangeAspect="1"/>
          </p:cNvPicPr>
          <p:nvPr/>
        </p:nvPicPr>
        <p:blipFill>
          <a:blip r:embed="rId5"/>
          <a:stretch>
            <a:fillRect/>
          </a:stretch>
        </p:blipFill>
        <p:spPr>
          <a:xfrm>
            <a:off x="6238875" y="1352550"/>
            <a:ext cx="5429250" cy="4148137"/>
          </a:xfrm>
          <a:prstGeom prst="rect">
            <a:avLst/>
          </a:prstGeom>
        </p:spPr>
      </p:pic>
      <p:pic>
        <p:nvPicPr>
          <p:cNvPr id="7" name="Picture 6" descr="image.png"/>
          <p:cNvPicPr>
            <a:picLocks noChangeAspect="1"/>
          </p:cNvPicPr>
          <p:nvPr/>
        </p:nvPicPr>
        <p:blipFill>
          <a:blip r:embed="rId6"/>
          <a:stretch>
            <a:fillRect/>
          </a:stretch>
        </p:blipFill>
        <p:spPr>
          <a:xfrm>
            <a:off x="7872412" y="6248400"/>
            <a:ext cx="3938587" cy="419100"/>
          </a:xfrm>
          <a:prstGeom prst="rect">
            <a:avLst/>
          </a:prstGeom>
        </p:spPr>
      </p:pic>
      <p:sp>
        <p:nvSpPr>
          <p:cNvPr id="8" name="TextBox 7"/>
          <p:cNvSpPr txBox="1"/>
          <p:nvPr/>
        </p:nvSpPr>
        <p:spPr>
          <a:xfrm>
            <a:off x="1076325" y="428625"/>
            <a:ext cx="11115675" cy="438582"/>
          </a:xfrm>
          <a:prstGeom prst="rect">
            <a:avLst/>
          </a:prstGeom>
          <a:noFill/>
        </p:spPr>
        <p:txBody>
          <a:bodyPr wrap="square" lIns="0" tIns="0" rIns="0" bIns="0" anchor="ctr">
            <a:spAutoFit/>
          </a:bodyPr>
          <a:lstStyle/>
          <a:p>
            <a:pPr algn="l"/>
            <a:r>
              <a:rPr sz="2850" b="1" i="0" u="none" smtClean="0">
                <a:solidFill>
                  <a:srgbClr val="1E3A8A"/>
                </a:solidFill>
                <a:latin typeface="Noto Serif Bengali"/>
              </a:rPr>
              <a:t>ছবি </a:t>
            </a:r>
            <a:r>
              <a:rPr sz="2850" b="1" i="0" u="none">
                <a:solidFill>
                  <a:srgbClr val="1E3A8A"/>
                </a:solidFill>
                <a:latin typeface="Noto Serif Bengali"/>
              </a:rPr>
              <a:t>লক্ষ্য করো</a:t>
            </a:r>
          </a:p>
        </p:txBody>
      </p:sp>
      <p:sp>
        <p:nvSpPr>
          <p:cNvPr id="9" name="Rectangle 8"/>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image.png"/>
          <p:cNvPicPr>
            <a:picLocks noChangeAspect="1"/>
          </p:cNvPicPr>
          <p:nvPr/>
        </p:nvPicPr>
        <p:blipFill>
          <a:blip r:embed="rId7"/>
          <a:stretch>
            <a:fillRect/>
          </a:stretch>
        </p:blipFill>
        <p:spPr>
          <a:xfrm>
            <a:off x="523875" y="533400"/>
            <a:ext cx="409575" cy="361950"/>
          </a:xfrm>
          <a:prstGeom prst="rect">
            <a:avLst/>
          </a:prstGeom>
        </p:spPr>
      </p:pic>
      <p:sp>
        <p:nvSpPr>
          <p:cNvPr id="11" name="TextBox 10"/>
          <p:cNvSpPr txBox="1"/>
          <p:nvPr/>
        </p:nvSpPr>
        <p:spPr>
          <a:xfrm>
            <a:off x="828675" y="5863954"/>
            <a:ext cx="10534650" cy="342900"/>
          </a:xfrm>
          <a:prstGeom prst="rect">
            <a:avLst/>
          </a:prstGeom>
          <a:noFill/>
        </p:spPr>
        <p:txBody>
          <a:bodyPr wrap="square" lIns="0" tIns="0" rIns="0" bIns="0" anchor="t">
            <a:spAutoFit/>
          </a:bodyPr>
          <a:lstStyle/>
          <a:p>
            <a:pPr algn="ctr">
              <a:lnSpc>
                <a:spcPts val="2700"/>
              </a:lnSpc>
            </a:pPr>
            <a:r>
              <a:rPr sz="1800" b="1" i="0" u="none">
                <a:solidFill>
                  <a:srgbClr val="B45309"/>
                </a:solidFill>
                <a:latin typeface="Hind Siliguri"/>
              </a:rPr>
              <a:t>ছবি দেখে চিন্তা করে বলো— ব্যাংকের লেনদেন ও আর্থিক আদান-প্রদান কীভাবে পরিচালিত হয়?</a:t>
            </a:r>
          </a:p>
        </p:txBody>
      </p:sp>
      <p:pic>
        <p:nvPicPr>
          <p:cNvPr id="13" name="Picture 12" descr="image.png"/>
          <p:cNvPicPr>
            <a:picLocks noChangeAspect="1"/>
          </p:cNvPicPr>
          <p:nvPr/>
        </p:nvPicPr>
        <p:blipFill>
          <a:blip r:embed="rId8"/>
          <a:stretch>
            <a:fillRect/>
          </a:stretch>
        </p:blipFill>
        <p:spPr>
          <a:xfrm>
            <a:off x="3524250" y="1352550"/>
            <a:ext cx="5429250" cy="4148137"/>
          </a:xfrm>
          <a:prstGeom prst="rect">
            <a:avLst/>
          </a:prstGeom>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8"/>
                                        </p:tgtEl>
                                        <p:attrNameLst>
                                          <p:attrName>ppt_y</p:attrName>
                                        </p:attrNameLst>
                                      </p:cBhvr>
                                      <p:tavLst>
                                        <p:tav tm="0">
                                          <p:val>
                                            <p:strVal val="#ppt_y"/>
                                          </p:val>
                                        </p:tav>
                                        <p:tav tm="100000">
                                          <p:val>
                                            <p:strVal val="#ppt_y"/>
                                          </p:val>
                                        </p:tav>
                                      </p:tavLst>
                                    </p:anim>
                                    <p:anim calcmode="lin" valueType="num">
                                      <p:cBhvr>
                                        <p:cTn id="27"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11"/>
                                        </p:tgtEl>
                                        <p:attrNameLst>
                                          <p:attrName>style.visibility</p:attrName>
                                        </p:attrNameLst>
                                      </p:cBhvr>
                                      <p:to>
                                        <p:strVal val="visible"/>
                                      </p:to>
                                    </p:set>
                                    <p:anim calcmode="lin" valueType="num">
                                      <p:cBhvr>
                                        <p:cTn id="34"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11"/>
                                        </p:tgtEl>
                                        <p:attrNameLst>
                                          <p:attrName>ppt_y</p:attrName>
                                        </p:attrNameLst>
                                      </p:cBhvr>
                                      <p:tavLst>
                                        <p:tav tm="0">
                                          <p:val>
                                            <p:strVal val="#ppt_y"/>
                                          </p:val>
                                        </p:tav>
                                        <p:tav tm="100000">
                                          <p:val>
                                            <p:strVal val="#ppt_y"/>
                                          </p:val>
                                        </p:tav>
                                      </p:tavLst>
                                    </p:anim>
                                    <p:anim calcmode="lin" valueType="num">
                                      <p:cBhvr>
                                        <p:cTn id="36"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647700"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3314700"/>
          </a:xfrm>
          <a:prstGeom prst="rect">
            <a:avLst/>
          </a:prstGeom>
        </p:spPr>
      </p:pic>
      <p:pic>
        <p:nvPicPr>
          <p:cNvPr id="5" name="Picture 4" descr="image.png"/>
          <p:cNvPicPr>
            <a:picLocks noChangeAspect="1"/>
          </p:cNvPicPr>
          <p:nvPr/>
        </p:nvPicPr>
        <p:blipFill>
          <a:blip r:embed="rId5"/>
          <a:stretch>
            <a:fillRect/>
          </a:stretch>
        </p:blipFill>
        <p:spPr>
          <a:xfrm>
            <a:off x="933450" y="2228850"/>
            <a:ext cx="10391775" cy="609600"/>
          </a:xfrm>
          <a:prstGeom prst="rect">
            <a:avLst/>
          </a:prstGeom>
        </p:spPr>
      </p:pic>
      <p:pic>
        <p:nvPicPr>
          <p:cNvPr id="6" name="Picture 5" descr="image.png"/>
          <p:cNvPicPr>
            <a:picLocks noChangeAspect="1"/>
          </p:cNvPicPr>
          <p:nvPr/>
        </p:nvPicPr>
        <p:blipFill>
          <a:blip r:embed="rId5"/>
          <a:stretch>
            <a:fillRect/>
          </a:stretch>
        </p:blipFill>
        <p:spPr>
          <a:xfrm>
            <a:off x="933450" y="2971800"/>
            <a:ext cx="10391775" cy="609600"/>
          </a:xfrm>
          <a:prstGeom prst="rect">
            <a:avLst/>
          </a:prstGeom>
        </p:spPr>
      </p:pic>
      <p:pic>
        <p:nvPicPr>
          <p:cNvPr id="7" name="Picture 6" descr="image.png"/>
          <p:cNvPicPr>
            <a:picLocks noChangeAspect="1"/>
          </p:cNvPicPr>
          <p:nvPr/>
        </p:nvPicPr>
        <p:blipFill>
          <a:blip r:embed="rId5"/>
          <a:stretch>
            <a:fillRect/>
          </a:stretch>
        </p:blipFill>
        <p:spPr>
          <a:xfrm>
            <a:off x="933450" y="3714750"/>
            <a:ext cx="10391775" cy="609600"/>
          </a:xfrm>
          <a:prstGeom prst="rect">
            <a:avLst/>
          </a:prstGeom>
        </p:spPr>
      </p:pic>
      <p:pic>
        <p:nvPicPr>
          <p:cNvPr id="8" name="Picture 7" descr="image.png"/>
          <p:cNvPicPr>
            <a:picLocks noChangeAspect="1"/>
          </p:cNvPicPr>
          <p:nvPr/>
        </p:nvPicPr>
        <p:blipFill>
          <a:blip r:embed="rId6"/>
          <a:stretch>
            <a:fillRect/>
          </a:stretch>
        </p:blipFill>
        <p:spPr>
          <a:xfrm>
            <a:off x="1181100" y="2362200"/>
            <a:ext cx="342900" cy="342900"/>
          </a:xfrm>
          <a:prstGeom prst="rect">
            <a:avLst/>
          </a:prstGeom>
        </p:spPr>
      </p:pic>
      <p:pic>
        <p:nvPicPr>
          <p:cNvPr id="9" name="Picture 8" descr="image.png"/>
          <p:cNvPicPr>
            <a:picLocks noChangeAspect="1"/>
          </p:cNvPicPr>
          <p:nvPr/>
        </p:nvPicPr>
        <p:blipFill>
          <a:blip r:embed="rId7"/>
          <a:stretch>
            <a:fillRect/>
          </a:stretch>
        </p:blipFill>
        <p:spPr>
          <a:xfrm>
            <a:off x="1181100" y="3105150"/>
            <a:ext cx="342900" cy="342900"/>
          </a:xfrm>
          <a:prstGeom prst="rect">
            <a:avLst/>
          </a:prstGeom>
        </p:spPr>
      </p:pic>
      <p:pic>
        <p:nvPicPr>
          <p:cNvPr id="10" name="Picture 9" descr="image.png"/>
          <p:cNvPicPr>
            <a:picLocks noChangeAspect="1"/>
          </p:cNvPicPr>
          <p:nvPr/>
        </p:nvPicPr>
        <p:blipFill>
          <a:blip r:embed="rId8"/>
          <a:stretch>
            <a:fillRect/>
          </a:stretch>
        </p:blipFill>
        <p:spPr>
          <a:xfrm>
            <a:off x="1181100" y="3848100"/>
            <a:ext cx="342900" cy="342900"/>
          </a:xfrm>
          <a:prstGeom prst="rect">
            <a:avLst/>
          </a:prstGeom>
        </p:spPr>
      </p:pic>
      <p:pic>
        <p:nvPicPr>
          <p:cNvPr id="11" name="Picture 10" descr="image.png"/>
          <p:cNvPicPr>
            <a:picLocks noChangeAspect="1"/>
          </p:cNvPicPr>
          <p:nvPr/>
        </p:nvPicPr>
        <p:blipFill>
          <a:blip r:embed="rId9"/>
          <a:stretch>
            <a:fillRect/>
          </a:stretch>
        </p:blipFill>
        <p:spPr>
          <a:xfrm>
            <a:off x="7872412" y="6248400"/>
            <a:ext cx="3938587" cy="419100"/>
          </a:xfrm>
          <a:prstGeom prst="rect">
            <a:avLst/>
          </a:prstGeom>
        </p:spPr>
      </p:pic>
      <p:sp>
        <p:nvSpPr>
          <p:cNvPr id="12" name="TextBox 11"/>
          <p:cNvSpPr txBox="1"/>
          <p:nvPr/>
        </p:nvSpPr>
        <p:spPr>
          <a:xfrm>
            <a:off x="1028700" y="428625"/>
            <a:ext cx="11163300"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শিখনফল</a:t>
            </a:r>
          </a:p>
        </p:txBody>
      </p:sp>
      <p:sp>
        <p:nvSpPr>
          <p:cNvPr id="13" name="Rectangle 12"/>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4" name="Picture 13" descr="image.png"/>
          <p:cNvPicPr>
            <a:picLocks noChangeAspect="1"/>
          </p:cNvPicPr>
          <p:nvPr/>
        </p:nvPicPr>
        <p:blipFill>
          <a:blip r:embed="rId10"/>
          <a:stretch>
            <a:fillRect/>
          </a:stretch>
        </p:blipFill>
        <p:spPr>
          <a:xfrm>
            <a:off x="523875" y="533400"/>
            <a:ext cx="361950" cy="361950"/>
          </a:xfrm>
          <a:prstGeom prst="rect">
            <a:avLst/>
          </a:prstGeom>
        </p:spPr>
      </p:pic>
      <p:sp>
        <p:nvSpPr>
          <p:cNvPr id="15" name="TextBox 14"/>
          <p:cNvSpPr txBox="1"/>
          <p:nvPr/>
        </p:nvSpPr>
        <p:spPr>
          <a:xfrm>
            <a:off x="933450" y="1695450"/>
            <a:ext cx="10391775" cy="342900"/>
          </a:xfrm>
          <a:prstGeom prst="rect">
            <a:avLst/>
          </a:prstGeom>
          <a:noFill/>
        </p:spPr>
        <p:txBody>
          <a:bodyPr wrap="square" lIns="0" tIns="0" rIns="0" bIns="0" anchor="t">
            <a:spAutoFit/>
          </a:bodyPr>
          <a:lstStyle/>
          <a:p>
            <a:pPr algn="l">
              <a:lnSpc>
                <a:spcPts val="2700"/>
              </a:lnSpc>
            </a:pPr>
            <a:r>
              <a:rPr sz="1800" b="1" i="0" u="none">
                <a:solidFill>
                  <a:srgbClr val="0F172A"/>
                </a:solidFill>
                <a:latin typeface="Hind Siliguri"/>
              </a:rPr>
              <a:t>এই পাঠ শেষে তোমরা—</a:t>
            </a:r>
          </a:p>
        </p:txBody>
      </p:sp>
      <p:sp>
        <p:nvSpPr>
          <p:cNvPr id="16" name="TextBox 15"/>
          <p:cNvSpPr txBox="1"/>
          <p:nvPr/>
        </p:nvSpPr>
        <p:spPr>
          <a:xfrm>
            <a:off x="1666875" y="2371725"/>
            <a:ext cx="36385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বাণিজ্যিক ব্যাংক কী তা সংজ্ঞায়িত করতে পারবে।</a:t>
            </a:r>
          </a:p>
        </p:txBody>
      </p:sp>
      <p:sp>
        <p:nvSpPr>
          <p:cNvPr id="17" name="TextBox 16"/>
          <p:cNvSpPr txBox="1"/>
          <p:nvPr/>
        </p:nvSpPr>
        <p:spPr>
          <a:xfrm>
            <a:off x="1666875" y="3114675"/>
            <a:ext cx="58864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বাণিজ্যিক ব্যাংকের প্রধান প্রধান আয়ের উৎসসমূহ চিহ্নিত ও বর্ণনা করতে পারবে।</a:t>
            </a:r>
          </a:p>
        </p:txBody>
      </p:sp>
      <p:sp>
        <p:nvSpPr>
          <p:cNvPr id="18" name="TextBox 17"/>
          <p:cNvSpPr txBox="1"/>
          <p:nvPr/>
        </p:nvSpPr>
        <p:spPr>
          <a:xfrm>
            <a:off x="1666875" y="3857625"/>
            <a:ext cx="48387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বাণিজ্যিক ব্যাংকের বিভিন্ন ব্যয়ের খাতসমূহ বিশ্লেষণ করতে পারবে।</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15"/>
                                        </p:tgtEl>
                                        <p:attrNameLst>
                                          <p:attrName>style.visibility</p:attrName>
                                        </p:attrNameLst>
                                      </p:cBhvr>
                                      <p:to>
                                        <p:strVal val="visible"/>
                                      </p:to>
                                    </p:set>
                                    <p:anim calcmode="lin" valueType="num">
                                      <p:cBhvr>
                                        <p:cTn id="25"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15"/>
                                        </p:tgtEl>
                                        <p:attrNameLst>
                                          <p:attrName>ppt_y</p:attrName>
                                        </p:attrNameLst>
                                      </p:cBhvr>
                                      <p:tavLst>
                                        <p:tav tm="0">
                                          <p:val>
                                            <p:strVal val="#ppt_y"/>
                                          </p:val>
                                        </p:tav>
                                        <p:tav tm="100000">
                                          <p:val>
                                            <p:strVal val="#ppt_y"/>
                                          </p:val>
                                        </p:tav>
                                      </p:tavLst>
                                    </p:anim>
                                    <p:anim calcmode="lin" valueType="num">
                                      <p:cBhvr>
                                        <p:cTn id="27"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7"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0" fill="hold"/>
                                        <p:tgtEl>
                                          <p:spTgt spid="16"/>
                                        </p:tgtEl>
                                        <p:attrNameLst>
                                          <p:attrName>ppt_x</p:attrName>
                                        </p:attrNameLst>
                                      </p:cBhvr>
                                      <p:tavLst>
                                        <p:tav tm="0">
                                          <p:val>
                                            <p:strVal val="#ppt_x"/>
                                          </p:val>
                                        </p:tav>
                                        <p:tav tm="100000">
                                          <p:val>
                                            <p:strVal val="#ppt_x"/>
                                          </p:val>
                                        </p:tav>
                                      </p:tavLst>
                                    </p:anim>
                                    <p:anim calcmode="lin" valueType="num">
                                      <p:cBhvr additive="base">
                                        <p:cTn id="35" dur="5000" fill="hold"/>
                                        <p:tgtEl>
                                          <p:spTgt spid="16"/>
                                        </p:tgtEl>
                                        <p:attrNameLst>
                                          <p:attrName>ppt_y</p:attrName>
                                        </p:attrNameLst>
                                      </p:cBhvr>
                                      <p:tavLst>
                                        <p:tav tm="0">
                                          <p:val>
                                            <p:strVal val="1+#ppt_h/2"/>
                                          </p:val>
                                        </p:tav>
                                        <p:tav tm="100000">
                                          <p:val>
                                            <p:strVal val="#ppt_y"/>
                                          </p:val>
                                        </p:tav>
                                      </p:tavLst>
                                    </p:anim>
                                  </p:childTnLst>
                                </p:cTn>
                              </p:par>
                              <p:par>
                                <p:cTn id="36" presetID="7" presetClass="entr" presetSubtype="4"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0" fill="hold"/>
                                        <p:tgtEl>
                                          <p:spTgt spid="17"/>
                                        </p:tgtEl>
                                        <p:attrNameLst>
                                          <p:attrName>ppt_x</p:attrName>
                                        </p:attrNameLst>
                                      </p:cBhvr>
                                      <p:tavLst>
                                        <p:tav tm="0">
                                          <p:val>
                                            <p:strVal val="#ppt_x"/>
                                          </p:val>
                                        </p:tav>
                                        <p:tav tm="100000">
                                          <p:val>
                                            <p:strVal val="#ppt_x"/>
                                          </p:val>
                                        </p:tav>
                                      </p:tavLst>
                                    </p:anim>
                                    <p:anim calcmode="lin" valueType="num">
                                      <p:cBhvr additive="base">
                                        <p:cTn id="39" dur="5000" fill="hold"/>
                                        <p:tgtEl>
                                          <p:spTgt spid="17"/>
                                        </p:tgtEl>
                                        <p:attrNameLst>
                                          <p:attrName>ppt_y</p:attrName>
                                        </p:attrNameLst>
                                      </p:cBhvr>
                                      <p:tavLst>
                                        <p:tav tm="0">
                                          <p:val>
                                            <p:strVal val="1+#ppt_h/2"/>
                                          </p:val>
                                        </p:tav>
                                        <p:tav tm="100000">
                                          <p:val>
                                            <p:strVal val="#ppt_y"/>
                                          </p:val>
                                        </p:tav>
                                      </p:tavLst>
                                    </p:anim>
                                  </p:childTnLst>
                                </p:cTn>
                              </p:par>
                              <p:par>
                                <p:cTn id="40" presetID="7" presetClass="entr" presetSubtype="4"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0" fill="hold"/>
                                        <p:tgtEl>
                                          <p:spTgt spid="18"/>
                                        </p:tgtEl>
                                        <p:attrNameLst>
                                          <p:attrName>ppt_x</p:attrName>
                                        </p:attrNameLst>
                                      </p:cBhvr>
                                      <p:tavLst>
                                        <p:tav tm="0">
                                          <p:val>
                                            <p:strVal val="#ppt_x"/>
                                          </p:val>
                                        </p:tav>
                                        <p:tav tm="100000">
                                          <p:val>
                                            <p:strVal val="#ppt_x"/>
                                          </p:val>
                                        </p:tav>
                                      </p:tavLst>
                                    </p:anim>
                                    <p:anim calcmode="lin" valueType="num">
                                      <p:cBhvr additive="base">
                                        <p:cTn id="43" dur="5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638175" cy="314325"/>
          </a:xfrm>
          <a:prstGeom prst="rect">
            <a:avLst/>
          </a:prstGeom>
        </p:spPr>
      </p:pic>
      <p:pic>
        <p:nvPicPr>
          <p:cNvPr id="4" name="Picture 3" descr="image.png"/>
          <p:cNvPicPr>
            <a:picLocks noChangeAspect="1"/>
          </p:cNvPicPr>
          <p:nvPr/>
        </p:nvPicPr>
        <p:blipFill>
          <a:blip r:embed="rId4"/>
          <a:stretch>
            <a:fillRect/>
          </a:stretch>
        </p:blipFill>
        <p:spPr>
          <a:xfrm>
            <a:off x="7872412" y="6248400"/>
            <a:ext cx="3938587" cy="419100"/>
          </a:xfrm>
          <a:prstGeom prst="rect">
            <a:avLst/>
          </a:prstGeom>
        </p:spPr>
      </p:pic>
      <p:sp>
        <p:nvSpPr>
          <p:cNvPr id="5" name="TextBox 4"/>
          <p:cNvSpPr txBox="1"/>
          <p:nvPr/>
        </p:nvSpPr>
        <p:spPr>
          <a:xfrm>
            <a:off x="4924425" y="1714500"/>
            <a:ext cx="2343150" cy="400050"/>
          </a:xfrm>
          <a:prstGeom prst="rect">
            <a:avLst/>
          </a:prstGeom>
          <a:noFill/>
        </p:spPr>
        <p:txBody>
          <a:bodyPr wrap="square" lIns="0" tIns="0" rIns="0" bIns="0" anchor="t">
            <a:spAutoFit/>
          </a:bodyPr>
          <a:lstStyle/>
          <a:p>
            <a:pPr algn="ctr"/>
            <a:r>
              <a:rPr sz="1950" b="1" i="0" u="none">
                <a:solidFill>
                  <a:srgbClr val="38BDF8"/>
                </a:solidFill>
                <a:latin typeface="Hind Siliguri"/>
              </a:rPr>
              <a:t>আজকের পাঠের বিষয়</a:t>
            </a:r>
          </a:p>
        </p:txBody>
      </p:sp>
      <p:sp>
        <p:nvSpPr>
          <p:cNvPr id="6" name="TextBox 5"/>
          <p:cNvSpPr txBox="1"/>
          <p:nvPr/>
        </p:nvSpPr>
        <p:spPr>
          <a:xfrm>
            <a:off x="1415414" y="2352675"/>
            <a:ext cx="9361170" cy="1781175"/>
          </a:xfrm>
          <a:prstGeom prst="rect">
            <a:avLst/>
          </a:prstGeom>
          <a:noFill/>
        </p:spPr>
        <p:txBody>
          <a:bodyPr wrap="square" lIns="0" tIns="0" rIns="0" bIns="0" anchor="t">
            <a:spAutoFit/>
          </a:bodyPr>
          <a:lstStyle/>
          <a:p>
            <a:pPr algn="ctr"/>
            <a:r>
              <a:rPr sz="4350" b="1" i="0" u="none">
                <a:solidFill>
                  <a:srgbClr val="FBBF24"/>
                </a:solidFill>
                <a:latin typeface="Noto Serif Bengali"/>
              </a:rPr>
              <a:t>বাণিজ্যিক ব্যাংকের আয়ের উৎস ও ব্যয়ের খাতসমূহ</a:t>
            </a:r>
          </a:p>
        </p:txBody>
      </p:sp>
      <p:sp>
        <p:nvSpPr>
          <p:cNvPr id="7" name="Rectangle 6"/>
          <p:cNvSpPr/>
          <p:nvPr/>
        </p:nvSpPr>
        <p:spPr>
          <a:xfrm>
            <a:off x="1638300" y="4248150"/>
            <a:ext cx="8915400" cy="28575"/>
          </a:xfrm>
          <a:prstGeom prst="rect">
            <a:avLst/>
          </a:prstGeom>
          <a:solidFill>
            <a:srgbClr val="FBBF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657225" cy="314325"/>
          </a:xfrm>
          <a:prstGeom prst="rect">
            <a:avLst/>
          </a:prstGeom>
        </p:spPr>
      </p:pic>
      <p:pic>
        <p:nvPicPr>
          <p:cNvPr id="4" name="Picture 3" descr="image.png"/>
          <p:cNvPicPr>
            <a:picLocks noChangeAspect="1"/>
          </p:cNvPicPr>
          <p:nvPr/>
        </p:nvPicPr>
        <p:blipFill>
          <a:blip r:embed="rId4"/>
          <a:stretch>
            <a:fillRect/>
          </a:stretch>
        </p:blipFill>
        <p:spPr>
          <a:xfrm>
            <a:off x="523875" y="1885950"/>
            <a:ext cx="11144250" cy="609600"/>
          </a:xfrm>
          <a:prstGeom prst="rect">
            <a:avLst/>
          </a:prstGeom>
        </p:spPr>
      </p:pic>
      <p:pic>
        <p:nvPicPr>
          <p:cNvPr id="5" name="Picture 4" descr="image.png"/>
          <p:cNvPicPr>
            <a:picLocks noChangeAspect="1"/>
          </p:cNvPicPr>
          <p:nvPr/>
        </p:nvPicPr>
        <p:blipFill>
          <a:blip r:embed="rId5"/>
          <a:stretch>
            <a:fillRect/>
          </a:stretch>
        </p:blipFill>
        <p:spPr>
          <a:xfrm>
            <a:off x="523875" y="2609850"/>
            <a:ext cx="11144250" cy="609600"/>
          </a:xfrm>
          <a:prstGeom prst="rect">
            <a:avLst/>
          </a:prstGeom>
        </p:spPr>
      </p:pic>
      <p:pic>
        <p:nvPicPr>
          <p:cNvPr id="6" name="Picture 5" descr="image.png"/>
          <p:cNvPicPr>
            <a:picLocks noChangeAspect="1"/>
          </p:cNvPicPr>
          <p:nvPr/>
        </p:nvPicPr>
        <p:blipFill>
          <a:blip r:embed="rId6"/>
          <a:stretch>
            <a:fillRect/>
          </a:stretch>
        </p:blipFill>
        <p:spPr>
          <a:xfrm>
            <a:off x="523875" y="3333750"/>
            <a:ext cx="11144250" cy="609600"/>
          </a:xfrm>
          <a:prstGeom prst="rect">
            <a:avLst/>
          </a:prstGeom>
        </p:spPr>
      </p:pic>
      <p:pic>
        <p:nvPicPr>
          <p:cNvPr id="7" name="Picture 6" descr="image.png"/>
          <p:cNvPicPr>
            <a:picLocks noChangeAspect="1"/>
          </p:cNvPicPr>
          <p:nvPr/>
        </p:nvPicPr>
        <p:blipFill>
          <a:blip r:embed="rId7"/>
          <a:stretch>
            <a:fillRect/>
          </a:stretch>
        </p:blipFill>
        <p:spPr>
          <a:xfrm>
            <a:off x="7872412" y="6248400"/>
            <a:ext cx="3938587" cy="419100"/>
          </a:xfrm>
          <a:prstGeom prst="rect">
            <a:avLst/>
          </a:prstGeom>
        </p:spPr>
      </p:pic>
      <p:sp>
        <p:nvSpPr>
          <p:cNvPr id="8" name="TextBox 7"/>
          <p:cNvSpPr txBox="1"/>
          <p:nvPr/>
        </p:nvSpPr>
        <p:spPr>
          <a:xfrm>
            <a:off x="1028700" y="428625"/>
            <a:ext cx="11163300"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পূর্বজ্ঞান যাচাই</a:t>
            </a:r>
          </a:p>
        </p:txBody>
      </p:sp>
      <p:sp>
        <p:nvSpPr>
          <p:cNvPr id="9" name="Rectangle 8"/>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image.png"/>
          <p:cNvPicPr>
            <a:picLocks noChangeAspect="1"/>
          </p:cNvPicPr>
          <p:nvPr/>
        </p:nvPicPr>
        <p:blipFill>
          <a:blip r:embed="rId8"/>
          <a:stretch>
            <a:fillRect/>
          </a:stretch>
        </p:blipFill>
        <p:spPr>
          <a:xfrm>
            <a:off x="523875" y="533400"/>
            <a:ext cx="361950" cy="361950"/>
          </a:xfrm>
          <a:prstGeom prst="rect">
            <a:avLst/>
          </a:prstGeom>
        </p:spPr>
      </p:pic>
      <p:sp>
        <p:nvSpPr>
          <p:cNvPr id="11" name="TextBox 10"/>
          <p:cNvSpPr txBox="1"/>
          <p:nvPr/>
        </p:nvSpPr>
        <p:spPr>
          <a:xfrm>
            <a:off x="523875" y="1352550"/>
            <a:ext cx="11144250" cy="342900"/>
          </a:xfrm>
          <a:prstGeom prst="rect">
            <a:avLst/>
          </a:prstGeom>
          <a:noFill/>
        </p:spPr>
        <p:txBody>
          <a:bodyPr wrap="square" lIns="0" tIns="0" rIns="0" bIns="0" anchor="t">
            <a:spAutoFit/>
          </a:bodyPr>
          <a:lstStyle/>
          <a:p>
            <a:pPr algn="l">
              <a:lnSpc>
                <a:spcPts val="2700"/>
              </a:lnSpc>
            </a:pPr>
            <a:r>
              <a:rPr sz="1800" b="1" i="0" u="none">
                <a:solidFill>
                  <a:srgbClr val="1E3A8A"/>
                </a:solidFill>
                <a:latin typeface="Hind Siliguri"/>
              </a:rPr>
              <a:t>চিন্তা করো এবং উত্তর দাও:</a:t>
            </a:r>
          </a:p>
        </p:txBody>
      </p:sp>
      <p:pic>
        <p:nvPicPr>
          <p:cNvPr id="12" name="Picture 11" descr="image.png"/>
          <p:cNvPicPr>
            <a:picLocks noChangeAspect="1"/>
          </p:cNvPicPr>
          <p:nvPr/>
        </p:nvPicPr>
        <p:blipFill>
          <a:blip r:embed="rId9"/>
          <a:stretch>
            <a:fillRect/>
          </a:stretch>
        </p:blipFill>
        <p:spPr>
          <a:xfrm>
            <a:off x="781050" y="2085975"/>
            <a:ext cx="190500" cy="190500"/>
          </a:xfrm>
          <a:prstGeom prst="rect">
            <a:avLst/>
          </a:prstGeom>
        </p:spPr>
      </p:pic>
      <p:pic>
        <p:nvPicPr>
          <p:cNvPr id="13" name="Picture 12" descr="image.png"/>
          <p:cNvPicPr>
            <a:picLocks noChangeAspect="1"/>
          </p:cNvPicPr>
          <p:nvPr/>
        </p:nvPicPr>
        <p:blipFill>
          <a:blip r:embed="rId9"/>
          <a:stretch>
            <a:fillRect/>
          </a:stretch>
        </p:blipFill>
        <p:spPr>
          <a:xfrm>
            <a:off x="781050" y="2809875"/>
            <a:ext cx="190500" cy="190500"/>
          </a:xfrm>
          <a:prstGeom prst="rect">
            <a:avLst/>
          </a:prstGeom>
        </p:spPr>
      </p:pic>
      <p:pic>
        <p:nvPicPr>
          <p:cNvPr id="14" name="Picture 13" descr="image.png"/>
          <p:cNvPicPr>
            <a:picLocks noChangeAspect="1"/>
          </p:cNvPicPr>
          <p:nvPr/>
        </p:nvPicPr>
        <p:blipFill>
          <a:blip r:embed="rId9"/>
          <a:stretch>
            <a:fillRect/>
          </a:stretch>
        </p:blipFill>
        <p:spPr>
          <a:xfrm>
            <a:off x="781050" y="3533775"/>
            <a:ext cx="190500" cy="190500"/>
          </a:xfrm>
          <a:prstGeom prst="rect">
            <a:avLst/>
          </a:prstGeom>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1000" fill="hold"/>
                                        <p:tgtEl>
                                          <p:spTgt spid="4"/>
                                        </p:tgtEl>
                                        <p:attrNameLst>
                                          <p:attrName>ppt_w</p:attrName>
                                        </p:attrNameLst>
                                      </p:cBhvr>
                                      <p:tavLst>
                                        <p:tav tm="0">
                                          <p:val>
                                            <p:strVal val="#ppt_w*0.70"/>
                                          </p:val>
                                        </p:tav>
                                        <p:tav tm="100000">
                                          <p:val>
                                            <p:strVal val="#ppt_w"/>
                                          </p:val>
                                        </p:tav>
                                      </p:tavLst>
                                    </p:anim>
                                    <p:anim calcmode="lin" valueType="num">
                                      <p:cBhvr>
                                        <p:cTn id="44" dur="1000" fill="hold"/>
                                        <p:tgtEl>
                                          <p:spTgt spid="4"/>
                                        </p:tgtEl>
                                        <p:attrNameLst>
                                          <p:attrName>ppt_h</p:attrName>
                                        </p:attrNameLst>
                                      </p:cBhvr>
                                      <p:tavLst>
                                        <p:tav tm="0">
                                          <p:val>
                                            <p:strVal val="#ppt_h"/>
                                          </p:val>
                                        </p:tav>
                                        <p:tav tm="100000">
                                          <p:val>
                                            <p:strVal val="#ppt_h"/>
                                          </p:val>
                                        </p:tav>
                                      </p:tavLst>
                                    </p:anim>
                                    <p:animEffect transition="in" filter="fade">
                                      <p:cBhvr>
                                        <p:cTn id="45" dur="1000"/>
                                        <p:tgtEl>
                                          <p:spTgt spid="4"/>
                                        </p:tgtEl>
                                      </p:cBhvr>
                                    </p:animEffect>
                                  </p:childTnLst>
                                </p:cTn>
                              </p:par>
                              <p:par>
                                <p:cTn id="46" presetID="55" presetClass="entr" presetSubtype="0"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p:cTn id="48" dur="1000" fill="hold"/>
                                        <p:tgtEl>
                                          <p:spTgt spid="5"/>
                                        </p:tgtEl>
                                        <p:attrNameLst>
                                          <p:attrName>ppt_w</p:attrName>
                                        </p:attrNameLst>
                                      </p:cBhvr>
                                      <p:tavLst>
                                        <p:tav tm="0">
                                          <p:val>
                                            <p:strVal val="#ppt_w*0.70"/>
                                          </p:val>
                                        </p:tav>
                                        <p:tav tm="100000">
                                          <p:val>
                                            <p:strVal val="#ppt_w"/>
                                          </p:val>
                                        </p:tav>
                                      </p:tavLst>
                                    </p:anim>
                                    <p:anim calcmode="lin" valueType="num">
                                      <p:cBhvr>
                                        <p:cTn id="49" dur="1000" fill="hold"/>
                                        <p:tgtEl>
                                          <p:spTgt spid="5"/>
                                        </p:tgtEl>
                                        <p:attrNameLst>
                                          <p:attrName>ppt_h</p:attrName>
                                        </p:attrNameLst>
                                      </p:cBhvr>
                                      <p:tavLst>
                                        <p:tav tm="0">
                                          <p:val>
                                            <p:strVal val="#ppt_h"/>
                                          </p:val>
                                        </p:tav>
                                        <p:tav tm="100000">
                                          <p:val>
                                            <p:strVal val="#ppt_h"/>
                                          </p:val>
                                        </p:tav>
                                      </p:tavLst>
                                    </p:anim>
                                    <p:animEffect transition="in" filter="fade">
                                      <p:cBhvr>
                                        <p:cTn id="50" dur="1000"/>
                                        <p:tgtEl>
                                          <p:spTgt spid="5"/>
                                        </p:tgtEl>
                                      </p:cBhvr>
                                    </p:animEffect>
                                  </p:childTnLst>
                                </p:cTn>
                              </p:par>
                              <p:par>
                                <p:cTn id="51" presetID="55" presetClass="entr" presetSubtype="0" fill="hold" nodeType="with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p:cTn id="53" dur="1000" fill="hold"/>
                                        <p:tgtEl>
                                          <p:spTgt spid="6"/>
                                        </p:tgtEl>
                                        <p:attrNameLst>
                                          <p:attrName>ppt_w</p:attrName>
                                        </p:attrNameLst>
                                      </p:cBhvr>
                                      <p:tavLst>
                                        <p:tav tm="0">
                                          <p:val>
                                            <p:strVal val="#ppt_w*0.70"/>
                                          </p:val>
                                        </p:tav>
                                        <p:tav tm="100000">
                                          <p:val>
                                            <p:strVal val="#ppt_w"/>
                                          </p:val>
                                        </p:tav>
                                      </p:tavLst>
                                    </p:anim>
                                    <p:anim calcmode="lin" valueType="num">
                                      <p:cBhvr>
                                        <p:cTn id="54" dur="1000" fill="hold"/>
                                        <p:tgtEl>
                                          <p:spTgt spid="6"/>
                                        </p:tgtEl>
                                        <p:attrNameLst>
                                          <p:attrName>ppt_h</p:attrName>
                                        </p:attrNameLst>
                                      </p:cBhvr>
                                      <p:tavLst>
                                        <p:tav tm="0">
                                          <p:val>
                                            <p:strVal val="#ppt_h"/>
                                          </p:val>
                                        </p:tav>
                                        <p:tav tm="100000">
                                          <p:val>
                                            <p:strVal val="#ppt_h"/>
                                          </p:val>
                                        </p:tav>
                                      </p:tavLst>
                                    </p:anim>
                                    <p:animEffect transition="in" filter="fade">
                                      <p:cBhvr>
                                        <p:cTn id="5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647700"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5429250" cy="4791075"/>
          </a:xfrm>
          <a:prstGeom prst="rect">
            <a:avLst/>
          </a:prstGeom>
        </p:spPr>
      </p:pic>
      <p:pic>
        <p:nvPicPr>
          <p:cNvPr id="5" name="Picture 4" descr="image.png"/>
          <p:cNvPicPr>
            <a:picLocks noChangeAspect="1"/>
          </p:cNvPicPr>
          <p:nvPr/>
        </p:nvPicPr>
        <p:blipFill>
          <a:blip r:embed="rId5"/>
          <a:stretch>
            <a:fillRect/>
          </a:stretch>
        </p:blipFill>
        <p:spPr>
          <a:xfrm>
            <a:off x="6238875" y="1352550"/>
            <a:ext cx="5429250" cy="4791075"/>
          </a:xfrm>
          <a:prstGeom prst="rect">
            <a:avLst/>
          </a:prstGeom>
        </p:spPr>
      </p:pic>
      <p:pic>
        <p:nvPicPr>
          <p:cNvPr id="6" name="Picture 5" descr="image.png"/>
          <p:cNvPicPr>
            <a:picLocks noChangeAspect="1"/>
          </p:cNvPicPr>
          <p:nvPr/>
        </p:nvPicPr>
        <p:blipFill>
          <a:blip r:embed="rId6"/>
          <a:stretch>
            <a:fillRect/>
          </a:stretch>
        </p:blipFill>
        <p:spPr>
          <a:xfrm>
            <a:off x="819150" y="4203203"/>
            <a:ext cx="4838700" cy="857250"/>
          </a:xfrm>
          <a:prstGeom prst="rect">
            <a:avLst/>
          </a:prstGeom>
        </p:spPr>
      </p:pic>
      <p:pic>
        <p:nvPicPr>
          <p:cNvPr id="7" name="Picture 6" descr="image.png"/>
          <p:cNvPicPr>
            <a:picLocks noChangeAspect="1"/>
          </p:cNvPicPr>
          <p:nvPr/>
        </p:nvPicPr>
        <p:blipFill>
          <a:blip r:embed="rId7"/>
          <a:stretch>
            <a:fillRect/>
          </a:stretch>
        </p:blipFill>
        <p:spPr>
          <a:xfrm>
            <a:off x="7872412" y="6248400"/>
            <a:ext cx="3938587" cy="419100"/>
          </a:xfrm>
          <a:prstGeom prst="rect">
            <a:avLst/>
          </a:prstGeom>
        </p:spPr>
      </p:pic>
      <p:sp>
        <p:nvSpPr>
          <p:cNvPr id="8" name="TextBox 7"/>
          <p:cNvSpPr txBox="1"/>
          <p:nvPr/>
        </p:nvSpPr>
        <p:spPr>
          <a:xfrm>
            <a:off x="1028700" y="428625"/>
            <a:ext cx="11163300"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বাণিজ্যিক ব্যাংকের ধারণা</a:t>
            </a:r>
          </a:p>
        </p:txBody>
      </p:sp>
      <p:sp>
        <p:nvSpPr>
          <p:cNvPr id="9" name="Rectangle 8"/>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image.png"/>
          <p:cNvPicPr>
            <a:picLocks noChangeAspect="1"/>
          </p:cNvPicPr>
          <p:nvPr/>
        </p:nvPicPr>
        <p:blipFill>
          <a:blip r:embed="rId8"/>
          <a:stretch>
            <a:fillRect/>
          </a:stretch>
        </p:blipFill>
        <p:spPr>
          <a:xfrm>
            <a:off x="523875" y="533400"/>
            <a:ext cx="361950" cy="361950"/>
          </a:xfrm>
          <a:prstGeom prst="rect">
            <a:avLst/>
          </a:prstGeom>
        </p:spPr>
      </p:pic>
      <p:sp>
        <p:nvSpPr>
          <p:cNvPr id="11" name="TextBox 10"/>
          <p:cNvSpPr txBox="1"/>
          <p:nvPr/>
        </p:nvSpPr>
        <p:spPr>
          <a:xfrm>
            <a:off x="819150" y="2435721"/>
            <a:ext cx="5080635" cy="428625"/>
          </a:xfrm>
          <a:prstGeom prst="rect">
            <a:avLst/>
          </a:prstGeom>
          <a:noFill/>
        </p:spPr>
        <p:txBody>
          <a:bodyPr wrap="square" lIns="0" tIns="0" rIns="0" bIns="0" anchor="t">
            <a:spAutoFit/>
          </a:bodyPr>
          <a:lstStyle/>
          <a:p>
            <a:pPr algn="l"/>
            <a:r>
              <a:rPr sz="2100" b="1" i="0" u="none">
                <a:solidFill>
                  <a:srgbClr val="1E3A8A"/>
                </a:solidFill>
                <a:latin typeface="Noto Serif Bengali"/>
              </a:rPr>
              <a:t>বাণিজ্যিক ব্যাংক কী?</a:t>
            </a:r>
          </a:p>
        </p:txBody>
      </p:sp>
      <p:sp>
        <p:nvSpPr>
          <p:cNvPr id="12" name="TextBox 11"/>
          <p:cNvSpPr txBox="1"/>
          <p:nvPr/>
        </p:nvSpPr>
        <p:spPr>
          <a:xfrm>
            <a:off x="819150" y="3007221"/>
            <a:ext cx="4838700" cy="1005482"/>
          </a:xfrm>
          <a:prstGeom prst="rect">
            <a:avLst/>
          </a:prstGeom>
          <a:noFill/>
        </p:spPr>
        <p:txBody>
          <a:bodyPr wrap="square" lIns="0" tIns="0" rIns="0" bIns="0" anchor="t">
            <a:spAutoFit/>
          </a:bodyPr>
          <a:lstStyle/>
          <a:p>
            <a:pPr algn="l">
              <a:lnSpc>
                <a:spcPts val="2640"/>
              </a:lnSpc>
            </a:pPr>
            <a:r>
              <a:rPr sz="1650" b="0" i="0" u="none">
                <a:solidFill>
                  <a:srgbClr val="334155"/>
                </a:solidFill>
                <a:latin typeface="Hind Siliguri"/>
              </a:rPr>
              <a:t>মুনাফা অর্জনের উদ্দেশ্যে যে আর্থিক প্রতিষ্ঠান আমানত গ্রহণ, ঋণ প্রদান এবং অন্যান্য আর্থিক সেবা প্রদান করে তাকে </a:t>
            </a:r>
            <a:r>
              <a:rPr sz="1650" b="1" i="0" u="none">
                <a:solidFill>
                  <a:srgbClr val="334155"/>
                </a:solidFill>
                <a:latin typeface="Hind Siliguri"/>
              </a:rPr>
              <a:t>বাণিজ্যিক ব্যাংক</a:t>
            </a:r>
            <a:r>
              <a:rPr sz="1650" b="0" i="0" u="none">
                <a:solidFill>
                  <a:srgbClr val="334155"/>
                </a:solidFill>
                <a:latin typeface="Hind Siliguri"/>
              </a:rPr>
              <a:t> বলে।</a:t>
            </a:r>
          </a:p>
        </p:txBody>
      </p:sp>
      <p:pic>
        <p:nvPicPr>
          <p:cNvPr id="13" name="Picture 12" descr="image.png"/>
          <p:cNvPicPr>
            <a:picLocks noChangeAspect="1"/>
          </p:cNvPicPr>
          <p:nvPr/>
        </p:nvPicPr>
        <p:blipFill>
          <a:blip r:embed="rId9"/>
          <a:stretch>
            <a:fillRect/>
          </a:stretch>
        </p:blipFill>
        <p:spPr>
          <a:xfrm>
            <a:off x="6238875" y="1352550"/>
            <a:ext cx="5429250" cy="4791075"/>
          </a:xfrm>
          <a:prstGeom prst="rect">
            <a:avLst/>
          </a:prstGeom>
        </p:spPr>
      </p:pic>
      <p:sp>
        <p:nvSpPr>
          <p:cNvPr id="14" name="TextBox 13"/>
          <p:cNvSpPr txBox="1"/>
          <p:nvPr/>
        </p:nvSpPr>
        <p:spPr>
          <a:xfrm>
            <a:off x="962025" y="4346078"/>
            <a:ext cx="4552950" cy="571500"/>
          </a:xfrm>
          <a:prstGeom prst="rect">
            <a:avLst/>
          </a:prstGeom>
          <a:noFill/>
        </p:spPr>
        <p:txBody>
          <a:bodyPr wrap="square" lIns="0" tIns="0" rIns="0" bIns="0" anchor="t">
            <a:spAutoFit/>
          </a:bodyPr>
          <a:lstStyle/>
          <a:p>
            <a:pPr algn="l">
              <a:lnSpc>
                <a:spcPts val="2250"/>
              </a:lnSpc>
            </a:pPr>
            <a:r>
              <a:rPr sz="1500" b="1" i="0" u="none">
                <a:solidFill>
                  <a:srgbClr val="0369A1"/>
                </a:solidFill>
                <a:latin typeface="Hind Siliguri"/>
              </a:rPr>
              <a:t>মূল সূত্র: ঋণগ্রহীতার থেকে প্রাপ্ত সুদ - আমানতকারীকে প্রদত্ত সুদ = ব্যাংকের মুনাফা</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0" fill="hold"/>
                                        <p:tgtEl>
                                          <p:spTgt spid="13"/>
                                        </p:tgtEl>
                                        <p:attrNameLst>
                                          <p:attrName>ppt_x</p:attrName>
                                        </p:attrNameLst>
                                      </p:cBhvr>
                                      <p:tavLst>
                                        <p:tav tm="0">
                                          <p:val>
                                            <p:strVal val="#ppt_x"/>
                                          </p:val>
                                        </p:tav>
                                        <p:tav tm="100000">
                                          <p:val>
                                            <p:strVal val="#ppt_x"/>
                                          </p:val>
                                        </p:tav>
                                      </p:tavLst>
                                    </p:anim>
                                    <p:anim calcmode="lin" valueType="num">
                                      <p:cBhvr additive="base">
                                        <p:cTn id="26" dur="5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80">
                                          <p:stCondLst>
                                            <p:cond delay="0"/>
                                          </p:stCondLst>
                                        </p:cTn>
                                        <p:tgtEl>
                                          <p:spTgt spid="11"/>
                                        </p:tgtEl>
                                      </p:cBhvr>
                                    </p:animEffect>
                                    <p:anim calcmode="lin" valueType="num">
                                      <p:cBhvr>
                                        <p:cTn id="3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7" dur="26">
                                          <p:stCondLst>
                                            <p:cond delay="650"/>
                                          </p:stCondLst>
                                        </p:cTn>
                                        <p:tgtEl>
                                          <p:spTgt spid="11"/>
                                        </p:tgtEl>
                                      </p:cBhvr>
                                      <p:to x="100000" y="60000"/>
                                    </p:animScale>
                                    <p:animScale>
                                      <p:cBhvr>
                                        <p:cTn id="38" dur="166" decel="50000">
                                          <p:stCondLst>
                                            <p:cond delay="676"/>
                                          </p:stCondLst>
                                        </p:cTn>
                                        <p:tgtEl>
                                          <p:spTgt spid="11"/>
                                        </p:tgtEl>
                                      </p:cBhvr>
                                      <p:to x="100000" y="100000"/>
                                    </p:animScale>
                                    <p:animScale>
                                      <p:cBhvr>
                                        <p:cTn id="39" dur="26">
                                          <p:stCondLst>
                                            <p:cond delay="1312"/>
                                          </p:stCondLst>
                                        </p:cTn>
                                        <p:tgtEl>
                                          <p:spTgt spid="11"/>
                                        </p:tgtEl>
                                      </p:cBhvr>
                                      <p:to x="100000" y="80000"/>
                                    </p:animScale>
                                    <p:animScale>
                                      <p:cBhvr>
                                        <p:cTn id="40" dur="166" decel="50000">
                                          <p:stCondLst>
                                            <p:cond delay="1338"/>
                                          </p:stCondLst>
                                        </p:cTn>
                                        <p:tgtEl>
                                          <p:spTgt spid="11"/>
                                        </p:tgtEl>
                                      </p:cBhvr>
                                      <p:to x="100000" y="100000"/>
                                    </p:animScale>
                                    <p:animScale>
                                      <p:cBhvr>
                                        <p:cTn id="41" dur="26">
                                          <p:stCondLst>
                                            <p:cond delay="1642"/>
                                          </p:stCondLst>
                                        </p:cTn>
                                        <p:tgtEl>
                                          <p:spTgt spid="11"/>
                                        </p:tgtEl>
                                      </p:cBhvr>
                                      <p:to x="100000" y="90000"/>
                                    </p:animScale>
                                    <p:animScale>
                                      <p:cBhvr>
                                        <p:cTn id="42" dur="166" decel="50000">
                                          <p:stCondLst>
                                            <p:cond delay="1668"/>
                                          </p:stCondLst>
                                        </p:cTn>
                                        <p:tgtEl>
                                          <p:spTgt spid="11"/>
                                        </p:tgtEl>
                                      </p:cBhvr>
                                      <p:to x="100000" y="100000"/>
                                    </p:animScale>
                                    <p:animScale>
                                      <p:cBhvr>
                                        <p:cTn id="43" dur="26">
                                          <p:stCondLst>
                                            <p:cond delay="1808"/>
                                          </p:stCondLst>
                                        </p:cTn>
                                        <p:tgtEl>
                                          <p:spTgt spid="11"/>
                                        </p:tgtEl>
                                      </p:cBhvr>
                                      <p:to x="100000" y="95000"/>
                                    </p:animScale>
                                    <p:animScale>
                                      <p:cBhvr>
                                        <p:cTn id="44" dur="166" decel="50000">
                                          <p:stCondLst>
                                            <p:cond delay="1834"/>
                                          </p:stCondLst>
                                        </p:cTn>
                                        <p:tgtEl>
                                          <p:spTgt spid="11"/>
                                        </p:tgtEl>
                                      </p:cBhvr>
                                      <p:to x="100000" y="100000"/>
                                    </p:animScale>
                                  </p:childTnLst>
                                </p:cTn>
                              </p:par>
                              <p:par>
                                <p:cTn id="45" presetID="26" presetClass="entr" presetSubtype="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80">
                                          <p:stCondLst>
                                            <p:cond delay="0"/>
                                          </p:stCondLst>
                                        </p:cTn>
                                        <p:tgtEl>
                                          <p:spTgt spid="12"/>
                                        </p:tgtEl>
                                      </p:cBhvr>
                                    </p:animEffect>
                                    <p:anim calcmode="lin" valueType="num">
                                      <p:cBhvr>
                                        <p:cTn id="4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3" dur="26">
                                          <p:stCondLst>
                                            <p:cond delay="650"/>
                                          </p:stCondLst>
                                        </p:cTn>
                                        <p:tgtEl>
                                          <p:spTgt spid="12"/>
                                        </p:tgtEl>
                                      </p:cBhvr>
                                      <p:to x="100000" y="60000"/>
                                    </p:animScale>
                                    <p:animScale>
                                      <p:cBhvr>
                                        <p:cTn id="54" dur="166" decel="50000">
                                          <p:stCondLst>
                                            <p:cond delay="676"/>
                                          </p:stCondLst>
                                        </p:cTn>
                                        <p:tgtEl>
                                          <p:spTgt spid="12"/>
                                        </p:tgtEl>
                                      </p:cBhvr>
                                      <p:to x="100000" y="100000"/>
                                    </p:animScale>
                                    <p:animScale>
                                      <p:cBhvr>
                                        <p:cTn id="55" dur="26">
                                          <p:stCondLst>
                                            <p:cond delay="1312"/>
                                          </p:stCondLst>
                                        </p:cTn>
                                        <p:tgtEl>
                                          <p:spTgt spid="12"/>
                                        </p:tgtEl>
                                      </p:cBhvr>
                                      <p:to x="100000" y="80000"/>
                                    </p:animScale>
                                    <p:animScale>
                                      <p:cBhvr>
                                        <p:cTn id="56" dur="166" decel="50000">
                                          <p:stCondLst>
                                            <p:cond delay="1338"/>
                                          </p:stCondLst>
                                        </p:cTn>
                                        <p:tgtEl>
                                          <p:spTgt spid="12"/>
                                        </p:tgtEl>
                                      </p:cBhvr>
                                      <p:to x="100000" y="100000"/>
                                    </p:animScale>
                                    <p:animScale>
                                      <p:cBhvr>
                                        <p:cTn id="57" dur="26">
                                          <p:stCondLst>
                                            <p:cond delay="1642"/>
                                          </p:stCondLst>
                                        </p:cTn>
                                        <p:tgtEl>
                                          <p:spTgt spid="12"/>
                                        </p:tgtEl>
                                      </p:cBhvr>
                                      <p:to x="100000" y="90000"/>
                                    </p:animScale>
                                    <p:animScale>
                                      <p:cBhvr>
                                        <p:cTn id="58" dur="166" decel="50000">
                                          <p:stCondLst>
                                            <p:cond delay="1668"/>
                                          </p:stCondLst>
                                        </p:cTn>
                                        <p:tgtEl>
                                          <p:spTgt spid="12"/>
                                        </p:tgtEl>
                                      </p:cBhvr>
                                      <p:to x="100000" y="100000"/>
                                    </p:animScale>
                                    <p:animScale>
                                      <p:cBhvr>
                                        <p:cTn id="59" dur="26">
                                          <p:stCondLst>
                                            <p:cond delay="1808"/>
                                          </p:stCondLst>
                                        </p:cTn>
                                        <p:tgtEl>
                                          <p:spTgt spid="12"/>
                                        </p:tgtEl>
                                      </p:cBhvr>
                                      <p:to x="100000" y="95000"/>
                                    </p:animScale>
                                    <p:animScale>
                                      <p:cBhvr>
                                        <p:cTn id="60" dur="166" decel="50000">
                                          <p:stCondLst>
                                            <p:cond delay="1834"/>
                                          </p:stCondLst>
                                        </p:cTn>
                                        <p:tgtEl>
                                          <p:spTgt spid="12"/>
                                        </p:tgtEl>
                                      </p:cBhvr>
                                      <p:to x="100000" y="100000"/>
                                    </p:animScale>
                                  </p:childTnLst>
                                </p:cTn>
                              </p:par>
                              <p:par>
                                <p:cTn id="61" presetID="26" presetClass="entr" presetSubtype="0"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down)">
                                      <p:cBhvr>
                                        <p:cTn id="63" dur="580">
                                          <p:stCondLst>
                                            <p:cond delay="0"/>
                                          </p:stCondLst>
                                        </p:cTn>
                                        <p:tgtEl>
                                          <p:spTgt spid="14"/>
                                        </p:tgtEl>
                                      </p:cBhvr>
                                    </p:animEffect>
                                    <p:anim calcmode="lin" valueType="num">
                                      <p:cBhvr>
                                        <p:cTn id="6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9" dur="26">
                                          <p:stCondLst>
                                            <p:cond delay="650"/>
                                          </p:stCondLst>
                                        </p:cTn>
                                        <p:tgtEl>
                                          <p:spTgt spid="14"/>
                                        </p:tgtEl>
                                      </p:cBhvr>
                                      <p:to x="100000" y="60000"/>
                                    </p:animScale>
                                    <p:animScale>
                                      <p:cBhvr>
                                        <p:cTn id="70" dur="166" decel="50000">
                                          <p:stCondLst>
                                            <p:cond delay="676"/>
                                          </p:stCondLst>
                                        </p:cTn>
                                        <p:tgtEl>
                                          <p:spTgt spid="14"/>
                                        </p:tgtEl>
                                      </p:cBhvr>
                                      <p:to x="100000" y="100000"/>
                                    </p:animScale>
                                    <p:animScale>
                                      <p:cBhvr>
                                        <p:cTn id="71" dur="26">
                                          <p:stCondLst>
                                            <p:cond delay="1312"/>
                                          </p:stCondLst>
                                        </p:cTn>
                                        <p:tgtEl>
                                          <p:spTgt spid="14"/>
                                        </p:tgtEl>
                                      </p:cBhvr>
                                      <p:to x="100000" y="80000"/>
                                    </p:animScale>
                                    <p:animScale>
                                      <p:cBhvr>
                                        <p:cTn id="72" dur="166" decel="50000">
                                          <p:stCondLst>
                                            <p:cond delay="1338"/>
                                          </p:stCondLst>
                                        </p:cTn>
                                        <p:tgtEl>
                                          <p:spTgt spid="14"/>
                                        </p:tgtEl>
                                      </p:cBhvr>
                                      <p:to x="100000" y="100000"/>
                                    </p:animScale>
                                    <p:animScale>
                                      <p:cBhvr>
                                        <p:cTn id="73" dur="26">
                                          <p:stCondLst>
                                            <p:cond delay="1642"/>
                                          </p:stCondLst>
                                        </p:cTn>
                                        <p:tgtEl>
                                          <p:spTgt spid="14"/>
                                        </p:tgtEl>
                                      </p:cBhvr>
                                      <p:to x="100000" y="90000"/>
                                    </p:animScale>
                                    <p:animScale>
                                      <p:cBhvr>
                                        <p:cTn id="74" dur="166" decel="50000">
                                          <p:stCondLst>
                                            <p:cond delay="1668"/>
                                          </p:stCondLst>
                                        </p:cTn>
                                        <p:tgtEl>
                                          <p:spTgt spid="14"/>
                                        </p:tgtEl>
                                      </p:cBhvr>
                                      <p:to x="100000" y="100000"/>
                                    </p:animScale>
                                    <p:animScale>
                                      <p:cBhvr>
                                        <p:cTn id="75" dur="26">
                                          <p:stCondLst>
                                            <p:cond delay="1808"/>
                                          </p:stCondLst>
                                        </p:cTn>
                                        <p:tgtEl>
                                          <p:spTgt spid="14"/>
                                        </p:tgtEl>
                                      </p:cBhvr>
                                      <p:to x="100000" y="95000"/>
                                    </p:animScale>
                                    <p:animScale>
                                      <p:cBhvr>
                                        <p:cTn id="76"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666750" cy="314325"/>
          </a:xfrm>
          <a:prstGeom prst="rect">
            <a:avLst/>
          </a:prstGeom>
        </p:spPr>
      </p:pic>
      <p:pic>
        <p:nvPicPr>
          <p:cNvPr id="4" name="Picture 3" descr="image.png"/>
          <p:cNvPicPr>
            <a:picLocks noChangeAspect="1"/>
          </p:cNvPicPr>
          <p:nvPr/>
        </p:nvPicPr>
        <p:blipFill>
          <a:blip r:embed="rId4"/>
          <a:stretch>
            <a:fillRect/>
          </a:stretch>
        </p:blipFill>
        <p:spPr>
          <a:xfrm>
            <a:off x="6238875" y="1352550"/>
            <a:ext cx="5429250" cy="4791075"/>
          </a:xfrm>
          <a:prstGeom prst="rect">
            <a:avLst/>
          </a:prstGeom>
        </p:spPr>
      </p:pic>
      <p:pic>
        <p:nvPicPr>
          <p:cNvPr id="5" name="Picture 4" descr="image.png"/>
          <p:cNvPicPr>
            <a:picLocks noChangeAspect="1"/>
          </p:cNvPicPr>
          <p:nvPr/>
        </p:nvPicPr>
        <p:blipFill>
          <a:blip r:embed="rId5"/>
          <a:stretch>
            <a:fillRect/>
          </a:stretch>
        </p:blipFill>
        <p:spPr>
          <a:xfrm>
            <a:off x="523875" y="1352550"/>
            <a:ext cx="5429250" cy="866775"/>
          </a:xfrm>
          <a:prstGeom prst="rect">
            <a:avLst/>
          </a:prstGeom>
        </p:spPr>
      </p:pic>
      <p:pic>
        <p:nvPicPr>
          <p:cNvPr id="6" name="Picture 5" descr="image.png"/>
          <p:cNvPicPr>
            <a:picLocks noChangeAspect="1"/>
          </p:cNvPicPr>
          <p:nvPr/>
        </p:nvPicPr>
        <p:blipFill>
          <a:blip r:embed="rId5"/>
          <a:stretch>
            <a:fillRect/>
          </a:stretch>
        </p:blipFill>
        <p:spPr>
          <a:xfrm>
            <a:off x="523875" y="2352675"/>
            <a:ext cx="5429250" cy="866775"/>
          </a:xfrm>
          <a:prstGeom prst="rect">
            <a:avLst/>
          </a:prstGeom>
        </p:spPr>
      </p:pic>
      <p:pic>
        <p:nvPicPr>
          <p:cNvPr id="7" name="Picture 6" descr="image.png"/>
          <p:cNvPicPr>
            <a:picLocks noChangeAspect="1"/>
          </p:cNvPicPr>
          <p:nvPr/>
        </p:nvPicPr>
        <p:blipFill>
          <a:blip r:embed="rId5"/>
          <a:stretch>
            <a:fillRect/>
          </a:stretch>
        </p:blipFill>
        <p:spPr>
          <a:xfrm>
            <a:off x="523875" y="3352800"/>
            <a:ext cx="5429250" cy="866775"/>
          </a:xfrm>
          <a:prstGeom prst="rect">
            <a:avLst/>
          </a:prstGeom>
        </p:spPr>
      </p:pic>
      <p:pic>
        <p:nvPicPr>
          <p:cNvPr id="8" name="Picture 7" descr="image.png"/>
          <p:cNvPicPr>
            <a:picLocks noChangeAspect="1"/>
          </p:cNvPicPr>
          <p:nvPr/>
        </p:nvPicPr>
        <p:blipFill>
          <a:blip r:embed="rId5"/>
          <a:stretch>
            <a:fillRect/>
          </a:stretch>
        </p:blipFill>
        <p:spPr>
          <a:xfrm>
            <a:off x="523875" y="4352925"/>
            <a:ext cx="5429250" cy="866775"/>
          </a:xfrm>
          <a:prstGeom prst="rect">
            <a:avLst/>
          </a:prstGeom>
        </p:spPr>
      </p:pic>
      <p:pic>
        <p:nvPicPr>
          <p:cNvPr id="9" name="Picture 8" descr="image.png"/>
          <p:cNvPicPr>
            <a:picLocks noChangeAspect="1"/>
          </p:cNvPicPr>
          <p:nvPr/>
        </p:nvPicPr>
        <p:blipFill>
          <a:blip r:embed="rId6"/>
          <a:stretch>
            <a:fillRect/>
          </a:stretch>
        </p:blipFill>
        <p:spPr>
          <a:xfrm>
            <a:off x="771525" y="1614487"/>
            <a:ext cx="342900" cy="342900"/>
          </a:xfrm>
          <a:prstGeom prst="rect">
            <a:avLst/>
          </a:prstGeom>
        </p:spPr>
      </p:pic>
      <p:pic>
        <p:nvPicPr>
          <p:cNvPr id="10" name="Picture 9" descr="image.png"/>
          <p:cNvPicPr>
            <a:picLocks noChangeAspect="1"/>
          </p:cNvPicPr>
          <p:nvPr/>
        </p:nvPicPr>
        <p:blipFill>
          <a:blip r:embed="rId7"/>
          <a:stretch>
            <a:fillRect/>
          </a:stretch>
        </p:blipFill>
        <p:spPr>
          <a:xfrm>
            <a:off x="771525" y="2614612"/>
            <a:ext cx="342900" cy="342900"/>
          </a:xfrm>
          <a:prstGeom prst="rect">
            <a:avLst/>
          </a:prstGeom>
        </p:spPr>
      </p:pic>
      <p:pic>
        <p:nvPicPr>
          <p:cNvPr id="11" name="Picture 10" descr="image.png"/>
          <p:cNvPicPr>
            <a:picLocks noChangeAspect="1"/>
          </p:cNvPicPr>
          <p:nvPr/>
        </p:nvPicPr>
        <p:blipFill>
          <a:blip r:embed="rId8"/>
          <a:stretch>
            <a:fillRect/>
          </a:stretch>
        </p:blipFill>
        <p:spPr>
          <a:xfrm>
            <a:off x="771525" y="3614737"/>
            <a:ext cx="342900" cy="342900"/>
          </a:xfrm>
          <a:prstGeom prst="rect">
            <a:avLst/>
          </a:prstGeom>
        </p:spPr>
      </p:pic>
      <p:pic>
        <p:nvPicPr>
          <p:cNvPr id="12" name="Picture 11" descr="image.png"/>
          <p:cNvPicPr>
            <a:picLocks noChangeAspect="1"/>
          </p:cNvPicPr>
          <p:nvPr/>
        </p:nvPicPr>
        <p:blipFill>
          <a:blip r:embed="rId9"/>
          <a:stretch>
            <a:fillRect/>
          </a:stretch>
        </p:blipFill>
        <p:spPr>
          <a:xfrm>
            <a:off x="771525" y="4614862"/>
            <a:ext cx="342900" cy="342900"/>
          </a:xfrm>
          <a:prstGeom prst="rect">
            <a:avLst/>
          </a:prstGeom>
        </p:spPr>
      </p:pic>
      <p:pic>
        <p:nvPicPr>
          <p:cNvPr id="13" name="Picture 12" descr="image.png"/>
          <p:cNvPicPr>
            <a:picLocks noChangeAspect="1"/>
          </p:cNvPicPr>
          <p:nvPr/>
        </p:nvPicPr>
        <p:blipFill>
          <a:blip r:embed="rId10"/>
          <a:stretch>
            <a:fillRect/>
          </a:stretch>
        </p:blipFill>
        <p:spPr>
          <a:xfrm>
            <a:off x="7872412" y="6248400"/>
            <a:ext cx="3938587" cy="419100"/>
          </a:xfrm>
          <a:prstGeom prst="rect">
            <a:avLst/>
          </a:prstGeom>
        </p:spPr>
      </p:pic>
      <p:sp>
        <p:nvSpPr>
          <p:cNvPr id="14" name="TextBox 13"/>
          <p:cNvSpPr txBox="1"/>
          <p:nvPr/>
        </p:nvSpPr>
        <p:spPr>
          <a:xfrm>
            <a:off x="1028700" y="428625"/>
            <a:ext cx="11163300"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১০.৪ বাণিজ্যিক ব্যাংকের আয়ের উৎসসমূহ (১ - ৪)</a:t>
            </a:r>
          </a:p>
        </p:txBody>
      </p:sp>
      <p:sp>
        <p:nvSpPr>
          <p:cNvPr id="15" name="Rectangle 14"/>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image.png"/>
          <p:cNvPicPr>
            <a:picLocks noChangeAspect="1"/>
          </p:cNvPicPr>
          <p:nvPr/>
        </p:nvPicPr>
        <p:blipFill>
          <a:blip r:embed="rId11"/>
          <a:stretch>
            <a:fillRect/>
          </a:stretch>
        </p:blipFill>
        <p:spPr>
          <a:xfrm>
            <a:off x="523875" y="533400"/>
            <a:ext cx="361950" cy="361950"/>
          </a:xfrm>
          <a:prstGeom prst="rect">
            <a:avLst/>
          </a:prstGeom>
        </p:spPr>
      </p:pic>
      <p:pic>
        <p:nvPicPr>
          <p:cNvPr id="17" name="Picture 16" descr="image.png"/>
          <p:cNvPicPr>
            <a:picLocks noChangeAspect="1"/>
          </p:cNvPicPr>
          <p:nvPr/>
        </p:nvPicPr>
        <p:blipFill>
          <a:blip r:embed="rId12"/>
          <a:stretch>
            <a:fillRect/>
          </a:stretch>
        </p:blipFill>
        <p:spPr>
          <a:xfrm>
            <a:off x="6238875" y="1352550"/>
            <a:ext cx="5429250" cy="4791075"/>
          </a:xfrm>
          <a:prstGeom prst="rect">
            <a:avLst/>
          </a:prstGeom>
        </p:spPr>
      </p:pic>
      <p:sp>
        <p:nvSpPr>
          <p:cNvPr id="18" name="TextBox 17"/>
          <p:cNvSpPr txBox="1"/>
          <p:nvPr/>
        </p:nvSpPr>
        <p:spPr>
          <a:xfrm>
            <a:off x="1257300" y="1485900"/>
            <a:ext cx="29718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ঋণের সুদ</a:t>
            </a:r>
          </a:p>
        </p:txBody>
      </p:sp>
      <p:sp>
        <p:nvSpPr>
          <p:cNvPr id="19" name="TextBox 18"/>
          <p:cNvSpPr txBox="1"/>
          <p:nvPr/>
        </p:nvSpPr>
        <p:spPr>
          <a:xfrm>
            <a:off x="1257300" y="1809750"/>
            <a:ext cx="2971800" cy="276225"/>
          </a:xfrm>
          <a:prstGeom prst="rect">
            <a:avLst/>
          </a:prstGeom>
          <a:noFill/>
        </p:spPr>
        <p:txBody>
          <a:bodyPr wrap="square" lIns="0" tIns="0" rIns="0" bIns="0" anchor="t">
            <a:spAutoFit/>
          </a:bodyPr>
          <a:lstStyle/>
          <a:p>
            <a:pPr algn="l"/>
            <a:r>
              <a:rPr sz="1350" b="0" i="0" u="none">
                <a:solidFill>
                  <a:srgbClr val="64748B"/>
                </a:solidFill>
                <a:latin typeface="Hind Siliguri"/>
              </a:rPr>
              <a:t>ঋণ দিয়ে প্রাপ্ত সুদই ব্যাংকের আয়ের প্রধান উৎস।</a:t>
            </a:r>
          </a:p>
        </p:txBody>
      </p:sp>
      <p:sp>
        <p:nvSpPr>
          <p:cNvPr id="20" name="TextBox 19"/>
          <p:cNvSpPr txBox="1"/>
          <p:nvPr/>
        </p:nvSpPr>
        <p:spPr>
          <a:xfrm>
            <a:off x="1257300" y="2486025"/>
            <a:ext cx="313372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বিনিয়োগ</a:t>
            </a:r>
          </a:p>
        </p:txBody>
      </p:sp>
      <p:sp>
        <p:nvSpPr>
          <p:cNvPr id="21" name="TextBox 20"/>
          <p:cNvSpPr txBox="1"/>
          <p:nvPr/>
        </p:nvSpPr>
        <p:spPr>
          <a:xfrm>
            <a:off x="1257300" y="2809875"/>
            <a:ext cx="3133725" cy="276225"/>
          </a:xfrm>
          <a:prstGeom prst="rect">
            <a:avLst/>
          </a:prstGeom>
          <a:noFill/>
        </p:spPr>
        <p:txBody>
          <a:bodyPr wrap="square" lIns="0" tIns="0" rIns="0" bIns="0" anchor="t">
            <a:spAutoFit/>
          </a:bodyPr>
          <a:lstStyle/>
          <a:p>
            <a:pPr algn="l"/>
            <a:r>
              <a:rPr sz="1350" b="0" i="0" u="none">
                <a:solidFill>
                  <a:srgbClr val="64748B"/>
                </a:solidFill>
                <a:latin typeface="Hind Siliguri"/>
              </a:rPr>
              <a:t>শেয়ার, ঋণপত্র ও সরকারি সিকিউরিটিতে বিনিয়োগ।</a:t>
            </a:r>
          </a:p>
        </p:txBody>
      </p:sp>
      <p:sp>
        <p:nvSpPr>
          <p:cNvPr id="22" name="TextBox 21"/>
          <p:cNvSpPr txBox="1"/>
          <p:nvPr/>
        </p:nvSpPr>
        <p:spPr>
          <a:xfrm>
            <a:off x="1257300" y="3486150"/>
            <a:ext cx="284797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বিল বাট্টাকরণ</a:t>
            </a:r>
          </a:p>
        </p:txBody>
      </p:sp>
      <p:sp>
        <p:nvSpPr>
          <p:cNvPr id="23" name="TextBox 22"/>
          <p:cNvSpPr txBox="1"/>
          <p:nvPr/>
        </p:nvSpPr>
        <p:spPr>
          <a:xfrm>
            <a:off x="1257300" y="3810000"/>
            <a:ext cx="2847975" cy="276225"/>
          </a:xfrm>
          <a:prstGeom prst="rect">
            <a:avLst/>
          </a:prstGeom>
          <a:noFill/>
        </p:spPr>
        <p:txBody>
          <a:bodyPr wrap="square" lIns="0" tIns="0" rIns="0" bIns="0" anchor="t">
            <a:spAutoFit/>
          </a:bodyPr>
          <a:lstStyle/>
          <a:p>
            <a:pPr algn="l"/>
            <a:r>
              <a:rPr sz="1350" b="0" i="0" u="none">
                <a:solidFill>
                  <a:srgbClr val="64748B"/>
                </a:solidFill>
                <a:latin typeface="Hind Siliguri"/>
              </a:rPr>
              <a:t>মেয়াদ পূর্তির পূর্বে বিনিময় বিল বাট্টা করে আয়।</a:t>
            </a:r>
          </a:p>
        </p:txBody>
      </p:sp>
      <p:sp>
        <p:nvSpPr>
          <p:cNvPr id="24" name="TextBox 23"/>
          <p:cNvSpPr txBox="1"/>
          <p:nvPr/>
        </p:nvSpPr>
        <p:spPr>
          <a:xfrm>
            <a:off x="1257300" y="4486275"/>
            <a:ext cx="27813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ব্যাংক ড্রাফট ও চেক কমিশন</a:t>
            </a:r>
          </a:p>
        </p:txBody>
      </p:sp>
      <p:sp>
        <p:nvSpPr>
          <p:cNvPr id="25" name="TextBox 24"/>
          <p:cNvSpPr txBox="1"/>
          <p:nvPr/>
        </p:nvSpPr>
        <p:spPr>
          <a:xfrm>
            <a:off x="1257300" y="4810125"/>
            <a:ext cx="2781300" cy="276225"/>
          </a:xfrm>
          <a:prstGeom prst="rect">
            <a:avLst/>
          </a:prstGeom>
          <a:noFill/>
        </p:spPr>
        <p:txBody>
          <a:bodyPr wrap="square" lIns="0" tIns="0" rIns="0" bIns="0" anchor="t">
            <a:spAutoFit/>
          </a:bodyPr>
          <a:lstStyle/>
          <a:p>
            <a:pPr algn="l"/>
            <a:r>
              <a:rPr sz="1350" b="0" i="0" u="none">
                <a:solidFill>
                  <a:srgbClr val="64748B"/>
                </a:solidFill>
                <a:latin typeface="Hind Siliguri"/>
              </a:rPr>
              <a:t>ড্রাফট ও ট্রাভেলারস চেক ইস্যুর সেবা কমিশন।</a:t>
            </a:r>
          </a:p>
        </p:txBody>
      </p:sp>
    </p:spTree>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0" y="0"/>
            <a:ext cx="12192000" cy="6858000"/>
          </a:xfrm>
          <a:prstGeom prst="rect">
            <a:avLst/>
          </a:prstGeom>
        </p:spPr>
      </p:pic>
      <p:pic>
        <p:nvPicPr>
          <p:cNvPr id="3" name="Picture 2" descr="image.png"/>
          <p:cNvPicPr>
            <a:picLocks noChangeAspect="1"/>
          </p:cNvPicPr>
          <p:nvPr/>
        </p:nvPicPr>
        <p:blipFill>
          <a:blip r:embed="rId3"/>
          <a:stretch>
            <a:fillRect/>
          </a:stretch>
        </p:blipFill>
        <p:spPr>
          <a:xfrm>
            <a:off x="381000" y="6334125"/>
            <a:ext cx="657225" cy="314325"/>
          </a:xfrm>
          <a:prstGeom prst="rect">
            <a:avLst/>
          </a:prstGeom>
        </p:spPr>
      </p:pic>
      <p:pic>
        <p:nvPicPr>
          <p:cNvPr id="4" name="Picture 3" descr="image.png"/>
          <p:cNvPicPr>
            <a:picLocks noChangeAspect="1"/>
          </p:cNvPicPr>
          <p:nvPr/>
        </p:nvPicPr>
        <p:blipFill>
          <a:blip r:embed="rId4"/>
          <a:stretch>
            <a:fillRect/>
          </a:stretch>
        </p:blipFill>
        <p:spPr>
          <a:xfrm>
            <a:off x="523875" y="1352550"/>
            <a:ext cx="11144250" cy="866775"/>
          </a:xfrm>
          <a:prstGeom prst="rect">
            <a:avLst/>
          </a:prstGeom>
        </p:spPr>
      </p:pic>
      <p:pic>
        <p:nvPicPr>
          <p:cNvPr id="5" name="Picture 4" descr="image.png"/>
          <p:cNvPicPr>
            <a:picLocks noChangeAspect="1"/>
          </p:cNvPicPr>
          <p:nvPr/>
        </p:nvPicPr>
        <p:blipFill>
          <a:blip r:embed="rId4"/>
          <a:stretch>
            <a:fillRect/>
          </a:stretch>
        </p:blipFill>
        <p:spPr>
          <a:xfrm>
            <a:off x="523875" y="2352675"/>
            <a:ext cx="11144250" cy="866775"/>
          </a:xfrm>
          <a:prstGeom prst="rect">
            <a:avLst/>
          </a:prstGeom>
        </p:spPr>
      </p:pic>
      <p:pic>
        <p:nvPicPr>
          <p:cNvPr id="6" name="Picture 5" descr="image.png"/>
          <p:cNvPicPr>
            <a:picLocks noChangeAspect="1"/>
          </p:cNvPicPr>
          <p:nvPr/>
        </p:nvPicPr>
        <p:blipFill>
          <a:blip r:embed="rId4"/>
          <a:stretch>
            <a:fillRect/>
          </a:stretch>
        </p:blipFill>
        <p:spPr>
          <a:xfrm>
            <a:off x="523875" y="3352800"/>
            <a:ext cx="11144250" cy="866775"/>
          </a:xfrm>
          <a:prstGeom prst="rect">
            <a:avLst/>
          </a:prstGeom>
        </p:spPr>
      </p:pic>
      <p:pic>
        <p:nvPicPr>
          <p:cNvPr id="7" name="Picture 6" descr="image.png"/>
          <p:cNvPicPr>
            <a:picLocks noChangeAspect="1"/>
          </p:cNvPicPr>
          <p:nvPr/>
        </p:nvPicPr>
        <p:blipFill>
          <a:blip r:embed="rId4"/>
          <a:stretch>
            <a:fillRect/>
          </a:stretch>
        </p:blipFill>
        <p:spPr>
          <a:xfrm>
            <a:off x="523875" y="4352925"/>
            <a:ext cx="11144250" cy="866775"/>
          </a:xfrm>
          <a:prstGeom prst="rect">
            <a:avLst/>
          </a:prstGeom>
        </p:spPr>
      </p:pic>
      <p:pic>
        <p:nvPicPr>
          <p:cNvPr id="8" name="Picture 7" descr="image.png"/>
          <p:cNvPicPr>
            <a:picLocks noChangeAspect="1"/>
          </p:cNvPicPr>
          <p:nvPr/>
        </p:nvPicPr>
        <p:blipFill>
          <a:blip r:embed="rId5"/>
          <a:stretch>
            <a:fillRect/>
          </a:stretch>
        </p:blipFill>
        <p:spPr>
          <a:xfrm>
            <a:off x="771525" y="1614487"/>
            <a:ext cx="342900" cy="342900"/>
          </a:xfrm>
          <a:prstGeom prst="rect">
            <a:avLst/>
          </a:prstGeom>
        </p:spPr>
      </p:pic>
      <p:pic>
        <p:nvPicPr>
          <p:cNvPr id="9" name="Picture 8" descr="image.png"/>
          <p:cNvPicPr>
            <a:picLocks noChangeAspect="1"/>
          </p:cNvPicPr>
          <p:nvPr/>
        </p:nvPicPr>
        <p:blipFill>
          <a:blip r:embed="rId6"/>
          <a:stretch>
            <a:fillRect/>
          </a:stretch>
        </p:blipFill>
        <p:spPr>
          <a:xfrm>
            <a:off x="771525" y="2614612"/>
            <a:ext cx="342900" cy="342900"/>
          </a:xfrm>
          <a:prstGeom prst="rect">
            <a:avLst/>
          </a:prstGeom>
        </p:spPr>
      </p:pic>
      <p:pic>
        <p:nvPicPr>
          <p:cNvPr id="10" name="Picture 9" descr="image.png"/>
          <p:cNvPicPr>
            <a:picLocks noChangeAspect="1"/>
          </p:cNvPicPr>
          <p:nvPr/>
        </p:nvPicPr>
        <p:blipFill>
          <a:blip r:embed="rId7"/>
          <a:stretch>
            <a:fillRect/>
          </a:stretch>
        </p:blipFill>
        <p:spPr>
          <a:xfrm>
            <a:off x="771525" y="3614737"/>
            <a:ext cx="342900" cy="342900"/>
          </a:xfrm>
          <a:prstGeom prst="rect">
            <a:avLst/>
          </a:prstGeom>
        </p:spPr>
      </p:pic>
      <p:pic>
        <p:nvPicPr>
          <p:cNvPr id="11" name="Picture 10" descr="image.png"/>
          <p:cNvPicPr>
            <a:picLocks noChangeAspect="1"/>
          </p:cNvPicPr>
          <p:nvPr/>
        </p:nvPicPr>
        <p:blipFill>
          <a:blip r:embed="rId8"/>
          <a:stretch>
            <a:fillRect/>
          </a:stretch>
        </p:blipFill>
        <p:spPr>
          <a:xfrm>
            <a:off x="771525" y="4614862"/>
            <a:ext cx="342900" cy="342900"/>
          </a:xfrm>
          <a:prstGeom prst="rect">
            <a:avLst/>
          </a:prstGeom>
        </p:spPr>
      </p:pic>
      <p:pic>
        <p:nvPicPr>
          <p:cNvPr id="12" name="Picture 11" descr="image.png"/>
          <p:cNvPicPr>
            <a:picLocks noChangeAspect="1"/>
          </p:cNvPicPr>
          <p:nvPr/>
        </p:nvPicPr>
        <p:blipFill>
          <a:blip r:embed="rId9"/>
          <a:stretch>
            <a:fillRect/>
          </a:stretch>
        </p:blipFill>
        <p:spPr>
          <a:xfrm>
            <a:off x="7872412" y="6248400"/>
            <a:ext cx="3938587" cy="419100"/>
          </a:xfrm>
          <a:prstGeom prst="rect">
            <a:avLst/>
          </a:prstGeom>
        </p:spPr>
      </p:pic>
      <p:sp>
        <p:nvSpPr>
          <p:cNvPr id="13" name="TextBox 12"/>
          <p:cNvSpPr txBox="1"/>
          <p:nvPr/>
        </p:nvSpPr>
        <p:spPr>
          <a:xfrm>
            <a:off x="1076325" y="428625"/>
            <a:ext cx="11115675" cy="609600"/>
          </a:xfrm>
          <a:prstGeom prst="rect">
            <a:avLst/>
          </a:prstGeom>
          <a:noFill/>
        </p:spPr>
        <p:txBody>
          <a:bodyPr wrap="square" lIns="0" tIns="0" rIns="0" bIns="0" anchor="ctr">
            <a:spAutoFit/>
          </a:bodyPr>
          <a:lstStyle/>
          <a:p>
            <a:pPr algn="l"/>
            <a:r>
              <a:rPr sz="2850" b="1" i="0" u="none">
                <a:solidFill>
                  <a:srgbClr val="1E3A8A"/>
                </a:solidFill>
                <a:latin typeface="Noto Serif Bengali"/>
              </a:rPr>
              <a:t>১০.৪ বাণিজ্যিক ব্যাংকের আয়ের উৎসসমূহ (৫ - ৮)</a:t>
            </a:r>
          </a:p>
        </p:txBody>
      </p:sp>
      <p:sp>
        <p:nvSpPr>
          <p:cNvPr id="14" name="Rectangle 13"/>
          <p:cNvSpPr/>
          <p:nvPr/>
        </p:nvSpPr>
        <p:spPr>
          <a:xfrm>
            <a:off x="523875" y="1076325"/>
            <a:ext cx="11144250" cy="3810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5" name="Picture 14" descr="image.png"/>
          <p:cNvPicPr>
            <a:picLocks noChangeAspect="1"/>
          </p:cNvPicPr>
          <p:nvPr/>
        </p:nvPicPr>
        <p:blipFill>
          <a:blip r:embed="rId10"/>
          <a:stretch>
            <a:fillRect/>
          </a:stretch>
        </p:blipFill>
        <p:spPr>
          <a:xfrm>
            <a:off x="523875" y="533400"/>
            <a:ext cx="409575" cy="361950"/>
          </a:xfrm>
          <a:prstGeom prst="rect">
            <a:avLst/>
          </a:prstGeom>
        </p:spPr>
      </p:pic>
      <p:sp>
        <p:nvSpPr>
          <p:cNvPr id="16" name="TextBox 15"/>
          <p:cNvSpPr txBox="1"/>
          <p:nvPr/>
        </p:nvSpPr>
        <p:spPr>
          <a:xfrm>
            <a:off x="1257300" y="1485900"/>
            <a:ext cx="45148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যোগাযোগ (Correspondance)</a:t>
            </a:r>
          </a:p>
        </p:txBody>
      </p:sp>
      <p:sp>
        <p:nvSpPr>
          <p:cNvPr id="17" name="TextBox 16"/>
          <p:cNvSpPr txBox="1"/>
          <p:nvPr/>
        </p:nvSpPr>
        <p:spPr>
          <a:xfrm>
            <a:off x="1257300" y="1809750"/>
            <a:ext cx="4514850" cy="276225"/>
          </a:xfrm>
          <a:prstGeom prst="rect">
            <a:avLst/>
          </a:prstGeom>
          <a:noFill/>
        </p:spPr>
        <p:txBody>
          <a:bodyPr wrap="square" lIns="0" tIns="0" rIns="0" bIns="0" anchor="t">
            <a:spAutoFit/>
          </a:bodyPr>
          <a:lstStyle/>
          <a:p>
            <a:pPr algn="l"/>
            <a:r>
              <a:rPr sz="1350" b="0" i="0" u="none">
                <a:solidFill>
                  <a:srgbClr val="64748B"/>
                </a:solidFill>
                <a:latin typeface="Hind Siliguri"/>
              </a:rPr>
              <a:t>গ্রাহকের অনুরোধে বিভিন্ন যোগাযোগ সেবা প্রদানের মাধ্যমে কমিশন অর্জন।</a:t>
            </a:r>
          </a:p>
        </p:txBody>
      </p:sp>
      <p:sp>
        <p:nvSpPr>
          <p:cNvPr id="18" name="TextBox 17"/>
          <p:cNvSpPr txBox="1"/>
          <p:nvPr/>
        </p:nvSpPr>
        <p:spPr>
          <a:xfrm>
            <a:off x="1257300" y="2486025"/>
            <a:ext cx="5133975"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লকার ভাড়া (Locker Rent)</a:t>
            </a:r>
          </a:p>
        </p:txBody>
      </p:sp>
      <p:sp>
        <p:nvSpPr>
          <p:cNvPr id="19" name="TextBox 18"/>
          <p:cNvSpPr txBox="1"/>
          <p:nvPr/>
        </p:nvSpPr>
        <p:spPr>
          <a:xfrm>
            <a:off x="1257300" y="2809875"/>
            <a:ext cx="5133975" cy="276225"/>
          </a:xfrm>
          <a:prstGeom prst="rect">
            <a:avLst/>
          </a:prstGeom>
          <a:noFill/>
        </p:spPr>
        <p:txBody>
          <a:bodyPr wrap="square" lIns="0" tIns="0" rIns="0" bIns="0" anchor="t">
            <a:spAutoFit/>
          </a:bodyPr>
          <a:lstStyle/>
          <a:p>
            <a:pPr algn="l"/>
            <a:r>
              <a:rPr sz="1350" b="0" i="0" u="none">
                <a:solidFill>
                  <a:srgbClr val="64748B"/>
                </a:solidFill>
                <a:latin typeface="Hind Siliguri"/>
              </a:rPr>
              <a:t>মূল্যবান দলিল ও গহনা নিরাপত্তার জন্য লকার ভাড়ার বিনিময়ে সার্ভিস চার্জ আদায়।</a:t>
            </a:r>
          </a:p>
        </p:txBody>
      </p:sp>
      <p:sp>
        <p:nvSpPr>
          <p:cNvPr id="20" name="TextBox 19"/>
          <p:cNvSpPr txBox="1"/>
          <p:nvPr/>
        </p:nvSpPr>
        <p:spPr>
          <a:xfrm>
            <a:off x="1257300" y="3486150"/>
            <a:ext cx="432435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প্রতিনিধিত্ব (Agency Service)</a:t>
            </a:r>
          </a:p>
        </p:txBody>
      </p:sp>
      <p:sp>
        <p:nvSpPr>
          <p:cNvPr id="21" name="TextBox 20"/>
          <p:cNvSpPr txBox="1"/>
          <p:nvPr/>
        </p:nvSpPr>
        <p:spPr>
          <a:xfrm>
            <a:off x="1257300" y="3810000"/>
            <a:ext cx="4324350" cy="276225"/>
          </a:xfrm>
          <a:prstGeom prst="rect">
            <a:avLst/>
          </a:prstGeom>
          <a:noFill/>
        </p:spPr>
        <p:txBody>
          <a:bodyPr wrap="square" lIns="0" tIns="0" rIns="0" bIns="0" anchor="t">
            <a:spAutoFit/>
          </a:bodyPr>
          <a:lstStyle/>
          <a:p>
            <a:pPr algn="l"/>
            <a:r>
              <a:rPr sz="1350" b="0" i="0" u="none">
                <a:solidFill>
                  <a:srgbClr val="64748B"/>
                </a:solidFill>
                <a:latin typeface="Hind Siliguri"/>
              </a:rPr>
              <a:t>গ্রাহকের পক্ষে চেক/বিলের অর্থ আদায় বা পরিশোধ করে কমিশন গ্রহণ।</a:t>
            </a:r>
          </a:p>
        </p:txBody>
      </p:sp>
      <p:sp>
        <p:nvSpPr>
          <p:cNvPr id="22" name="TextBox 21"/>
          <p:cNvSpPr txBox="1"/>
          <p:nvPr/>
        </p:nvSpPr>
        <p:spPr>
          <a:xfrm>
            <a:off x="1257300" y="4486275"/>
            <a:ext cx="3848100" cy="323850"/>
          </a:xfrm>
          <a:prstGeom prst="rect">
            <a:avLst/>
          </a:prstGeom>
          <a:noFill/>
        </p:spPr>
        <p:txBody>
          <a:bodyPr wrap="square" lIns="0" tIns="0" rIns="0" bIns="0" anchor="t">
            <a:spAutoFit/>
          </a:bodyPr>
          <a:lstStyle/>
          <a:p>
            <a:pPr algn="l"/>
            <a:r>
              <a:rPr sz="1575" b="0" i="0" u="none">
                <a:solidFill>
                  <a:srgbClr val="1E293B"/>
                </a:solidFill>
                <a:latin typeface="Hind Siliguri SemiBold"/>
              </a:rPr>
              <a:t>শেয়ার ক্রয়-বিক্রয়ে মধ্যস্থতা</a:t>
            </a:r>
          </a:p>
        </p:txBody>
      </p:sp>
      <p:sp>
        <p:nvSpPr>
          <p:cNvPr id="23" name="TextBox 22"/>
          <p:cNvSpPr txBox="1"/>
          <p:nvPr/>
        </p:nvSpPr>
        <p:spPr>
          <a:xfrm>
            <a:off x="1257300" y="4810125"/>
            <a:ext cx="3848100" cy="276225"/>
          </a:xfrm>
          <a:prstGeom prst="rect">
            <a:avLst/>
          </a:prstGeom>
          <a:noFill/>
        </p:spPr>
        <p:txBody>
          <a:bodyPr wrap="square" lIns="0" tIns="0" rIns="0" bIns="0" anchor="t">
            <a:spAutoFit/>
          </a:bodyPr>
          <a:lstStyle/>
          <a:p>
            <a:pPr algn="l"/>
            <a:r>
              <a:rPr sz="1350" b="0" i="0" u="none">
                <a:solidFill>
                  <a:srgbClr val="64748B"/>
                </a:solidFill>
                <a:latin typeface="Hind Siliguri"/>
              </a:rPr>
              <a:t>শেয়ার বাজারে মধ্যস্থতাকারী হিসেবে কাজ করে কমিশন অর্জন।</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strVal val="#ppt_w*0.70"/>
                                          </p:val>
                                        </p:tav>
                                        <p:tav tm="100000">
                                          <p:val>
                                            <p:strVal val="#ppt_w"/>
                                          </p:val>
                                        </p:tav>
                                      </p:tavLst>
                                    </p:anim>
                                    <p:anim calcmode="lin" valueType="num">
                                      <p:cBhvr>
                                        <p:cTn id="26" dur="1000" fill="hold"/>
                                        <p:tgtEl>
                                          <p:spTgt spid="4"/>
                                        </p:tgtEl>
                                        <p:attrNameLst>
                                          <p:attrName>ppt_h</p:attrName>
                                        </p:attrNameLst>
                                      </p:cBhvr>
                                      <p:tavLst>
                                        <p:tav tm="0">
                                          <p:val>
                                            <p:strVal val="#ppt_h"/>
                                          </p:val>
                                        </p:tav>
                                        <p:tav tm="100000">
                                          <p:val>
                                            <p:strVal val="#ppt_h"/>
                                          </p:val>
                                        </p:tav>
                                      </p:tavLst>
                                    </p:anim>
                                    <p:animEffect transition="in" filter="fade">
                                      <p:cBhvr>
                                        <p:cTn id="27" dur="1000"/>
                                        <p:tgtEl>
                                          <p:spTgt spid="4"/>
                                        </p:tgtEl>
                                      </p:cBhvr>
                                    </p:animEffect>
                                  </p:childTnLst>
                                </p:cTn>
                              </p:par>
                              <p:par>
                                <p:cTn id="28" presetID="55"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1000" fill="hold"/>
                                        <p:tgtEl>
                                          <p:spTgt spid="5"/>
                                        </p:tgtEl>
                                        <p:attrNameLst>
                                          <p:attrName>ppt_w</p:attrName>
                                        </p:attrNameLst>
                                      </p:cBhvr>
                                      <p:tavLst>
                                        <p:tav tm="0">
                                          <p:val>
                                            <p:strVal val="#ppt_w*0.70"/>
                                          </p:val>
                                        </p:tav>
                                        <p:tav tm="100000">
                                          <p:val>
                                            <p:strVal val="#ppt_w"/>
                                          </p:val>
                                        </p:tav>
                                      </p:tavLst>
                                    </p:anim>
                                    <p:anim calcmode="lin" valueType="num">
                                      <p:cBhvr>
                                        <p:cTn id="31" dur="1000" fill="hold"/>
                                        <p:tgtEl>
                                          <p:spTgt spid="5"/>
                                        </p:tgtEl>
                                        <p:attrNameLst>
                                          <p:attrName>ppt_h</p:attrName>
                                        </p:attrNameLst>
                                      </p:cBhvr>
                                      <p:tavLst>
                                        <p:tav tm="0">
                                          <p:val>
                                            <p:strVal val="#ppt_h"/>
                                          </p:val>
                                        </p:tav>
                                        <p:tav tm="100000">
                                          <p:val>
                                            <p:strVal val="#ppt_h"/>
                                          </p:val>
                                        </p:tav>
                                      </p:tavLst>
                                    </p:anim>
                                    <p:animEffect transition="in" filter="fade">
                                      <p:cBhvr>
                                        <p:cTn id="32" dur="1000"/>
                                        <p:tgtEl>
                                          <p:spTgt spid="5"/>
                                        </p:tgtEl>
                                      </p:cBhvr>
                                    </p:animEffect>
                                  </p:childTnLst>
                                </p:cTn>
                              </p:par>
                              <p:par>
                                <p:cTn id="33" presetID="55"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ppt_w</p:attrName>
                                        </p:attrNameLst>
                                      </p:cBhvr>
                                      <p:tavLst>
                                        <p:tav tm="0">
                                          <p:val>
                                            <p:strVal val="#ppt_w*0.70"/>
                                          </p:val>
                                        </p:tav>
                                        <p:tav tm="100000">
                                          <p:val>
                                            <p:strVal val="#ppt_w"/>
                                          </p:val>
                                        </p:tav>
                                      </p:tavLst>
                                    </p:anim>
                                    <p:anim calcmode="lin" valueType="num">
                                      <p:cBhvr>
                                        <p:cTn id="36" dur="1000" fill="hold"/>
                                        <p:tgtEl>
                                          <p:spTgt spid="6"/>
                                        </p:tgtEl>
                                        <p:attrNameLst>
                                          <p:attrName>ppt_h</p:attrName>
                                        </p:attrNameLst>
                                      </p:cBhvr>
                                      <p:tavLst>
                                        <p:tav tm="0">
                                          <p:val>
                                            <p:strVal val="#ppt_h"/>
                                          </p:val>
                                        </p:tav>
                                        <p:tav tm="100000">
                                          <p:val>
                                            <p:strVal val="#ppt_h"/>
                                          </p:val>
                                        </p:tav>
                                      </p:tavLst>
                                    </p:anim>
                                    <p:animEffect transition="in" filter="fade">
                                      <p:cBhvr>
                                        <p:cTn id="37" dur="1000"/>
                                        <p:tgtEl>
                                          <p:spTgt spid="6"/>
                                        </p:tgtEl>
                                      </p:cBhvr>
                                    </p:animEffect>
                                  </p:childTnLst>
                                </p:cTn>
                              </p:par>
                              <p:par>
                                <p:cTn id="38" presetID="55" presetClass="entr" presetSubtype="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1000" fill="hold"/>
                                        <p:tgtEl>
                                          <p:spTgt spid="7"/>
                                        </p:tgtEl>
                                        <p:attrNameLst>
                                          <p:attrName>ppt_w</p:attrName>
                                        </p:attrNameLst>
                                      </p:cBhvr>
                                      <p:tavLst>
                                        <p:tav tm="0">
                                          <p:val>
                                            <p:strVal val="#ppt_w*0.70"/>
                                          </p:val>
                                        </p:tav>
                                        <p:tav tm="100000">
                                          <p:val>
                                            <p:strVal val="#ppt_w"/>
                                          </p:val>
                                        </p:tav>
                                      </p:tavLst>
                                    </p:anim>
                                    <p:anim calcmode="lin" valueType="num">
                                      <p:cBhvr>
                                        <p:cTn id="41" dur="1000" fill="hold"/>
                                        <p:tgtEl>
                                          <p:spTgt spid="7"/>
                                        </p:tgtEl>
                                        <p:attrNameLst>
                                          <p:attrName>ppt_h</p:attrName>
                                        </p:attrNameLst>
                                      </p:cBhvr>
                                      <p:tavLst>
                                        <p:tav tm="0">
                                          <p:val>
                                            <p:strVal val="#ppt_h"/>
                                          </p:val>
                                        </p:tav>
                                        <p:tav tm="100000">
                                          <p:val>
                                            <p:strVal val="#ppt_h"/>
                                          </p:val>
                                        </p:tav>
                                      </p:tavLst>
                                    </p:anim>
                                    <p:animEffect transition="in" filter="fade">
                                      <p:cBhvr>
                                        <p:cTn id="4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TotalTime>
  <Words>812</Words>
  <Application>Microsoft Macintosh PowerPoint</Application>
  <PresentationFormat>Custom</PresentationFormat>
  <Paragraphs>126</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dc:description>generated using python-pptx</dc:description>
  <cp:lastModifiedBy>User</cp:lastModifiedBy>
  <cp:revision>13</cp:revision>
  <dcterms:created xsi:type="dcterms:W3CDTF">2013-01-27T09:14:16Z</dcterms:created>
  <dcterms:modified xsi:type="dcterms:W3CDTF">2026-08-05T02:44:32Z</dcterms:modified>
</cp:coreProperties>
</file>