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66" r:id="rId1"/>
  </p:sldMasterIdLst>
  <p:notesMasterIdLst>
    <p:notesMasterId r:id="rId14"/>
  </p:notesMasterIdLst>
  <p:sldIdLst>
    <p:sldId id="270" r:id="rId2"/>
    <p:sldId id="271" r:id="rId3"/>
    <p:sldId id="27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74" r:id="rId12"/>
    <p:sldId id="272" r:id="rId13"/>
  </p:sldIdLst>
  <p:sldSz cx="12192000" cy="6858000"/>
  <p:notesSz cx="6858000" cy="9144000"/>
  <p:embeddedFontLst>
    <p:embeddedFont>
      <p:font typeface="NikoshBAN" panose="02000000000000000000" pitchFamily="2" charset="0"/>
      <p:regular r:id="rId15"/>
    </p:embeddedFont>
    <p:embeddedFont>
      <p:font typeface="Noto Serif Bengali" panose="020B0604020202020204" charset="0"/>
      <p:regular r:id="rId16"/>
      <p:bold r:id="rId17"/>
    </p:embeddedFont>
    <p:embeddedFont>
      <p:font typeface="Noto Serif Bengali SemiBold" panose="020B0604020202020204" charset="0"/>
      <p:regular r:id="rId18"/>
      <p:bold r:id="rId19"/>
    </p:embeddedFont>
    <p:embeddedFont>
      <p:font typeface="Trebuchet MS" panose="020B0603020202020204" pitchFamily="34" charset="0"/>
      <p:regular r:id="rId20"/>
      <p:bold r:id="rId21"/>
      <p:italic r:id="rId22"/>
      <p:boldItalic r:id="rId23"/>
    </p:embeddedFont>
    <p:embeddedFont>
      <p:font typeface="Hind Siliguri SemiBold" panose="020B0604020202020204" charset="0"/>
      <p:regular r:id="rId24"/>
      <p:bold r:id="rId25"/>
    </p:embeddedFont>
    <p:embeddedFont>
      <p:font typeface="SutonnyMJ" pitchFamily="2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Nikosh" panose="02000000000000000000" pitchFamily="2" charset="0"/>
      <p:regular r:id="rId34"/>
    </p:embeddedFont>
    <p:embeddedFont>
      <p:font typeface="SolaimanLipi" panose="020B0604020202020204" charset="0"/>
      <p:regular r:id="rId35"/>
    </p:embeddedFont>
    <p:embeddedFont>
      <p:font typeface="Hind Siliguri" panose="020B0604020202020204" charset="0"/>
      <p:regular r:id="rId36"/>
      <p:bold r:id="rId37"/>
    </p:embeddedFont>
    <p:embeddedFont>
      <p:font typeface="Wingdings 3" panose="05040102010807070707" pitchFamily="18" charset="2"/>
      <p:regular r:id="rId38"/>
    </p:embeddedFont>
    <p:embeddedFont>
      <p:font typeface="Vrinda" panose="020B0502040204020203" pitchFamily="34" charset="0"/>
      <p:regular r:id="rId39"/>
      <p:bold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8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font" Target="fonts/font26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528485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/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67168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8348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580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7088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7030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608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4915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1751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486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728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8934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589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1512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107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0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010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858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071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251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910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939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39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218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320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47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313" y="2360703"/>
            <a:ext cx="2012116" cy="2472554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0" y="6459785"/>
            <a:ext cx="651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800" b="0" i="0" u="none" strike="noStrike" cap="none" smtClean="0">
                <a:solidFill>
                  <a:srgbClr val="7030A0"/>
                </a:solidFill>
                <a:effectLst/>
                <a:latin typeface="Arial"/>
                <a:ea typeface="Arial"/>
                <a:cs typeface="Arial"/>
                <a:sym typeface="Arial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i="0" u="none" strike="noStrike" cap="none" smtClean="0">
              <a:solidFill>
                <a:srgbClr val="7030A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en-US" sz="1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  <p:sldLayoutId id="2147483980" r:id="rId14"/>
    <p:sldLayoutId id="2147483981" r:id="rId15"/>
    <p:sldLayoutId id="2147483982" r:id="rId16"/>
    <p:sldLayoutId id="2147483983" r:id="rId17"/>
  </p:sldLayoutIdLst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hyperlink" Target="https://www.teachers.gov.bd/profile/sk336531alauddi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239740" y="3119561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766683" y="3192565"/>
            <a:ext cx="39431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buClrTx/>
              <a:buFontTx/>
              <a:buNone/>
            </a:pPr>
            <a:endParaRPr lang="en-US" sz="6600" kern="1200" dirty="0">
              <a:solidFill>
                <a:srgbClr val="FFFF00"/>
              </a:solidFill>
              <a:latin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5582" y="1881858"/>
            <a:ext cx="5857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6000" kern="1200" dirty="0" smtClean="0">
                <a:solidFill>
                  <a:srgbClr val="00B0F0"/>
                </a:solidFill>
                <a:latin typeface="Calibri" panose="020F0502020204030204"/>
              </a:rPr>
              <a:t>     </a:t>
            </a:r>
            <a:r>
              <a:rPr lang="en-US" sz="6000" b="1" kern="1200" dirty="0" smtClean="0">
                <a:solidFill>
                  <a:srgbClr val="00B0F0"/>
                </a:solidFill>
                <a:latin typeface="Calibri" panose="020F0502020204030204"/>
              </a:rPr>
              <a:t>আজকের</a:t>
            </a:r>
            <a:r>
              <a:rPr lang="en-US" sz="6000" kern="1200" dirty="0" smtClean="0">
                <a:solidFill>
                  <a:srgbClr val="00B0F0"/>
                </a:solidFill>
                <a:latin typeface="Calibri" panose="020F0502020204030204"/>
              </a:rPr>
              <a:t> পাঠ</a:t>
            </a:r>
            <a:endParaRPr lang="en-US" sz="6000" kern="1200" dirty="0">
              <a:solidFill>
                <a:srgbClr val="00B0F0"/>
              </a:solidFill>
              <a:latin typeface="Calibri" panose="020F05020202040302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4000" kern="12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kern="12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71169" y="3119561"/>
            <a:ext cx="315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3200" kern="1200" dirty="0" smtClean="0">
                <a:solidFill>
                  <a:srgbClr val="92D050"/>
                </a:solidFill>
                <a:latin typeface="Calibri" panose="020F0502020204030204"/>
              </a:rPr>
              <a:t>মোঃ আলাউদ্দিন </a:t>
            </a:r>
            <a:endParaRPr lang="en-US" sz="3200" kern="1200" dirty="0">
              <a:solidFill>
                <a:srgbClr val="92D050"/>
              </a:solidFill>
              <a:latin typeface="Calibri" panose="020F05020202040302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643" y="3995151"/>
            <a:ext cx="36178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400" kern="1200" dirty="0" smtClean="0">
                <a:solidFill>
                  <a:srgbClr val="00B0F0"/>
                </a:solidFill>
                <a:latin typeface="Calibri" panose="020F0502020204030204"/>
              </a:rPr>
              <a:t>শিয়ালীডাঙ্গা বহুমুখী মাধ্যমিক বিদ্যালয় ,</a:t>
            </a:r>
          </a:p>
          <a:p>
            <a:pPr algn="ctr">
              <a:buClrTx/>
              <a:buFontTx/>
              <a:buNone/>
            </a:pPr>
            <a:r>
              <a:rPr lang="en-US" sz="2000" kern="1200" dirty="0" smtClean="0">
                <a:solidFill>
                  <a:srgbClr val="00B0F0"/>
                </a:solidFill>
                <a:latin typeface="Calibri" panose="020F0502020204030204"/>
              </a:rPr>
              <a:t>বটিয়াঘাটা,খুলনা।</a:t>
            </a:r>
            <a:endParaRPr lang="en-US" sz="2000" kern="1200" dirty="0">
              <a:solidFill>
                <a:srgbClr val="00B0F0"/>
              </a:solidFill>
              <a:latin typeface="Calibri" panose="020F0502020204030204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8870" y="3611217"/>
            <a:ext cx="2517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400" kern="1200" dirty="0" smtClean="0">
                <a:solidFill>
                  <a:srgbClr val="FFFF00"/>
                </a:solidFill>
                <a:latin typeface="Calibri" panose="020F0502020204030204"/>
              </a:rPr>
              <a:t>সহকারী শিক্ষক </a:t>
            </a:r>
            <a:endParaRPr lang="en-US" sz="2400" kern="1200" dirty="0">
              <a:solidFill>
                <a:srgbClr val="FFFF00"/>
              </a:solidFill>
              <a:latin typeface="Calibri" panose="020F05020202040302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03260" y="157885"/>
            <a:ext cx="3978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bn-IN" sz="3600" kern="1200" dirty="0">
                <a:solidFill>
                  <a:srgbClr val="FFC000"/>
                </a:solidFill>
                <a:latin typeface="Calibri" panose="020F0502020204030204"/>
                <a:cs typeface="Vrinda" panose="020B0502040204020203" pitchFamily="34" charset="0"/>
              </a:rPr>
              <a:t>بِسْمِ ٱللَّٰهِ ٱلرَّحْمَٰنِ ٱلرَّحِيمِ</a:t>
            </a:r>
            <a:endParaRPr lang="en-US" sz="3600" kern="1200" dirty="0">
              <a:solidFill>
                <a:srgbClr val="FFC000"/>
              </a:solidFill>
              <a:latin typeface="Calibri" panose="020F0502020204030204"/>
            </a:endParaRPr>
          </a:p>
          <a:p>
            <a:pPr defTabSz="457200">
              <a:buClrTx/>
              <a:buFontTx/>
              <a:buNone/>
            </a:pPr>
            <a:endParaRPr lang="en-US" sz="3600" kern="1200" dirty="0">
              <a:solidFill>
                <a:srgbClr val="FFC000"/>
              </a:solidFill>
              <a:latin typeface="Calibri" panose="020F050202020403020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75582" y="884180"/>
            <a:ext cx="45107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bn-IN" sz="3200" kern="12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/>
                <a:cs typeface="Vrinda" panose="020B0502040204020203" pitchFamily="34" charset="0"/>
              </a:rPr>
              <a:t>ٱلسَّلَامُ عَلَيْكُمْ وَرَحْمَةُ ٱللَّٰهِ وَبَرَكَاتُهُ</a:t>
            </a:r>
            <a:endParaRPr lang="en-US" sz="3200" kern="120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075582" y="4146333"/>
            <a:ext cx="6334080" cy="19132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5082868" y="4118936"/>
            <a:ext cx="6326793" cy="194060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3" name="Google Shape;85;p13"/>
          <p:cNvSpPr txBox="1"/>
          <p:nvPr/>
        </p:nvSpPr>
        <p:spPr>
          <a:xfrm>
            <a:off x="5308352" y="2641685"/>
            <a:ext cx="4230528" cy="880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9981"/>
              </a:lnSpc>
            </a:pPr>
            <a:r>
              <a:rPr lang="en-US" sz="4400" b="1" dirty="0" err="1">
                <a:solidFill>
                  <a:srgbClr val="92D050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</a:t>
            </a:r>
            <a:r>
              <a:rPr lang="en-US" sz="4400" b="1" dirty="0">
                <a:solidFill>
                  <a:srgbClr val="92D050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 </a:t>
            </a:r>
            <a:r>
              <a:rPr lang="en-US" sz="4400" b="1" dirty="0" err="1">
                <a:solidFill>
                  <a:srgbClr val="92D050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ফরজসমূহ</a:t>
            </a:r>
            <a:endParaRPr sz="1100" dirty="0">
              <a:solidFill>
                <a:srgbClr val="92D05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25" name="Google Shape;87;p13"/>
          <p:cNvSpPr txBox="1"/>
          <p:nvPr/>
        </p:nvSpPr>
        <p:spPr>
          <a:xfrm>
            <a:off x="5574983" y="3411948"/>
            <a:ext cx="4029075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FFFF00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ষষ্ঠ </a:t>
            </a:r>
            <a:r>
              <a:rPr lang="en-US" sz="1950" b="0" i="0" u="none" strike="noStrike" cap="none" smtClean="0">
                <a:solidFill>
                  <a:srgbClr val="FFFF00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শ্রেণি, ২য়,পাঠ, ১০ </a:t>
            </a:r>
            <a:r>
              <a:rPr lang="en-US" sz="1950" b="0" i="0" u="none" strike="noStrike" cap="none">
                <a:solidFill>
                  <a:srgbClr val="FFFF00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- ইসলাম শিক্ষা</a:t>
            </a:r>
            <a:endParaRPr>
              <a:solidFill>
                <a:srgbClr val="FFFF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145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9" grpId="0"/>
      <p:bldP spid="27" grpId="0" animBg="1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317402"/>
            <a:ext cx="11049000" cy="321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0"/>
          <p:cNvSpPr txBox="1"/>
          <p:nvPr/>
        </p:nvSpPr>
        <p:spPr>
          <a:xfrm>
            <a:off x="1600200" y="2746027"/>
            <a:ext cx="959167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F2937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সালাত সাথে সাথে বাতিল হওয়া:</a:t>
            </a:r>
            <a:r>
              <a:rPr lang="en-US" sz="2400" b="0" i="0" u="none" strike="noStrike" cap="none">
                <a:solidFill>
                  <a:srgbClr val="1F2937"/>
                </a:solidFill>
                <a:latin typeface="SutonnyMJ" pitchFamily="2" charset="0"/>
                <a:ea typeface="Hind Siliguri SemiBold"/>
                <a:cs typeface="SutonnyMJ" pitchFamily="2" charset="0"/>
                <a:sym typeface="Hind Siliguri SemiBold"/>
              </a:rPr>
              <a:t> নামাজের ১৩টি ফরজের যেকোনো একটি ইচ্ছাকৃত বা ভুলবশত বাদ পড়লে সালাত বাতিল হয়ে যায়।</a:t>
            </a:r>
            <a:endParaRPr sz="20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0" name="Google Shape;180;p20"/>
          <p:cNvSpPr txBox="1"/>
          <p:nvPr/>
        </p:nvSpPr>
        <p:spPr>
          <a:xfrm>
            <a:off x="1600200" y="3612802"/>
            <a:ext cx="959167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F2937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সেজদায়ে সাহু দ্বারা ক্ষতিপূরণ অসম্ভব:</a:t>
            </a:r>
            <a:r>
              <a:rPr lang="en-US" sz="2400" b="0" i="0" u="none" strike="noStrike" cap="none">
                <a:solidFill>
                  <a:srgbClr val="1F2937"/>
                </a:solidFill>
                <a:latin typeface="SutonnyMJ" pitchFamily="2" charset="0"/>
                <a:ea typeface="Hind Siliguri SemiBold"/>
                <a:cs typeface="SutonnyMJ" pitchFamily="2" charset="0"/>
                <a:sym typeface="Hind Siliguri SemiBold"/>
              </a:rPr>
              <a:t> সালাতের ওয়াজিব বাদ পড়লে সেজদায়ে সাহু দিয়ে নামাজ শুদ্ধ করা যায়, কিন্তু কোনো ফরজ বাদ পড়লে নামাজ আবার পড়তে হবে।</a:t>
            </a:r>
            <a:endParaRPr sz="20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1600200" y="4479577"/>
            <a:ext cx="959167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F2937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সতর্কতা ও ধীরস্থিরতা:</a:t>
            </a:r>
            <a:r>
              <a:rPr lang="en-US" sz="2400" b="0" i="0" u="none" strike="noStrike" cap="none">
                <a:solidFill>
                  <a:srgbClr val="1F2937"/>
                </a:solidFill>
                <a:latin typeface="SutonnyMJ" pitchFamily="2" charset="0"/>
                <a:ea typeface="Hind Siliguri SemiBold"/>
                <a:cs typeface="SutonnyMJ" pitchFamily="2" charset="0"/>
                <a:sym typeface="Hind Siliguri SemiBold"/>
              </a:rPr>
              <a:t> সালাত আদায়ের ক্ষেত্রে তাড়াহুড়ো না করে প্রতিটি ফরজ অত্যন্ত সচেতনতা ও ধীরস্থিরভাবে আদায় করা প্রতিটি মুমিনের দায়িত্ব।</a:t>
            </a:r>
            <a:endParaRPr sz="200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182" name="Google Shape;182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6325" y="277936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6325" y="3646140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6325" y="4512915"/>
            <a:ext cx="247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0"/>
          <p:cNvSpPr txBox="1"/>
          <p:nvPr/>
        </p:nvSpPr>
        <p:spPr>
          <a:xfrm>
            <a:off x="590550" y="389751"/>
            <a:ext cx="11601450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064E3B"/>
                </a:solidFill>
                <a:latin typeface="SutonnyMJ" pitchFamily="2" charset="0"/>
                <a:ea typeface="Noto Serif Bengali"/>
                <a:cs typeface="SutonnyMJ" pitchFamily="2" charset="0"/>
                <a:sym typeface="Noto Serif Bengali"/>
              </a:rPr>
              <a:t>ফরজ ছুটে যাওয়ার বিধান</a:t>
            </a:r>
            <a:endParaRPr sz="20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6" name="Google Shape;186;p20"/>
          <p:cNvSpPr/>
          <p:nvPr/>
        </p:nvSpPr>
        <p:spPr>
          <a:xfrm>
            <a:off x="571500" y="1205805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dk1"/>
              </a:solidFill>
              <a:latin typeface="SutonnyMJ" pitchFamily="2" charset="0"/>
              <a:ea typeface="Calibri"/>
              <a:cs typeface="SutonnyMJ" pitchFamily="2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/>
      <p:bldP spid="180" grpId="0"/>
      <p:bldP spid="181" grpId="0"/>
      <p:bldP spid="185" grpId="0"/>
      <p:bldP spid="18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31891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719618" y="1228299"/>
            <a:ext cx="8093122" cy="452431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800" b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utonnyMJ" pitchFamily="2" charset="0"/>
                <a:cs typeface="SutonnyMJ" pitchFamily="2" charset="0"/>
              </a:rPr>
              <a:t>বাড়ীর কাজ </a:t>
            </a:r>
          </a:p>
          <a:p>
            <a:pPr marL="342900" indent="-342900">
              <a:buAutoNum type="arabicPeriod"/>
            </a:pPr>
            <a:r>
              <a:rPr lang="en-US" sz="4800" smtClean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সালাতের ফরজ সমুহ লিখে আনবে।</a:t>
            </a:r>
          </a:p>
          <a:p>
            <a:pPr marL="342900" indent="-342900">
              <a:buFont typeface="Arial"/>
              <a:buAutoNum type="arabicPeriod"/>
            </a:pPr>
            <a:r>
              <a:rPr lang="en-US" sz="480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সালাতের ফরজ </a:t>
            </a:r>
            <a:r>
              <a:rPr lang="en-US" sz="480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সমুহ </a:t>
            </a:r>
            <a:r>
              <a:rPr lang="en-US" sz="4800" smtClean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মুখস্ত করবে। </a:t>
            </a:r>
          </a:p>
          <a:p>
            <a:pPr marL="342900" indent="-342900">
              <a:buFont typeface="Arial"/>
              <a:buAutoNum type="arabicPeriod"/>
            </a:pPr>
            <a:r>
              <a:rPr lang="en-US" sz="480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সালাতের ফরজ </a:t>
            </a:r>
            <a:r>
              <a:rPr lang="en-US" sz="480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সমুহ </a:t>
            </a:r>
            <a:r>
              <a:rPr lang="en-US" sz="4800" smtClean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অনুশীলন করবে।</a:t>
            </a:r>
            <a:endParaRPr lang="en-US" sz="480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marL="342900" indent="-342900">
              <a:buFont typeface="Arial"/>
              <a:buAutoNum type="arabicPeriod"/>
            </a:pPr>
            <a:endParaRPr lang="en-US" sz="480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endParaRPr lang="en-US" sz="480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265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11500" kern="1200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3200" kern="1200" dirty="0">
                <a:solidFill>
                  <a:srgbClr val="FFFF00"/>
                </a:solidFill>
                <a:latin typeface="Calibri" panose="020F0502020204030204"/>
              </a:rPr>
              <a:t>মোঃ আলাউদ্দিন , সহকারী শিক্ষক 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kern="1200" dirty="0">
                <a:solidFill>
                  <a:srgbClr val="FFFF00"/>
                </a:solidFill>
                <a:latin typeface="Calibri" panose="020F0502020204030204"/>
              </a:rPr>
              <a:t>শিয়ালীডাঙ্গা বহুমুখী মাধ্যমিক বিদ্যালয়, বটিয়ঘাটা, খুলনা।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3600" kern="1200" dirty="0">
                <a:solidFill>
                  <a:srgbClr val="FFFF00"/>
                </a:solidFill>
                <a:latin typeface="Calibri" panose="020F0502020204030204"/>
              </a:rPr>
              <a:t>মোবাইল </a:t>
            </a:r>
            <a:r>
              <a:rPr lang="en-US" sz="3600" kern="1200" dirty="0" err="1">
                <a:solidFill>
                  <a:srgbClr val="FFFF00"/>
                </a:solidFill>
                <a:latin typeface="Calibri" panose="020F0502020204030204"/>
              </a:rPr>
              <a:t>নং</a:t>
            </a:r>
            <a:r>
              <a:rPr lang="en-US" sz="3600" kern="1200" dirty="0">
                <a:solidFill>
                  <a:srgbClr val="FFFF00"/>
                </a:solidFill>
                <a:latin typeface="Calibri" panose="020F0502020204030204"/>
              </a:rPr>
              <a:t> 0172-943407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kern="1200" dirty="0">
                <a:solidFill>
                  <a:srgbClr val="FFFF00"/>
                </a:solidFill>
                <a:latin typeface="Calibri" panose="020F0502020204030204"/>
              </a:rPr>
              <a:t>শিক্ষক বাতায়ন আইডি লিংক=</a:t>
            </a:r>
          </a:p>
          <a:p>
            <a:pPr>
              <a:buClrTx/>
              <a:buFontTx/>
              <a:buNone/>
            </a:pPr>
            <a:r>
              <a:rPr lang="en-US" sz="2000" kern="1200" dirty="0">
                <a:solidFill>
                  <a:srgbClr val="FFFF00"/>
                </a:solidFill>
                <a:latin typeface="Calibri" panose="020F0502020204030204"/>
              </a:rPr>
              <a:t>https://www.teachers.gov.bd/profile/sk336531alauddin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2170990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202765" y="-143465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6081512" y="-80183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3733" b="1" kern="1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kern="1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kern="1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13BBEB-34BA-D49A-5688-36B4ED03D37B}"/>
              </a:ext>
            </a:extLst>
          </p:cNvPr>
          <p:cNvSpPr txBox="1"/>
          <p:nvPr/>
        </p:nvSpPr>
        <p:spPr>
          <a:xfrm>
            <a:off x="147033" y="2523288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>
              <a:buClrTx/>
              <a:buFontTx/>
              <a:buNone/>
            </a:pPr>
            <a:r>
              <a:rPr lang="bn-BD" sz="8000" kern="12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kern="12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784" y="-53894"/>
            <a:ext cx="6094392" cy="555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75570"/>
            <a:ext cx="2003423" cy="1862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38" y="5213791"/>
            <a:ext cx="926109" cy="57605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04632" y="5299505"/>
            <a:ext cx="3104699" cy="5027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667" kern="1200" dirty="0">
                <a:solidFill>
                  <a:srgbClr val="FFFF00"/>
                </a:solidFill>
                <a:latin typeface="Calibri" panose="020F0502020204030204"/>
              </a:rPr>
              <a:t>শিক্ষক বাতয়ন আইডি লিংক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6402" y="5883538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400" u="sng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hlinkClick r:id="rId7"/>
              </a:rPr>
              <a:t>https://www.teachers.gov.bd/profile/sk336531alauddin</a:t>
            </a:r>
            <a:endParaRPr lang="en-US" sz="24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566" y="4224219"/>
            <a:ext cx="4273666" cy="14570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427652" y="2817866"/>
            <a:ext cx="5632174" cy="241098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4267" b="1" kern="1200" smtClean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মো:আলাউদ্দিন </a:t>
            </a:r>
            <a:endParaRPr lang="en-US" sz="4267" b="1" kern="1200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ClrTx/>
              <a:buFontTx/>
              <a:buNone/>
            </a:pPr>
            <a:r>
              <a:rPr lang="en-US" sz="3600" b="1" kern="1200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সহকারী </a:t>
            </a:r>
            <a:r>
              <a:rPr lang="en-US" sz="3600" b="1" kern="1200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endParaRPr lang="en-US" sz="3600" b="1" kern="1200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>
              <a:buClrTx/>
              <a:buFontTx/>
              <a:buNone/>
            </a:pPr>
            <a:r>
              <a:rPr lang="en-US" sz="3600" b="1" kern="1200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শিয়ালীডা</a:t>
            </a:r>
            <a:r>
              <a:rPr lang="en-US" sz="3600" b="1" kern="120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ঙ্গা </a:t>
            </a:r>
            <a:r>
              <a:rPr lang="en-US" sz="3600" b="1" kern="1200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বহুমুখী মাধ্যমিক বিদ্যালয়।</a:t>
            </a:r>
            <a:endParaRPr lang="en-US" sz="3600" b="1" kern="1200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Google Shape;85;p13"/>
          <p:cNvSpPr txBox="1"/>
          <p:nvPr/>
        </p:nvSpPr>
        <p:spPr>
          <a:xfrm>
            <a:off x="278004" y="5418795"/>
            <a:ext cx="4230528" cy="880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9981"/>
              </a:lnSpc>
            </a:pPr>
            <a:r>
              <a:rPr lang="en-US" sz="4400" b="1" dirty="0" err="1">
                <a:solidFill>
                  <a:srgbClr val="FFFF00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</a:t>
            </a:r>
            <a:r>
              <a:rPr lang="en-US" sz="4400" b="1" dirty="0">
                <a:solidFill>
                  <a:srgbClr val="FFFF00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ফরজসমূহ</a:t>
            </a:r>
            <a:endParaRPr sz="1100" dirty="0">
              <a:solidFill>
                <a:srgbClr val="FFFF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799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33256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69493" y="900752"/>
            <a:ext cx="8884692" cy="483209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11500" b="1" smtClean="0">
                <a:ln/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শিখনফল </a:t>
            </a:r>
          </a:p>
          <a:p>
            <a:pPr marL="342900" indent="-342900">
              <a:buAutoNum type="arabicPeriod"/>
            </a:pPr>
            <a:r>
              <a:rPr lang="en-US" sz="4400" b="1" smtClean="0">
                <a:ln/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সালাতের ফরজ সমুহ জানতে পারবে। </a:t>
            </a:r>
          </a:p>
          <a:p>
            <a:pPr marL="342900" indent="-342900">
              <a:buFont typeface="Arial"/>
              <a:buAutoNum type="arabicPeriod"/>
            </a:pPr>
            <a:r>
              <a:rPr lang="en-US" sz="4400" b="1">
                <a:ln/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সালাতের </a:t>
            </a:r>
            <a:r>
              <a:rPr lang="en-US" sz="4400" b="1" smtClean="0">
                <a:ln/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ফরজের গুরুত্ব অনুধাবন করতে পারবে </a:t>
            </a:r>
          </a:p>
          <a:p>
            <a:pPr marL="342900" indent="-342900">
              <a:buFont typeface="Arial"/>
              <a:buAutoNum type="arabicPeriod"/>
            </a:pPr>
            <a:r>
              <a:rPr lang="en-US" sz="4400" b="1">
                <a:ln/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সালাতের ফরজ </a:t>
            </a:r>
            <a:r>
              <a:rPr lang="en-US" sz="4400" b="1">
                <a:ln/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সমুহ </a:t>
            </a:r>
            <a:r>
              <a:rPr lang="en-US" sz="4400" b="1" smtClean="0">
                <a:ln/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নিজ জীবনে প্রয়োগ করতে পারবে।</a:t>
            </a:r>
            <a:endParaRPr lang="en-US" sz="4400" b="1">
              <a:ln/>
              <a:solidFill>
                <a:schemeClr val="accent3"/>
              </a:solidFill>
              <a:latin typeface="SutonnyMJ" pitchFamily="2" charset="0"/>
              <a:cs typeface="SutonnyMJ" pitchFamily="2" charset="0"/>
            </a:endParaRPr>
          </a:p>
          <a:p>
            <a:pPr marL="342900" indent="-342900">
              <a:buAutoNum type="arabicPeriod"/>
            </a:pPr>
            <a:endParaRPr lang="en-US" sz="4400" b="1">
              <a:ln/>
              <a:solidFill>
                <a:schemeClr val="accent3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28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534" y="0"/>
            <a:ext cx="12287534" cy="65509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1668048" y="2434680"/>
            <a:ext cx="850106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BBF24"/>
                </a:solidFill>
                <a:latin typeface="SutonnyMJ" pitchFamily="2" charset="0"/>
                <a:ea typeface="Noto Serif Bengali"/>
                <a:cs typeface="SutonnyMJ" pitchFamily="2" charset="0"/>
                <a:sym typeface="Noto Serif Bengali"/>
              </a:rPr>
              <a:t>সালাতের ফরজের গুরুত্ব</a:t>
            </a:r>
            <a:endParaRPr sz="24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5442330" y="3390900"/>
            <a:ext cx="952500" cy="381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1"/>
              </a:solidFill>
              <a:latin typeface="SutonnyMJ" pitchFamily="2" charset="0"/>
              <a:ea typeface="Calibri"/>
              <a:cs typeface="SutonnyMJ" pitchFamily="2" charset="0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1870455" y="3667125"/>
            <a:ext cx="8096250" cy="236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D1FAE5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সালাত সঠিক ও কবুল হওয়ার জন্য কিছু কাজ অবশ্যই পালন করতে হয়। এগুলোকে সালাতের ফরজ বলা হয়। নামাজের ভেতরে ও বাইরে সর্বমোট ১৩টি ফরজ কাজ রয়েছে।</a:t>
            </a:r>
            <a:endParaRPr sz="240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5" grpId="0" animBg="1"/>
      <p:bldP spid="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26432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0"/>
            <a:ext cx="12172950" cy="64280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02" name="Google Shape;102;p15"/>
          <p:cNvSpPr txBox="1"/>
          <p:nvPr/>
        </p:nvSpPr>
        <p:spPr>
          <a:xfrm>
            <a:off x="571500" y="2903190"/>
            <a:ext cx="497205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 b="1" i="0" u="none" strike="noStrike" cap="none">
                <a:solidFill>
                  <a:srgbClr val="FFFF00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১৩</a:t>
            </a:r>
            <a:endParaRPr>
              <a:solidFill>
                <a:srgbClr val="FFFF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571500" y="4522440"/>
            <a:ext cx="497205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FFFF00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টি ফরজ কাজ</a:t>
            </a:r>
            <a:endParaRPr>
              <a:solidFill>
                <a:srgbClr val="FFFF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6692851" y="1967268"/>
            <a:ext cx="5200650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B050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সালাতের ফরজসমূহ দুই ভাগে বিভক্ত:</a:t>
            </a:r>
            <a:endParaRPr>
              <a:solidFill>
                <a:srgbClr val="00B05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6540891" y="2596828"/>
            <a:ext cx="495300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smtClean="0">
                <a:solidFill>
                  <a:srgbClr val="FFFF0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০১</a:t>
            </a:r>
            <a:r>
              <a:rPr lang="en-US" sz="2400" b="0" i="0" u="none" strike="noStrike" cap="none" smtClean="0">
                <a:solidFill>
                  <a:srgbClr val="FFC00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400" b="0" i="0" u="none" strike="noStrike" cap="none">
                <a:solidFill>
                  <a:srgbClr val="FFC00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সালাতের আহকাম (৭টি):</a:t>
            </a:r>
            <a:r>
              <a:rPr lang="en-US" sz="2400" b="0" i="0" u="none" strike="noStrike" cap="none">
                <a:solidFill>
                  <a:srgbClr val="FFC000"/>
                </a:solidFill>
                <a:latin typeface="SutonnyMJ" pitchFamily="2" charset="0"/>
                <a:ea typeface="Hind Siliguri SemiBold"/>
                <a:cs typeface="SutonnyMJ" pitchFamily="2" charset="0"/>
                <a:sym typeface="Hind Siliguri SemiBold"/>
              </a:rPr>
              <a:t> সালাত শুরু করার পূর্বে যে কাজগুলো ফরজ বা বাধ্যতামূলকভাবে করতে হয়।</a:t>
            </a:r>
            <a:endParaRPr sz="240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6540891" y="3832783"/>
            <a:ext cx="49530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smtClean="0">
                <a:solidFill>
                  <a:srgbClr val="FFFF00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০২</a:t>
            </a:r>
            <a:r>
              <a:rPr lang="en-US" sz="1575" b="0" i="0" u="none" strike="noStrike" cap="none" smtClean="0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. </a:t>
            </a:r>
            <a:r>
              <a:rPr lang="en-US" sz="2000" b="0" i="0" u="none" strike="noStrike" cap="none">
                <a:solidFill>
                  <a:srgbClr val="FFC000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সালাতের আরকান (৬টি):</a:t>
            </a:r>
            <a:r>
              <a:rPr lang="en-US" sz="2000" b="0" i="0" u="none" strike="noStrike" cap="none">
                <a:solidFill>
                  <a:srgbClr val="FFC000"/>
                </a:solidFill>
                <a:latin typeface="SolaimanLipi" panose="03000609000000000000" pitchFamily="65" charset="0"/>
                <a:ea typeface="Hind Siliguri SemiBold"/>
                <a:cs typeface="SolaimanLipi" panose="03000609000000000000" pitchFamily="65" charset="0"/>
                <a:sym typeface="Hind Siliguri SemiBold"/>
              </a:rPr>
              <a:t> সালাতের ভেতরে প্রবেশ করার পর সালাতের অন্যতম স্তম্ভ বা রোকন হিসেবে যে কাজগুলো ফরজ পালন করতে হয়।</a:t>
            </a:r>
            <a:endParaRPr sz="2000">
              <a:solidFill>
                <a:srgbClr val="FFC0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571500" y="571500"/>
            <a:ext cx="11601450" cy="630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B050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 মোট ফরজ কাজ</a:t>
            </a:r>
            <a:endParaRPr>
              <a:solidFill>
                <a:srgbClr val="00B05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571500" y="1205805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  <p:bldP spid="104" grpId="0"/>
      <p:bldP spid="105" grpId="0"/>
      <p:bldP spid="106" grpId="0"/>
      <p:bldP spid="107" grpId="0"/>
      <p:bldP spid="1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155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2117377"/>
            <a:ext cx="528637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>
            <a:off x="904875" y="2304305"/>
            <a:ext cx="49530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শরীর</a:t>
            </a:r>
            <a:r>
              <a:rPr lang="en-US" sz="2000" b="1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1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পবিত্র</a:t>
            </a:r>
            <a:r>
              <a:rPr lang="en-US" sz="2000" b="1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1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হওয়া</a:t>
            </a:r>
            <a:r>
              <a:rPr lang="en-US" sz="2000" b="1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: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ওজু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,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গোসল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বা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বিশেষ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অবস্থায়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তায়াম্মুমের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মাধ্যমে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সম্পূর্ণ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শরীরকে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অপবিত্রতা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থেকে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মুক্ত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করা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।</a:t>
            </a:r>
            <a:endParaRPr sz="20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904875" y="3115716"/>
            <a:ext cx="49530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কাপড়</a:t>
            </a:r>
            <a:r>
              <a:rPr lang="en-US" sz="2000" b="1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1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পবিত্র</a:t>
            </a:r>
            <a:r>
              <a:rPr lang="en-US" sz="2000" b="1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1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হওয়া</a:t>
            </a:r>
            <a:r>
              <a:rPr lang="en-US" sz="2000" b="1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: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পরিহিত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পোশাক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সম্পূর্ণ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পাক-পবিত্র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হওয়া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আবশ্যক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।</a:t>
            </a:r>
            <a:endParaRPr sz="20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904875" y="3927127"/>
            <a:ext cx="49530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সালাতের স্থান পবিত্র হওয়া:</a:t>
            </a:r>
            <a:r>
              <a:rPr lang="en-US" sz="2000" b="0" i="0" u="none" strike="noStrike" cap="none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সালাত আদায়ের ও সিজদার জায়গাটি পরিষ্কার ও পবিত্র হতে হবে।</a:t>
            </a:r>
            <a:endParaRPr sz="200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904875" y="4738538"/>
            <a:ext cx="49530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সতর ঢাকা:</a:t>
            </a:r>
            <a:r>
              <a:rPr lang="en-US" sz="2000" b="0" i="0" u="none" strike="noStrike" cap="none">
                <a:solidFill>
                  <a:srgbClr val="7030A0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পুরুষের নাভি থেকে হাঁটু এবং নারীর মুখমণ্ডল, দুই হাতের কবজি ও পায়ের পাতা ছাড়া পুরো শরীর ঢেকে রাখা।</a:t>
            </a:r>
            <a:endParaRPr sz="200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119" name="Google Shape;119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72225" y="2155477"/>
            <a:ext cx="5210175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571500" y="571500"/>
            <a:ext cx="11601450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00B050"/>
                </a:solidFill>
                <a:latin typeface="SutonnyMJ" pitchFamily="2" charset="0"/>
                <a:ea typeface="Noto Serif Bengali"/>
                <a:cs typeface="SutonnyMJ" pitchFamily="2" charset="0"/>
                <a:sym typeface="Noto Serif Bengali"/>
              </a:rPr>
              <a:t>সালাতের আহকাম (১ম অংশ)</a:t>
            </a:r>
            <a:endParaRPr sz="200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571500" y="1205805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7030A0"/>
              </a:solidFill>
              <a:latin typeface="SutonnyMJ" pitchFamily="2" charset="0"/>
              <a:ea typeface="Calibri"/>
              <a:cs typeface="SutonnyMJ" pitchFamily="2" charset="0"/>
              <a:sym typeface="Calibri"/>
            </a:endParaRPr>
          </a:p>
        </p:txBody>
      </p:sp>
      <p:pic>
        <p:nvPicPr>
          <p:cNvPr id="122" name="Google Shape;122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2342405"/>
            <a:ext cx="1143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153816"/>
            <a:ext cx="1143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965227"/>
            <a:ext cx="1143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776638"/>
            <a:ext cx="1143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16" grpId="0"/>
      <p:bldP spid="117" grpId="0"/>
      <p:bldP spid="118" grpId="0"/>
      <p:bldP spid="120" grpId="0"/>
      <p:bldP spid="1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2642" y="-341194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7727" y="2239188"/>
            <a:ext cx="5286375" cy="269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70352" y="2239188"/>
            <a:ext cx="5286375" cy="2693342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/>
          <p:nvPr/>
        </p:nvSpPr>
        <p:spPr>
          <a:xfrm>
            <a:off x="750627" y="2620188"/>
            <a:ext cx="4830603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B45309"/>
                </a:solidFill>
                <a:latin typeface="SutonnyMJ" pitchFamily="2" charset="0"/>
                <a:ea typeface="Noto Serif Bengali SemiBold"/>
                <a:cs typeface="SutonnyMJ" pitchFamily="2" charset="0"/>
                <a:sym typeface="Noto Serif Bengali SemiBold"/>
              </a:rPr>
              <a:t>৫. কিবলামুখী হওয়া ও ৭. নিয়ত</a:t>
            </a:r>
            <a:endParaRPr sz="18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750627" y="3081108"/>
            <a:ext cx="460057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74151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কিবলামুখী হওয়া:</a:t>
            </a:r>
            <a:r>
              <a:rPr lang="en-US" sz="1800" b="0" i="0" u="none" strike="noStrike" cap="none">
                <a:solidFill>
                  <a:srgbClr val="374151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পবিত্র কাবা শরিফের দিকে মুখ করে দাঁড়িয়ে সালাত আদায় করা অন্যতম প্রধান শর্ত।</a:t>
            </a:r>
            <a:endParaRPr sz="18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750627" y="3835369"/>
            <a:ext cx="460057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74151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নিয়ত করা:</a:t>
            </a:r>
            <a:r>
              <a:rPr lang="en-US" sz="1800" b="0" i="0" u="none" strike="noStrike" cap="none">
                <a:solidFill>
                  <a:srgbClr val="374151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 যে ওয়াক্তের সালাত আদায় করা হচ্ছে মনে মনে সেই আন্তরিক নিয়ত করা ফরজ।</a:t>
            </a:r>
            <a:endParaRPr sz="18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6513252" y="2620188"/>
            <a:ext cx="4830603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B45309"/>
                </a:solidFill>
                <a:latin typeface="SutonnyMJ" pitchFamily="2" charset="0"/>
                <a:ea typeface="Noto Serif Bengali SemiBold"/>
                <a:cs typeface="SutonnyMJ" pitchFamily="2" charset="0"/>
                <a:sym typeface="Noto Serif Bengali SemiBold"/>
              </a:rPr>
              <a:t>৬. সঠিক ওয়াক্ত নির্ধারণ</a:t>
            </a:r>
            <a:endParaRPr sz="18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7" name="Google Shape;137;p17"/>
          <p:cNvSpPr txBox="1"/>
          <p:nvPr/>
        </p:nvSpPr>
        <p:spPr>
          <a:xfrm>
            <a:off x="6513252" y="3081108"/>
            <a:ext cx="460057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74151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সালাতের নির্ধারিত সময় বা ওয়াক্ত হওয়া আবশ্যক। প্রতিটি সালাত আল্লাহর পক্ষ থেকে নির্ধারিত ওয়াক্তের সাথে সম্পর্কিত।</a:t>
            </a:r>
            <a:endParaRPr sz="18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6513252" y="3835369"/>
            <a:ext cx="460057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74151"/>
                </a:solidFill>
                <a:latin typeface="SutonnyMJ" pitchFamily="2" charset="0"/>
                <a:ea typeface="Hind Siliguri"/>
                <a:cs typeface="SutonnyMJ" pitchFamily="2" charset="0"/>
                <a:sym typeface="Hind Siliguri"/>
              </a:rPr>
              <a:t>ওয়াক্ত হওয়ার পূর্বে সালাত আদায় করলে তা কোনভাবেই আদায় হবে না।</a:t>
            </a:r>
            <a:endParaRPr sz="18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9" name="Google Shape;139;p17"/>
          <p:cNvSpPr txBox="1"/>
          <p:nvPr/>
        </p:nvSpPr>
        <p:spPr>
          <a:xfrm>
            <a:off x="407727" y="230306"/>
            <a:ext cx="11601450" cy="72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64E3B"/>
                </a:solidFill>
                <a:latin typeface="SutonnyMJ" pitchFamily="2" charset="0"/>
                <a:ea typeface="Noto Serif Bengali"/>
                <a:cs typeface="SutonnyMJ" pitchFamily="2" charset="0"/>
                <a:sym typeface="Noto Serif Bengali"/>
              </a:rPr>
              <a:t>সালাতের আহকাম (২য় অংশ)</a:t>
            </a:r>
            <a:endParaRPr sz="18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407727" y="864611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SutonnyMJ" pitchFamily="2" charset="0"/>
              <a:ea typeface="Calibri"/>
              <a:cs typeface="SutonnyMJ" pitchFamily="2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/>
          <p:nvPr/>
        </p:nvSpPr>
        <p:spPr>
          <a:xfrm>
            <a:off x="571500" y="2042368"/>
            <a:ext cx="5400675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সালাতের আরকান (১-৩)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571500" y="2552848"/>
            <a:ext cx="51435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১. তাকবিরে তাহরিমা: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সালাতের শুরুতে "আল্লাহু আকবার" বলে হাত বেঁধে সালাত আরম্ভ করা।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49" name="Google Shape;149;p18"/>
          <p:cNvSpPr txBox="1"/>
          <p:nvPr/>
        </p:nvSpPr>
        <p:spPr>
          <a:xfrm>
            <a:off x="571500" y="3307109"/>
            <a:ext cx="51435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২. কিয়াম বা দাঁড়িয়ে থাকা: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শারীরিক ও চিকিৎসাগতভাবে সক্ষমতা থাকলে দাঁড়িয়ে সালাত আদায় করা আবশ্যক।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50" name="Google Shape;150;p18"/>
          <p:cNvSpPr txBox="1"/>
          <p:nvPr/>
        </p:nvSpPr>
        <p:spPr>
          <a:xfrm>
            <a:off x="571500" y="4061370"/>
            <a:ext cx="514350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75" b="1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৩. কিরাত পাঠ:</a:t>
            </a:r>
            <a:r>
              <a:rPr lang="en-US" sz="1575" b="0" i="0" u="none" strike="noStrike" cap="none">
                <a:solidFill>
                  <a:srgbClr val="374151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 সালাতে দাঁড়িয়ে অন্তত পবিত্র কুরআনের কিছু অংশ তিলাওয়াত করা ফরজ কাজ।</a:t>
            </a:r>
            <a:endParaRPr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/>
      <p:bldP spid="148" grpId="0"/>
      <p:bldP spid="149" grpId="0"/>
      <p:bldP spid="1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-22705"/>
            <a:ext cx="12172950" cy="688070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56" name="Google Shape;156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2377885"/>
            <a:ext cx="3524250" cy="3015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3875" y="2419350"/>
            <a:ext cx="3524250" cy="3015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01000" y="2461416"/>
            <a:ext cx="3524250" cy="3015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52625" y="2800350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9"/>
          <p:cNvSpPr txBox="1"/>
          <p:nvPr/>
        </p:nvSpPr>
        <p:spPr>
          <a:xfrm>
            <a:off x="1854518" y="3464029"/>
            <a:ext cx="860107" cy="64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৪. </a:t>
            </a:r>
            <a:r>
              <a:rPr lang="en-US" sz="1600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রুকু</a:t>
            </a:r>
            <a:r>
              <a:rPr lang="en-US" sz="1600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 </a:t>
            </a:r>
            <a:r>
              <a:rPr lang="en-US" sz="1600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করা</a:t>
            </a:r>
            <a:endParaRPr sz="1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877461" y="3805470"/>
            <a:ext cx="3048000" cy="1575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প্রতি রাকাতে মাথা ও পিঠ সোজা রেখে এমনভাবে ঝুঁকতে হবে যেন পিঠ মাটির সমান্তরাল হয় এবং দুই হাত দিয়ে হাঁটু স্পর্শ করা যায়।</a:t>
            </a:r>
            <a:endParaRPr sz="18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62" name="Google Shape;162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0" y="2800350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/>
          <p:nvPr/>
        </p:nvSpPr>
        <p:spPr>
          <a:xfrm>
            <a:off x="5421392" y="3403882"/>
            <a:ext cx="1330166" cy="64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৫. </a:t>
            </a:r>
            <a:r>
              <a:rPr lang="en-US" sz="1600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দুই</a:t>
            </a:r>
            <a:r>
              <a:rPr lang="en-US" sz="1600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 </a:t>
            </a:r>
            <a:r>
              <a:rPr lang="en-US" sz="1600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সিজদা</a:t>
            </a:r>
            <a:r>
              <a:rPr lang="en-US" sz="1600" b="0" i="0" u="none" strike="noStrike" cap="none" dirty="0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 </a:t>
            </a:r>
            <a:r>
              <a:rPr lang="en-US" sz="1600" b="0" i="0" u="none" strike="noStrike" cap="none" dirty="0" err="1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করা</a:t>
            </a:r>
            <a:endParaRPr sz="1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4714875" y="3885588"/>
            <a:ext cx="3048000" cy="1575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প্রতি রাকাতে কপাল, নাক, দুই হাত, দুই হাঁটু ও পায়ের আঙুল মাটিতে স্পর্শ করে দুইবার সিজদা করা অন্যতম প্রধান রোকন।</a:t>
            </a:r>
            <a:endParaRPr sz="18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65" name="Google Shape;165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477374" y="2749389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9"/>
          <p:cNvSpPr txBox="1"/>
          <p:nvPr/>
        </p:nvSpPr>
        <p:spPr>
          <a:xfrm>
            <a:off x="9474531" y="3402295"/>
            <a:ext cx="990123" cy="64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64E3B"/>
                </a:solidFill>
                <a:latin typeface="SolaimanLipi" panose="03000609000000000000" pitchFamily="65" charset="0"/>
                <a:ea typeface="Noto Serif Bengali SemiBold"/>
                <a:cs typeface="SolaimanLipi" panose="03000609000000000000" pitchFamily="65" charset="0"/>
                <a:sym typeface="Noto Serif Bengali SemiBold"/>
              </a:rPr>
              <a:t>৬. শেষ বৈঠক</a:t>
            </a:r>
            <a:endParaRPr sz="12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67" name="Google Shape;167;p19"/>
          <p:cNvSpPr txBox="1"/>
          <p:nvPr/>
        </p:nvSpPr>
        <p:spPr>
          <a:xfrm>
            <a:off x="8406472" y="3859297"/>
            <a:ext cx="3048000" cy="1575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4B5563"/>
                </a:solidFill>
                <a:latin typeface="SolaimanLipi" panose="03000609000000000000" pitchFamily="65" charset="0"/>
                <a:ea typeface="Hind Siliguri"/>
                <a:cs typeface="SolaimanLipi" panose="03000609000000000000" pitchFamily="65" charset="0"/>
                <a:sym typeface="Hind Siliguri"/>
              </a:rPr>
              <a:t>সালাতের শেষ রাকাতে সিজদা সম্পন্ন করার পর তাশাহহুদ, দরুদ ও দোয়া মাসূরা পাঠ করার জন্য পরিমাণ বসা ফরজ।</a:t>
            </a:r>
            <a:endParaRPr sz="180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168" name="Google Shape;168;p1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43125" y="2990850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9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953125" y="2990850"/>
            <a:ext cx="285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620250" y="2990850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9"/>
          <p:cNvSpPr txBox="1"/>
          <p:nvPr/>
        </p:nvSpPr>
        <p:spPr>
          <a:xfrm>
            <a:off x="571500" y="571500"/>
            <a:ext cx="11601450" cy="64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FF00"/>
                </a:solidFill>
                <a:latin typeface="SolaimanLipi" panose="03000609000000000000" pitchFamily="65" charset="0"/>
                <a:ea typeface="Noto Serif Bengali"/>
                <a:cs typeface="SolaimanLipi" panose="03000609000000000000" pitchFamily="65" charset="0"/>
                <a:sym typeface="Noto Serif Bengali"/>
              </a:rPr>
              <a:t>সালাতের আরকান (৪-৬)</a:t>
            </a:r>
            <a:endParaRPr sz="1600">
              <a:solidFill>
                <a:srgbClr val="FFFF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72" name="Google Shape;172;p19"/>
          <p:cNvSpPr/>
          <p:nvPr/>
        </p:nvSpPr>
        <p:spPr>
          <a:xfrm>
            <a:off x="571500" y="1205805"/>
            <a:ext cx="11049000" cy="285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SolaimanLipi" panose="03000609000000000000" pitchFamily="65" charset="0"/>
              <a:ea typeface="Calibri"/>
              <a:cs typeface="SolaimanLipi" panose="03000609000000000000" pitchFamily="65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/>
      <p:bldP spid="161" grpId="0"/>
      <p:bldP spid="163" grpId="0"/>
      <p:bldP spid="164" grpId="0"/>
      <p:bldP spid="166" grpId="0"/>
      <p:bldP spid="167" grpId="0"/>
      <p:bldP spid="171" grpId="0"/>
      <p:bldP spid="172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593</Words>
  <Application>Microsoft Office PowerPoint</Application>
  <PresentationFormat>Widescreen</PresentationFormat>
  <Paragraphs>68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NikoshBAN</vt:lpstr>
      <vt:lpstr>Noto Serif Bengali</vt:lpstr>
      <vt:lpstr>Noto Serif Bengali SemiBold</vt:lpstr>
      <vt:lpstr>Trebuchet MS</vt:lpstr>
      <vt:lpstr>Hind Siliguri SemiBold</vt:lpstr>
      <vt:lpstr>SutonnyMJ</vt:lpstr>
      <vt:lpstr>Calibri</vt:lpstr>
      <vt:lpstr>Nikosh</vt:lpstr>
      <vt:lpstr>SolaimanLipi</vt:lpstr>
      <vt:lpstr>Arial</vt:lpstr>
      <vt:lpstr>Hind Siliguri</vt:lpstr>
      <vt:lpstr>Wingdings 3</vt:lpstr>
      <vt:lpstr>Vrinda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ALAUDDIN</dc:creator>
  <cp:lastModifiedBy>Microsoft account</cp:lastModifiedBy>
  <cp:revision>26</cp:revision>
  <dcterms:modified xsi:type="dcterms:W3CDTF">2026-08-10T14:26:54Z</dcterms:modified>
</cp:coreProperties>
</file>