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9" r:id="rId2"/>
    <p:sldId id="288" r:id="rId3"/>
    <p:sldId id="277" r:id="rId4"/>
    <p:sldId id="264" r:id="rId5"/>
    <p:sldId id="280" r:id="rId6"/>
    <p:sldId id="256" r:id="rId7"/>
    <p:sldId id="258" r:id="rId8"/>
    <p:sldId id="282" r:id="rId9"/>
    <p:sldId id="272" r:id="rId10"/>
    <p:sldId id="265" r:id="rId11"/>
    <p:sldId id="278" r:id="rId12"/>
    <p:sldId id="266" r:id="rId13"/>
    <p:sldId id="270" r:id="rId14"/>
    <p:sldId id="271" r:id="rId15"/>
    <p:sldId id="283" r:id="rId16"/>
    <p:sldId id="273" r:id="rId17"/>
    <p:sldId id="284" r:id="rId18"/>
    <p:sldId id="286" r:id="rId19"/>
    <p:sldId id="290" r:id="rId20"/>
  </p:sldIdLst>
  <p:sldSz cx="12801600" cy="8229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A4C06"/>
    <a:srgbClr val="FF3300"/>
    <a:srgbClr val="FB2E0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78" autoAdjust="0"/>
    <p:restoredTop sz="94660"/>
  </p:normalViewPr>
  <p:slideViewPr>
    <p:cSldViewPr>
      <p:cViewPr>
        <p:scale>
          <a:sx n="60" d="100"/>
          <a:sy n="60" d="100"/>
        </p:scale>
        <p:origin x="-996" y="-120"/>
      </p:cViewPr>
      <p:guideLst>
        <p:guide orient="horz" pos="2592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E8972-77E4-49FB-96AC-E4811B87581B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685800"/>
            <a:ext cx="5334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A2A9C-ED1A-40A5-93DC-ABF1786EB0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A2A9C-ED1A-40A5-93DC-ABF1786EB0E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21FB0-77B5-4EB9-BFAC-C38BB9093ED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A2A9C-ED1A-40A5-93DC-ABF1786EB0E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556512"/>
            <a:ext cx="1088136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4663440"/>
            <a:ext cx="896112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29567"/>
            <a:ext cx="288036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29567"/>
            <a:ext cx="842772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5288284"/>
            <a:ext cx="10881360" cy="16344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3488057"/>
            <a:ext cx="10881360" cy="180022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920240"/>
            <a:ext cx="5654040" cy="54311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920240"/>
            <a:ext cx="5654040" cy="54311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6" y="1842140"/>
            <a:ext cx="5656263" cy="7677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6" y="2609855"/>
            <a:ext cx="5656263" cy="4741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45" y="1842140"/>
            <a:ext cx="5658485" cy="7677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45" y="2609855"/>
            <a:ext cx="5658485" cy="4741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4" y="327660"/>
            <a:ext cx="4211638" cy="139446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27661"/>
            <a:ext cx="7156450" cy="70237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4" y="1722121"/>
            <a:ext cx="4211638" cy="56292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5760721"/>
            <a:ext cx="7680960" cy="6800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735330"/>
            <a:ext cx="7680960" cy="49377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6440807"/>
            <a:ext cx="7680960" cy="9658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29565"/>
            <a:ext cx="1152144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920240"/>
            <a:ext cx="11521440" cy="5431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7627621"/>
            <a:ext cx="29870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7627621"/>
            <a:ext cx="4053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7627621"/>
            <a:ext cx="29870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199"/>
            <a:ext cx="12496800" cy="684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2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274323"/>
            <a:ext cx="11841480" cy="780288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3500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endParaRPr lang="en-US" sz="3500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Car_driving V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843" y="2209702"/>
            <a:ext cx="5160579" cy="418960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15310" y="2133601"/>
            <a:ext cx="6618890" cy="424731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 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ড্রা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ইভিং প্রশিক্ষণে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ঃ 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য়াল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রি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য়েলি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মাধ্যমে একজন প্রশিক্ষণার্থী বাস্তবের মত গা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ড়ি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চালি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খুব সহজেই বাস্তবে গা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ড়ি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চালানোর দক্ষতা অর্জন করতে পারে। এর ফলে এক জন প্রশিক্ষণার্থী কোনো দুর্ঘটনা ছা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ড়া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 গা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ড়ি</a:t>
            </a:r>
            <a:r>
              <a:rPr lang="as-IN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চালানো শিখতে পারে।</a:t>
            </a:r>
            <a:endParaRPr lang="en-US" sz="3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1143003"/>
            <a:ext cx="11521440" cy="6705600"/>
          </a:xfrm>
        </p:spPr>
        <p:txBody>
          <a:bodyPr>
            <a:normAutofit/>
          </a:bodyPr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35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Space V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676400"/>
            <a:ext cx="5181600" cy="563231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04800" y="1676401"/>
            <a:ext cx="6629400" cy="563231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s-IN" sz="3000" b="1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মহাশূন্য অভিযান প্রশিক্ষণেঃ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 নভোযান পরিচালনার প্রশিক্ষণের জন্য যাবতী</a:t>
            </a:r>
            <a:r>
              <a:rPr lang="en-US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 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 খুঁটিনাটি বিষ</a:t>
            </a:r>
            <a:r>
              <a:rPr lang="en-US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গুলো শেখানো হ</a:t>
            </a:r>
            <a:r>
              <a:rPr lang="en-US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 ভার্চু</a:t>
            </a:r>
            <a:r>
              <a:rPr lang="en-US" sz="3000" dirty="0" err="1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য়া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ল রি</a:t>
            </a:r>
            <a:r>
              <a:rPr lang="en-US" sz="3000" dirty="0" err="1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য়ে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লিটির মাধ্যমে। যার মাধ্যমে পৃথিবীতে বসেই কাল্পনিক পরিবেশে মহাকাশে গবেষণা পরিচালনার বিষ</a:t>
            </a:r>
            <a:r>
              <a:rPr lang="en-US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গুলো এবং মহাশূন্যে খাপ খাও</a:t>
            </a:r>
            <a:r>
              <a:rPr lang="en-US" sz="3000" dirty="0" err="1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য়া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নোর মতো বিষ</a:t>
            </a:r>
            <a:r>
              <a:rPr lang="en-US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য়</a:t>
            </a:r>
            <a:r>
              <a:rPr lang="as-IN" sz="3000" dirty="0" smtClean="0">
                <a:solidFill>
                  <a:schemeClr val="bg1"/>
                </a:solidFill>
                <a:latin typeface="Niagara Solid" pitchFamily="82" charset="0"/>
                <a:cs typeface="NikoshBAN" pitchFamily="2" charset="0"/>
              </a:rPr>
              <a:t>গুলো পূর্বেই প্রশিক্ষণ নিতে পারেন নভোচারীরা।</a:t>
            </a:r>
            <a:endParaRPr lang="en-US" sz="3000" dirty="0" smtClean="0">
              <a:solidFill>
                <a:schemeClr val="bg1"/>
              </a:solidFill>
              <a:latin typeface="Niagara Solid" pitchFamily="8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R Milita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089" y="1905001"/>
            <a:ext cx="4963513" cy="42473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15310" y="1905001"/>
            <a:ext cx="6771290" cy="42473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সামরিক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বাহিনীতেঃ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যুদ্ধের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সৈনিকদের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প্রশিক্ষণ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অত্যাধুনিক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যুদ্ধাস্ত্র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সঠিকভাবে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শত্রুর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অবস্থান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সশস্ত্র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বাহিনীতে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6" name="Rectangle 5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rtual Reality  Equipment Trai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2087069"/>
            <a:ext cx="5181600" cy="41613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15311" y="2087069"/>
            <a:ext cx="6506955" cy="42473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ব্যবসা-বাণিজ্যঃ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কর্মচারীদের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প্রশিক্ষণ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প্রোডাক্টের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প্রদর্শন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প্রোডাক্ট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ডেভেলপমেন্ট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457203"/>
            <a:ext cx="11734800" cy="7620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endParaRPr lang="en-US" sz="31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VR Entertain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2025826"/>
            <a:ext cx="5029200" cy="42473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15310" y="2025828"/>
            <a:ext cx="6772342" cy="42473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বিনোদন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মিডিয়াক্ষেত্রেঃ</a:t>
            </a:r>
            <a:r>
              <a:rPr lang="en-US" sz="3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চলচ্চিত্র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টেলিভিশনের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প্রোগ্রামে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দিয়েছে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চলচ্চিত্র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The Matrix, Vanilla sky, Wonderland, Assassins Creed, Torn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80641" y="835572"/>
            <a:ext cx="4480560" cy="7342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17564" tIns="58782" rIns="117564" bIns="58782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3352801"/>
            <a:ext cx="11277600" cy="734265"/>
          </a:xfrm>
          <a:prstGeom prst="rect">
            <a:avLst/>
          </a:prstGeom>
          <a:noFill/>
        </p:spPr>
        <p:txBody>
          <a:bodyPr wrap="square" lIns="117564" tIns="58782" rIns="117564" bIns="58782" rtlCol="0">
            <a:spAutoFit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দৈনন্দিন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লিখো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137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11521440" cy="678180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কল্পনার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জগতে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বিচরণঃ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কল্পনার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রাজ্যে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ইচ্ছেমত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বিচরণ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বেশিরভাগ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কাটাবে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কল্পনার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জগতে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থাকবে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জগতে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ব্যয়বহুলঃ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য়াল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রি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লিটি সরঞ্জামাদি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দাম অনেক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হও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য়া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 কারণে এটি সর্বসাধারণের জন্য ব্যবহার করা হ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ওঠে না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স্বাস্থ্যের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ক্ষতিকরঃ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 প্রযুক্তির ব্যবহারের ফলে র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ছে স্বাস্থ্যঝুঁকি। এটি মানুষের দৃষ্টিশক্তি ও শ্রবণশক্তি এর ব্যাপক ক্ষতিসাধন করে। </a:t>
            </a:r>
            <a:endParaRPr lang="en-US" b="1" dirty="0" smtClean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মনুষ্যত্বহীনতাঃ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য়াল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রি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লিটি ব্যবহারের ফলে মানুষ বাস্তবিকের চে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য়ে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ভালো পরিবেশ ও মনের মতো সঙ্গী খুঁজে পাবে। যার ফলে মানুষের মাঝে পারস্পরিক বন্ধুত্ব ও মনুষত্বহীনতা বে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ড়ে</a:t>
            </a:r>
            <a:r>
              <a:rPr lang="as-IN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যাবে। যার ফলে ক্রমেই মানবসমাজ বিলুপ্ত হতে থাকবে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228600"/>
            <a:ext cx="10668000" cy="64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371601"/>
            <a:ext cx="10942320" cy="661035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NikoshBAN"/>
              </a:rPr>
              <a:t>প্রশ্নঃ</a:t>
            </a:r>
            <a:r>
              <a:rPr lang="en-US" sz="3200" dirty="0" smtClean="0">
                <a:latin typeface="NikoshBAN"/>
              </a:rPr>
              <a:t> ১। </a:t>
            </a:r>
            <a:r>
              <a:rPr lang="as-IN" sz="3200" dirty="0" smtClean="0">
                <a:latin typeface="NikoshBAN"/>
              </a:rPr>
              <a:t>কোনটি </a:t>
            </a:r>
            <a:r>
              <a:rPr lang="as-IN" sz="3200" dirty="0">
                <a:latin typeface="NikoshBAN"/>
              </a:rPr>
              <a:t>ভার্চুয়াল রিয়েলিটিতে ব্যবহৃত হয়</a:t>
            </a:r>
            <a:r>
              <a:rPr lang="as-IN" sz="3200" dirty="0" smtClean="0">
                <a:latin typeface="NikoshBAN"/>
              </a:rPr>
              <a:t>?</a:t>
            </a:r>
            <a:r>
              <a:rPr lang="en-US" sz="3200" dirty="0" smtClean="0">
                <a:latin typeface="NikoshBAN"/>
              </a:rPr>
              <a:t> </a:t>
            </a:r>
            <a:r>
              <a:rPr lang="as-IN" sz="3200" dirty="0" smtClean="0">
                <a:latin typeface="NikoshBAN"/>
              </a:rPr>
              <a:t> </a:t>
            </a:r>
            <a:endParaRPr lang="en-US" sz="3200" dirty="0">
              <a:latin typeface="NikoshB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1"/>
            <a:ext cx="107442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NikoshBAN"/>
              </a:rPr>
              <a:t>ক) </a:t>
            </a:r>
            <a:r>
              <a:rPr lang="as-IN" dirty="0" smtClean="0">
                <a:latin typeface="NikoshBAN"/>
              </a:rPr>
              <a:t>ত্রিমাত্রিক </a:t>
            </a:r>
            <a:r>
              <a:rPr lang="as-IN" dirty="0">
                <a:latin typeface="NikoshBAN"/>
              </a:rPr>
              <a:t>সিমুলেশন </a:t>
            </a:r>
            <a:r>
              <a:rPr lang="en-US" dirty="0">
                <a:latin typeface="NikoshBAN"/>
              </a:rPr>
              <a:t>	</a:t>
            </a:r>
            <a:r>
              <a:rPr lang="en-US" dirty="0" smtClean="0">
                <a:latin typeface="NikoshBAN"/>
              </a:rPr>
              <a:t>    </a:t>
            </a:r>
            <a:r>
              <a:rPr lang="as-IN" dirty="0" smtClean="0">
                <a:latin typeface="NikoshBAN"/>
              </a:rPr>
              <a:t>খ</a:t>
            </a:r>
            <a:r>
              <a:rPr lang="en-US" dirty="0" smtClean="0">
                <a:latin typeface="NikoshBAN"/>
              </a:rPr>
              <a:t>) </a:t>
            </a:r>
            <a:r>
              <a:rPr lang="as-IN" dirty="0" smtClean="0">
                <a:latin typeface="NikoshBAN"/>
              </a:rPr>
              <a:t>দ্বিমাত্রিক </a:t>
            </a:r>
            <a:r>
              <a:rPr lang="as-IN" dirty="0">
                <a:latin typeface="NikoshBAN"/>
              </a:rPr>
              <a:t>সিমুলেশন  </a:t>
            </a:r>
            <a:endParaRPr lang="en-US" dirty="0" smtClean="0">
              <a:latin typeface="NikoshBAN"/>
            </a:endParaRPr>
          </a:p>
          <a:p>
            <a:pPr marL="0" indent="0">
              <a:buNone/>
            </a:pPr>
            <a:r>
              <a:rPr lang="as-IN" dirty="0" smtClean="0">
                <a:latin typeface="NikoshBAN"/>
              </a:rPr>
              <a:t>গ</a:t>
            </a:r>
            <a:r>
              <a:rPr lang="en-US" dirty="0" smtClean="0">
                <a:latin typeface="NikoshBAN"/>
              </a:rPr>
              <a:t>) </a:t>
            </a:r>
            <a:r>
              <a:rPr lang="as-IN" dirty="0" smtClean="0">
                <a:latin typeface="NikoshBAN"/>
              </a:rPr>
              <a:t>হ্যান্ড </a:t>
            </a:r>
            <a:r>
              <a:rPr lang="as-IN" dirty="0">
                <a:latin typeface="NikoshBAN"/>
              </a:rPr>
              <a:t>জিওমেট্রি         </a:t>
            </a:r>
            <a:r>
              <a:rPr lang="as-IN" dirty="0" smtClean="0">
                <a:latin typeface="NikoshBAN"/>
              </a:rPr>
              <a:t>ঘ</a:t>
            </a:r>
            <a:r>
              <a:rPr lang="en-US" dirty="0" smtClean="0">
                <a:latin typeface="NikoshBAN"/>
              </a:rPr>
              <a:t>) </a:t>
            </a:r>
            <a:r>
              <a:rPr lang="as-IN" dirty="0" smtClean="0">
                <a:latin typeface="NikoshBAN"/>
              </a:rPr>
              <a:t>বায়োলজিক্যাল ডাটা</a:t>
            </a:r>
            <a:endParaRPr lang="en-US" dirty="0" smtClean="0">
              <a:latin typeface="NikoshB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990" y="4038600"/>
            <a:ext cx="1158121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err="1">
                <a:latin typeface="NikoshBAN"/>
              </a:rPr>
              <a:t>প্রশ্নঃ</a:t>
            </a:r>
            <a:r>
              <a:rPr lang="en-US" sz="3200" dirty="0">
                <a:latin typeface="NikoshBAN"/>
              </a:rPr>
              <a:t> </a:t>
            </a:r>
            <a:r>
              <a:rPr lang="en-US" sz="3200" dirty="0" smtClean="0">
                <a:latin typeface="NikoshBAN"/>
              </a:rPr>
              <a:t>২। </a:t>
            </a:r>
            <a:r>
              <a:rPr lang="as-IN" sz="3200" dirty="0" smtClean="0"/>
              <a:t>ভার্চুয়াল </a:t>
            </a:r>
            <a:r>
              <a:rPr lang="as-IN" sz="3200" dirty="0"/>
              <a:t>রিয়েলিটির মাধ্যমে নিরাপদে কোন কাজটি করা সম্ভব</a:t>
            </a:r>
            <a:r>
              <a:rPr lang="as-IN" sz="3200" dirty="0" smtClean="0"/>
              <a:t>?</a:t>
            </a:r>
            <a:endParaRPr lang="en-US" sz="3200" dirty="0" smtClean="0"/>
          </a:p>
          <a:p>
            <a:pPr marL="571500" indent="-571500">
              <a:buFont typeface="+mj-lt"/>
              <a:buAutoNum type="romanLcPeriod"/>
            </a:pPr>
            <a:r>
              <a:rPr lang="as-IN" sz="3200" dirty="0"/>
              <a:t>মহাশুন্য অভিযান</a:t>
            </a:r>
          </a:p>
          <a:p>
            <a:pPr marL="571500" indent="-571500">
              <a:buFont typeface="+mj-lt"/>
              <a:buAutoNum type="romanLcPeriod"/>
            </a:pPr>
            <a:r>
              <a:rPr lang="as-IN" sz="3200" dirty="0"/>
              <a:t>সেনাবাহিনীতে যুদ্ধ প্রশিক্ষণ</a:t>
            </a:r>
          </a:p>
          <a:p>
            <a:pPr marL="571500" indent="-571500">
              <a:buFont typeface="+mj-lt"/>
              <a:buAutoNum type="romanLcPeriod"/>
            </a:pPr>
            <a:r>
              <a:rPr lang="as-IN" sz="3200" dirty="0"/>
              <a:t>পরিবেশ সুরক্ষা</a:t>
            </a:r>
          </a:p>
          <a:p>
            <a:r>
              <a:rPr lang="as-IN" sz="3200" dirty="0"/>
              <a:t>নিচের কোনটি সঠিক?</a:t>
            </a:r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3200" dirty="0"/>
              <a:t>ক) i </a:t>
            </a:r>
            <a:r>
              <a:rPr lang="en-US" sz="3200" dirty="0">
                <a:latin typeface="NikoshBAN"/>
              </a:rPr>
              <a:t>ও</a:t>
            </a:r>
            <a:r>
              <a:rPr lang="en-US" sz="3200" dirty="0"/>
              <a:t> ii		খ) i </a:t>
            </a:r>
            <a:r>
              <a:rPr lang="en-US" sz="3200" dirty="0">
                <a:latin typeface="NikoshBAN"/>
              </a:rPr>
              <a:t>ও</a:t>
            </a:r>
            <a:r>
              <a:rPr lang="en-US" sz="3200" dirty="0"/>
              <a:t> iii 		গ) ii </a:t>
            </a:r>
            <a:r>
              <a:rPr lang="en-US" sz="3200" dirty="0">
                <a:latin typeface="NikoshBAN"/>
              </a:rPr>
              <a:t>ও</a:t>
            </a:r>
            <a:r>
              <a:rPr lang="en-US" sz="3200" dirty="0"/>
              <a:t> iii		ঘ) i, ii </a:t>
            </a:r>
            <a:r>
              <a:rPr lang="en-US" sz="3200" dirty="0">
                <a:latin typeface="NikoshBAN"/>
              </a:rPr>
              <a:t>ও</a:t>
            </a:r>
            <a:r>
              <a:rPr lang="en-US" sz="3200" dirty="0"/>
              <a:t> iii   </a:t>
            </a:r>
            <a:endParaRPr lang="en-US" sz="3200" dirty="0" smtClean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54F083C-0BCF-2BD9-4208-8282EDC730E0}"/>
              </a:ext>
            </a:extLst>
          </p:cNvPr>
          <p:cNvSpPr txBox="1"/>
          <p:nvPr/>
        </p:nvSpPr>
        <p:spPr>
          <a:xfrm>
            <a:off x="4573252" y="178420"/>
            <a:ext cx="3913851" cy="7694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xmlns="" id="{DAFBE602-C537-3018-3E87-FF5030BCB34E}"/>
              </a:ext>
            </a:extLst>
          </p:cNvPr>
          <p:cNvSpPr/>
          <p:nvPr/>
        </p:nvSpPr>
        <p:spPr>
          <a:xfrm rot="19573756">
            <a:off x="244755" y="1946262"/>
            <a:ext cx="958042" cy="348936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xmlns="" id="{DAFBE602-C537-3018-3E87-FF5030BCB34E}"/>
              </a:ext>
            </a:extLst>
          </p:cNvPr>
          <p:cNvSpPr/>
          <p:nvPr/>
        </p:nvSpPr>
        <p:spPr>
          <a:xfrm rot="19573756">
            <a:off x="244756" y="6561436"/>
            <a:ext cx="958042" cy="348936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27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" y="2058412"/>
            <a:ext cx="126111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উদ্দীপকটি</a:t>
            </a:r>
            <a:r>
              <a:rPr lang="en-US" sz="3200" b="1" dirty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200" b="1" dirty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3200" b="1" dirty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CC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দাওঃ</a:t>
            </a:r>
            <a:endParaRPr lang="en-US" sz="3200" b="1" dirty="0" smtClean="0">
              <a:solidFill>
                <a:srgbClr val="CC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en-US" sz="32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as-IN" sz="3200" b="1" dirty="0">
                <a:solidFill>
                  <a:srgbClr val="7030A0"/>
                </a:solidFill>
                <a:latin typeface="SutonnyMJ" pitchFamily="2" charset="0"/>
              </a:rPr>
              <a:t>ডাঃ রাজিব মেডিকেল কলেজের ব্যবহারিক ক্লাসে রোগী ছাড়াই বিশেষ প্রযুক্তির মাধ্যমে হার্টের অপারেশনের অভিজ্ঞতা লাভ করেন| তিনি লং টেনিস খেলতে গিয়ে লক্ষ্য করলেন অন্যান্য বলের তুলনায় এ বলের স্থায়িত্ব অনেক বেশি|</a:t>
            </a:r>
          </a:p>
          <a:p>
            <a:pPr algn="just"/>
            <a:endParaRPr lang="en-US" sz="3200" b="1" dirty="0" smtClean="0">
              <a:latin typeface="SutonnyMJ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CE3820-31C1-DD33-46E4-CCAD8E295240}"/>
              </a:ext>
            </a:extLst>
          </p:cNvPr>
          <p:cNvSpPr txBox="1"/>
          <p:nvPr/>
        </p:nvSpPr>
        <p:spPr>
          <a:xfrm>
            <a:off x="4481552" y="214978"/>
            <a:ext cx="3837259" cy="7694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3128" y="5105399"/>
            <a:ext cx="1237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CC0000"/>
                </a:solidFill>
                <a:latin typeface="NikoshBAN"/>
              </a:rPr>
              <a:t>প্রশ্নঃ</a:t>
            </a:r>
            <a:r>
              <a:rPr lang="en-US" sz="3200" b="1" dirty="0" smtClean="0">
                <a:solidFill>
                  <a:srgbClr val="CC0000"/>
                </a:solidFill>
                <a:latin typeface="NikoshBAN"/>
              </a:rPr>
              <a:t> </a:t>
            </a:r>
            <a:r>
              <a:rPr lang="as-IN" sz="3200" b="1" dirty="0" smtClean="0">
                <a:solidFill>
                  <a:srgbClr val="CC0000"/>
                </a:solidFill>
                <a:latin typeface="NikoshBAN"/>
              </a:rPr>
              <a:t>ব্যবহারিক </a:t>
            </a:r>
            <a:r>
              <a:rPr lang="as-IN" sz="3200" b="1" dirty="0">
                <a:solidFill>
                  <a:srgbClr val="CC0000"/>
                </a:solidFill>
                <a:latin typeface="NikoshBAN"/>
              </a:rPr>
              <a:t>ক্লাসে ব্যবহৃত প্রযুক্তিটি দক্ষ জনবল ˆতরিতে কোনো ভূমিকা রাখবে কী? বিশ্লেষণপূর্বক মতামত দাও|</a:t>
            </a:r>
            <a:endParaRPr lang="en-US" sz="3200" dirty="0">
              <a:solidFill>
                <a:srgbClr val="CC0000"/>
              </a:solidFill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1142995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F8B49B-97D1-D0AA-2D44-B08B4F890316}"/>
              </a:ext>
            </a:extLst>
          </p:cNvPr>
          <p:cNvSpPr txBox="1"/>
          <p:nvPr/>
        </p:nvSpPr>
        <p:spPr>
          <a:xfrm>
            <a:off x="3242846" y="2562884"/>
            <a:ext cx="5936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Thanks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AEA9C40-D2C2-B743-A46B-85F7A9533572}"/>
              </a:ext>
            </a:extLst>
          </p:cNvPr>
          <p:cNvSpPr/>
          <p:nvPr/>
        </p:nvSpPr>
        <p:spPr>
          <a:xfrm>
            <a:off x="2176047" y="2383235"/>
            <a:ext cx="8025053" cy="18618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44FCC9-C4CE-134B-6ADF-3E1AC66DF39C}"/>
              </a:ext>
            </a:extLst>
          </p:cNvPr>
          <p:cNvSpPr/>
          <p:nvPr/>
        </p:nvSpPr>
        <p:spPr>
          <a:xfrm>
            <a:off x="2198686" y="4684073"/>
            <a:ext cx="8025053" cy="18618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0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" y="136539"/>
            <a:ext cx="8586438" cy="7635861"/>
            <a:chOff x="838200" y="761999"/>
            <a:chExt cx="5213195" cy="4639892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3397405" y="761999"/>
              <a:ext cx="2653990" cy="5656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en-US" sz="4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38200" y="1742524"/>
              <a:ext cx="3886200" cy="36593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/>
            <a:p>
              <a:pPr algn="ctr">
                <a:spcBef>
                  <a:spcPct val="0"/>
                </a:spcBef>
                <a:spcAft>
                  <a:spcPts val="771"/>
                </a:spcAft>
                <a:defRPr/>
              </a:pPr>
              <a:endParaRPr lang="en-US" sz="3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771"/>
                </a:spcAft>
                <a:defRPr/>
              </a:pPr>
              <a:endParaRPr lang="en-US" sz="3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771"/>
                </a:spcAft>
                <a:defRPr/>
              </a:pPr>
              <a:endParaRPr lang="en-US" sz="3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771"/>
                </a:spcAft>
                <a:defRPr/>
              </a:pPr>
              <a:endParaRPr lang="en-US" sz="3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endParaRPr lang="en-US" sz="3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ts val="1200"/>
                </a:spcBef>
                <a:spcAft>
                  <a:spcPts val="600"/>
                </a:spcAft>
                <a:defRPr/>
              </a:pPr>
              <a:r>
                <a:rPr lang="en-US" sz="3200" dirty="0" err="1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মশিউর</a:t>
              </a:r>
              <a:r>
                <a:rPr lang="en-US" sz="3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r>
                <a:rPr lang="en-US" sz="32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ভুইয়া</a:t>
              </a:r>
              <a:endPara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প্রভাষক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তথ্য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যোগাযোগ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প্রযুক্তি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)</a:t>
              </a: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ওয়াহেদপুর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ইসলামিয়া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আলিম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মাদ্রাসা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2600" dirty="0" err="1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দেবিদ্বার</a:t>
              </a:r>
              <a:r>
                <a:rPr lang="en-US" sz="2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কুমিল্লা</a:t>
              </a:r>
              <a:endParaRPr lang="en-US" sz="2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26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moshiurrahman2343@gmail.com</a:t>
              </a:r>
            </a:p>
            <a:p>
              <a:pPr algn="ctr">
                <a:spcBef>
                  <a:spcPct val="0"/>
                </a:spcBef>
                <a:spcAft>
                  <a:spcPts val="600"/>
                </a:spcAft>
                <a:defRPr/>
              </a:pPr>
              <a:endParaRPr lang="en-US" sz="26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030" y="1874522"/>
            <a:ext cx="2648607" cy="3101843"/>
          </a:xfrm>
          <a:prstGeom prst="ellipse">
            <a:avLst/>
          </a:prstGeom>
          <a:ln w="63500" cap="rnd"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250067" y="1668388"/>
            <a:ext cx="6400799" cy="66159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endParaRPr lang="en-US" sz="32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ts val="300"/>
              </a:spcBef>
              <a:spcAft>
                <a:spcPts val="771"/>
              </a:spcAft>
              <a:defRPr/>
            </a:pPr>
            <a:r>
              <a:rPr lang="as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 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spcAft>
                <a:spcPts val="771"/>
              </a:spcAft>
              <a:defRPr/>
            </a:pPr>
            <a:r>
              <a:rPr lang="as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একাদশ-দ্বাদশ</a:t>
            </a:r>
            <a:endParaRPr lang="as-IN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as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১ম</a:t>
            </a:r>
            <a:endParaRPr lang="as-IN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440867" indent="-440867" algn="ctr">
              <a:spcBef>
                <a:spcPct val="20000"/>
              </a:spcBef>
            </a:pPr>
            <a:r>
              <a:rPr lang="as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পাঠঃ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D21CF11-84D2-23CA-73DC-BBADBF8B1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096" y="1750188"/>
            <a:ext cx="2754479" cy="33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36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dfh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00" y="0"/>
            <a:ext cx="11201400" cy="7315200"/>
          </a:xfrm>
        </p:spPr>
      </p:pic>
      <p:sp>
        <p:nvSpPr>
          <p:cNvPr id="6" name="Rectangle 5"/>
          <p:cNvSpPr/>
          <p:nvPr/>
        </p:nvSpPr>
        <p:spPr>
          <a:xfrm>
            <a:off x="2286000" y="7078717"/>
            <a:ext cx="8534400" cy="975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400" b="1" dirty="0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400" b="1" dirty="0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b="1" dirty="0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4400" b="1" dirty="0" smtClean="0">
                <a:solidFill>
                  <a:srgbClr val="FB2E05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b="1" dirty="0">
              <a:solidFill>
                <a:srgbClr val="FB2E05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5571" y="136746"/>
            <a:ext cx="5136931" cy="76944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endParaRPr lang="en-US" sz="4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63710" y="902383"/>
            <a:ext cx="5410200" cy="92333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9" descr="reality eng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69" y="2057400"/>
            <a:ext cx="11277600" cy="59436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381000"/>
            <a:ext cx="4114800" cy="914400"/>
          </a:xfr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12161520" cy="565975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…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ক্ষেত্র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এর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অসুবিধা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9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spcBef>
                <a:spcPts val="1200"/>
              </a:spcBef>
              <a:buNone/>
            </a:pPr>
            <a:r>
              <a:rPr lang="as-IN" dirty="0" smtClean="0"/>
              <a:t/>
            </a:r>
            <a:br>
              <a:rPr lang="as-IN" dirty="0" smtClean="0"/>
            </a:br>
            <a:endParaRPr lang="as-IN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422430" y="4648200"/>
            <a:ext cx="9253046" cy="91440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Virtual Reality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ত্রিমাতৃক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(3D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lowchart: Delay 1"/>
          <p:cNvSpPr/>
          <p:nvPr/>
        </p:nvSpPr>
        <p:spPr>
          <a:xfrm>
            <a:off x="0" y="0"/>
            <a:ext cx="2819400" cy="8229600"/>
          </a:xfrm>
          <a:prstGeom prst="flowChartDelay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3332" y="838199"/>
            <a:ext cx="9341069" cy="1569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Bef>
                <a:spcPts val="1600"/>
              </a:spcBef>
              <a:buFont typeface="Wingdings" pitchFamily="2" charset="2"/>
              <a:buChar char="q"/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Virtual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কাল্পনিক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”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Reality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বাস্তবতা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”।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রিয়েলিটিকে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ভাষায়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কাল্পনিক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বাস্তবতা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406664" y="3019458"/>
            <a:ext cx="9242536" cy="10772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Bef>
                <a:spcPts val="1600"/>
              </a:spcBef>
              <a:buFont typeface="Wingdings" pitchFamily="2" charset="2"/>
              <a:buChar char="q"/>
            </a:pP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প্রকৃতপক্ষে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বাস্তবের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চেতনা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উদ্রেকারী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নির্ভর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কল্পনাকে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2971801" y="6476999"/>
            <a:ext cx="9372599" cy="10772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Bef>
                <a:spcPts val="1600"/>
              </a:spcBef>
              <a:buFont typeface="Wingdings" pitchFamily="2" charset="2"/>
              <a:buChar char="q"/>
            </a:pP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রিয়েলিটিতে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as-IN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ব্যবহৃত সফটওয়্যার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as-IN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/>
                <a:cs typeface="Times New Roman" pitchFamily="18" charset="0"/>
              </a:rPr>
              <a:t>Vizard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NikoshBAN"/>
                <a:cs typeface="Times New Roman" pitchFamily="18" charset="0"/>
              </a:rPr>
              <a:t>VRToolKit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NikoshBAN"/>
                <a:cs typeface="Times New Roman" pitchFamily="18" charset="0"/>
              </a:rPr>
              <a:t>, 3D Studio Max, Maya </a:t>
            </a:r>
            <a:r>
              <a:rPr lang="as-IN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ইত্যাদি।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ad mount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2118886"/>
            <a:ext cx="3810000" cy="3812627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152400" y="6248400"/>
            <a:ext cx="3810000" cy="1005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হেড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মাউন্টেড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ডিসপ্লে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381000"/>
            <a:ext cx="12496800" cy="64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উপাদানসমূহ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3" descr="Data Glov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2" y="2118887"/>
            <a:ext cx="3810001" cy="37810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8" name="Content Placeholder 3" descr="Full body suit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2118886"/>
            <a:ext cx="4038600" cy="37810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9" name="Rectangle 8"/>
          <p:cNvSpPr/>
          <p:nvPr/>
        </p:nvSpPr>
        <p:spPr>
          <a:xfrm>
            <a:off x="4343403" y="6277827"/>
            <a:ext cx="3810000" cy="100584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হ্যান্ড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মাউন্টেড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ডিসপ্লে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10600" y="6248400"/>
            <a:ext cx="4038600" cy="100584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পূর্ণাঙ্গ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বডি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সু্ইট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4800" y="914401"/>
            <a:ext cx="4480560" cy="7342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17564" tIns="58782" rIns="117564" bIns="58782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" y="3429000"/>
            <a:ext cx="11201400" cy="3273422"/>
          </a:xfrm>
          <a:prstGeom prst="rect">
            <a:avLst/>
          </a:prstGeom>
          <a:noFill/>
        </p:spPr>
        <p:txBody>
          <a:bodyPr wrap="square" lIns="117564" tIns="58782" rIns="117564" bIns="58782" rtlCol="0">
            <a:spAutoFit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রিয়েলিটি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রিয়েলিটিতে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pPr>
              <a:spcAft>
                <a:spcPts val="1800"/>
              </a:spcAft>
            </a:pPr>
            <a:endParaRPr lang="en-US" sz="4000" dirty="0" smtClean="0">
              <a:solidFill>
                <a:srgbClr val="002060"/>
              </a:solidFill>
            </a:endParaRPr>
          </a:p>
          <a:p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1137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52400"/>
            <a:ext cx="11841480" cy="8077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2900" b="1" dirty="0" smtClean="0"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endParaRPr lang="en-US" sz="2900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VR Medical-Educ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1800857"/>
            <a:ext cx="5683469" cy="49599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15310" y="381000"/>
            <a:ext cx="12105290" cy="6400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প্রাত্যহিক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310" y="1878687"/>
            <a:ext cx="6248400" cy="493981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চিকিৎসাক্ষেত্রেঃ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জটিল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অপারেশন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অঙ্গ-প্রত্যঙ্গের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ক্ষুদ্রাতিক্ষুদ্র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বিষয়গুলোর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পর্যালোচনা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ডিএনএ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পর্যালোচনা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প্রভৃতি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রিয়েলিটির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কল্যাণে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ব্যাপকভাবে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গবেষণা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চালানো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স্বয়ংক্রিয়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স্পর্শ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ইন্টারফেস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ব্যবহারকারীকে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কল্পনার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বস্তুকে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অনুভূতি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599</Words>
  <Application>Microsoft Office PowerPoint</Application>
  <PresentationFormat>Custom</PresentationFormat>
  <Paragraphs>124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শিখনফল</vt:lpstr>
      <vt:lpstr>Virtual Reality তে ত্রিমাতৃক (3D) ছবি তৈরি করা হয়।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প্রশ্নঃ ১। কোনটি ভার্চুয়াল রিয়েলিটিতে ব্যবহৃত হয়?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Lab-4</dc:creator>
  <cp:lastModifiedBy>Doel</cp:lastModifiedBy>
  <cp:revision>376</cp:revision>
  <dcterms:created xsi:type="dcterms:W3CDTF">2006-08-16T00:00:00Z</dcterms:created>
  <dcterms:modified xsi:type="dcterms:W3CDTF">2026-08-10T14:53:39Z</dcterms:modified>
</cp:coreProperties>
</file>