
<file path=[Content_Types].xml><?xml version="1.0" encoding="utf-8"?>
<Types xmlns="http://schemas.openxmlformats.org/package/2006/content-types"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1" r:id="rId3"/>
    <p:sldId id="272" r:id="rId4"/>
    <p:sldId id="273" r:id="rId5"/>
    <p:sldId id="256" r:id="rId6"/>
    <p:sldId id="275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6" r:id="rId2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0" autoAdjust="0"/>
    <p:restoredTop sz="94595" autoAdjust="0"/>
  </p:normalViewPr>
  <p:slideViewPr>
    <p:cSldViewPr>
      <p:cViewPr varScale="1">
        <p:scale>
          <a:sx n="61" d="100"/>
          <a:sy n="61" d="100"/>
        </p:scale>
        <p:origin x="240" y="6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 ?><Relationships xmlns="http://schemas.openxmlformats.org/package/2006/relationships"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1.xml.rels><?xml version="1.0" encoding="UTF-8" standalone="yes" ?><Relationships xmlns="http://schemas.openxmlformats.org/package/2006/relationships"><Relationship Id="rId2" Target="../media/image8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2.xml.rels><?xml version="1.0" encoding="UTF-8" standalone="yes" ?><Relationships xmlns="http://schemas.openxmlformats.org/package/2006/relationships"><Relationship Id="rId2" Target="../media/image9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3.xml.rels><?xml version="1.0" encoding="UTF-8" standalone="yes" ?><Relationships xmlns="http://schemas.openxmlformats.org/package/2006/relationships"><Relationship Id="rId2" Target="../media/image10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4.xml.rels><?xml version="1.0" encoding="UTF-8" standalone="yes" ?><Relationships xmlns="http://schemas.openxmlformats.org/package/2006/relationships"><Relationship Id="rId2" Target="../media/image11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5.xml.rels><?xml version="1.0" encoding="UTF-8" standalone="yes" ?><Relationships xmlns="http://schemas.openxmlformats.org/package/2006/relationships"><Relationship Id="rId2" Target="../media/image1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6.xml.rels><?xml version="1.0" encoding="UTF-8" standalone="yes" ?><Relationships xmlns="http://schemas.openxmlformats.org/package/2006/relationships"><Relationship Id="rId2" Target="../media/image13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7.xml.rels><?xml version="1.0" encoding="UTF-8" standalone="yes" ?><Relationships xmlns="http://schemas.openxmlformats.org/package/2006/relationships"><Relationship Id="rId2" Target="../media/image14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8.xml.rels><?xml version="1.0" encoding="UTF-8" standalone="yes" ?><Relationships xmlns="http://schemas.openxmlformats.org/package/2006/relationships"><Relationship Id="rId2" Target="../media/image15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9.xml.rels><?xml version="1.0" encoding="UTF-8" standalone="yes" ?><Relationships xmlns="http://schemas.openxmlformats.org/package/2006/relationships"><Relationship Id="rId2" Target="../media/image16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 ?><Relationships xmlns="http://schemas.openxmlformats.org/package/2006/relationships"><Relationship Id="rId2" Target="../media/image17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 ?><Relationships xmlns="http://schemas.openxmlformats.org/package/2006/relationships"><Relationship Id="rId2" Target="../media/image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 ?><Relationships xmlns="http://schemas.openxmlformats.org/package/2006/relationships"><Relationship Id="rId2" Target="../media/image4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8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9.xml.rels><?xml version="1.0" encoding="UTF-8" standalone="yes" ?><Relationships xmlns="http://schemas.openxmlformats.org/package/2006/relationships"><Relationship Id="rId2" Target="../media/image6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E5B412-41D0-027C-87ED-6F59B0F60982}"/>
              </a:ext>
            </a:extLst>
          </p:cNvPr>
          <p:cNvSpPr txBox="1"/>
          <p:nvPr/>
        </p:nvSpPr>
        <p:spPr>
          <a:xfrm>
            <a:off x="508000" y="2286000"/>
            <a:ext cx="15748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bn-IN" sz="19900" dirty="0">
                <a:latin typeface="NikoshBAN" panose="02000000000000000000" pitchFamily="2" charset="0"/>
                <a:cs typeface="NikoshBAN" panose="02000000000000000000" pitchFamily="2" charset="0"/>
              </a:rPr>
              <a:t> শুভেচ্ছা </a:t>
            </a:r>
            <a:endParaRPr lang="en-US" sz="199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400" spd="slow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900" spd="slow">
        <p14:warp dir="in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58" t="57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250" spd="slow">
        <p15:prstTrans prst="pageCurlDoubl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79" l="-1" r="-1" t="-432"/>
          <a:stretch>
            <a:fillRect/>
          </a:stretch>
        </p:blipFill>
        <p:spPr>
          <a:xfrm>
            <a:off x="0" y="0"/>
            <a:ext cx="16255999" cy="9143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250" spd="slow">
        <p15:prstTrans prst="pageCurlDoubl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-21244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109"/>
          <a:stretch>
            <a:fillRect/>
          </a:stretch>
        </p:blipFill>
        <p:spPr>
          <a:xfrm>
            <a:off x="0" y="52647"/>
            <a:ext cx="16256000" cy="90913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000" spd="slow">
        <p15:prstTrans prst="prestig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2"/>
            </a:gs>
            <a:gs pos="66000">
              <a:schemeClr val="accent1">
                <a:lumMod val="45000"/>
                <a:lumOff val="55000"/>
              </a:schemeClr>
            </a:gs>
            <a:gs pos="96000">
              <a:schemeClr val="accent6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rminator 2">
            <a:extLst>
              <a:ext uri="{FF2B5EF4-FFF2-40B4-BE49-F238E27FC236}">
                <a16:creationId xmlns:a16="http://schemas.microsoft.com/office/drawing/2014/main" id="{AA5EFB99-7D28-8650-60A2-024E2176D357}"/>
              </a:ext>
            </a:extLst>
          </p:cNvPr>
          <p:cNvSpPr/>
          <p:nvPr/>
        </p:nvSpPr>
        <p:spPr>
          <a:xfrm>
            <a:off x="3894052" y="798022"/>
            <a:ext cx="8467897" cy="1352204"/>
          </a:xfrm>
          <a:prstGeom prst="flowChartTerminator">
            <a:avLst/>
          </a:prstGeom>
          <a:effectLst>
            <a:outerShdw blurRad="544818" dist="232285" dir="13500000" algn="br" rotWithShape="0">
              <a:schemeClr val="accent6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bn-IN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 পরিচিতি </a:t>
            </a:r>
            <a:endParaRPr lang="en-US" sz="7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4223AFD-4CBD-13BC-160B-FD625E5837DC}"/>
              </a:ext>
            </a:extLst>
          </p:cNvPr>
          <p:cNvSpPr/>
          <p:nvPr/>
        </p:nvSpPr>
        <p:spPr>
          <a:xfrm>
            <a:off x="594125" y="2669062"/>
            <a:ext cx="5457943" cy="5421993"/>
          </a:xfrm>
          <a:prstGeom prst="ellipse">
            <a:avLst/>
          </a:prstGeom>
          <a:solidFill>
            <a:srgbClr val="00B050"/>
          </a:solidFill>
          <a:effectLst>
            <a:glow rad="371960">
              <a:schemeClr val="accent3">
                <a:satMod val="175000"/>
                <a:alpha val="43001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50800" h="139700"/>
            <a:bevelB w="4445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06F4DBA-9619-6491-3C7B-3BDA2B3F1EE4}"/>
              </a:ext>
            </a:extLst>
          </p:cNvPr>
          <p:cNvSpPr/>
          <p:nvPr/>
        </p:nvSpPr>
        <p:spPr>
          <a:xfrm>
            <a:off x="780851" y="2910293"/>
            <a:ext cx="5029573" cy="4933217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BE4334-A5E2-1593-C1D0-159A78FFF037}"/>
              </a:ext>
            </a:extLst>
          </p:cNvPr>
          <p:cNvSpPr txBox="1"/>
          <p:nvPr/>
        </p:nvSpPr>
        <p:spPr>
          <a:xfrm>
            <a:off x="8775058" y="3882348"/>
            <a:ext cx="71737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আহসানুল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হক </a:t>
            </a:r>
          </a:p>
          <a:p>
            <a:pPr algn="ctr"/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 </a:t>
            </a:r>
          </a:p>
          <a:p>
            <a:pPr algn="ctr"/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ভূইশ্বর পাথারহাটি সরকারি প্রাথমিক বিদ্যালয় </a:t>
            </a:r>
          </a:p>
          <a:p>
            <a:pPr algn="ctr"/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সরাইল, ব্রাহ্মণবাড়িয়া।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08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 tmFilter="0,0; .5, 0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1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 tmFilter="0,0; .5, 0; 1, 1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1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 tmFilter="0,0; .5, 0; 1, 1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1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 tmFilter="0,0; .5, 0; 1, 1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250" spd="slow">
        <p15:prstTrans prst="pageCurlDouble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501541" y="-338226"/>
            <a:ext cx="2436850" cy="1835984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188854" y="562861"/>
            <a:ext cx="860491" cy="86049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3391309" y="873520"/>
            <a:ext cx="916629" cy="916629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2475524" y="0"/>
            <a:ext cx="3780476" cy="1974449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35125" y="8154001"/>
            <a:ext cx="1992684" cy="9899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61F41D-821B-A297-3E38-9F9B6CF68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608" y="857956"/>
            <a:ext cx="11980783" cy="7428086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138773" y="8604190"/>
            <a:ext cx="1086537" cy="539810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94111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  <a:alpha val="8701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489193-E540-ECA7-718C-5EB0D76A075E}"/>
              </a:ext>
            </a:extLst>
          </p:cNvPr>
          <p:cNvSpPr txBox="1"/>
          <p:nvPr/>
        </p:nvSpPr>
        <p:spPr>
          <a:xfrm>
            <a:off x="5308600" y="1277567"/>
            <a:ext cx="464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FF168A-A358-9D1D-997A-6B85B9DAD67B}"/>
              </a:ext>
            </a:extLst>
          </p:cNvPr>
          <p:cNvSpPr txBox="1"/>
          <p:nvPr/>
        </p:nvSpPr>
        <p:spPr>
          <a:xfrm>
            <a:off x="1803400" y="3124200"/>
            <a:ext cx="13182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১.১.২</a:t>
            </a:r>
            <a:r>
              <a:rPr lang="bn-IN" sz="4000" dirty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বিভিন্ন ধরনের বাক্য ও শব্দে ব্যবহৃত ফলাযুক্ত যুক্তবর্ণের ধ্বনি মনোযোগ সহকারে শুনে শনাক্ত করতে পারবে।  </a:t>
            </a:r>
          </a:p>
          <a:p>
            <a:r>
              <a:rPr lang="bn-IN" sz="4000" dirty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৪.১.৪ প্রমিত উচ্চারণের  বলা গল্প শুনে আনন্দের সাঙ্গে বিষয়বস্তু নিজের মতো করে বলতে ও লিখতে পারবে। </a:t>
            </a:r>
          </a:p>
          <a:p>
            <a:r>
              <a:rPr lang="bn-IN" sz="4000" dirty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১২.১.৩ স্বাভাবিক গতিতে স্পষ্ট ও শুদ্ধ উচ্চারণের পড়ে গল্পের কাহিনি/বিষয়বস্তু নিজের মত করে বলতে পারবে।  </a:t>
            </a:r>
            <a:endParaRPr lang="en-US" sz="4000" dirty="0">
              <a:solidFill>
                <a:schemeClr val="bg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53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2BFF10-618D-DCA9-DF63-E63D1F256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2C4BFA1-2075-4901-9E24-E41D1FDD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40641" y="664464"/>
            <a:ext cx="13203551" cy="7815072"/>
            <a:chOff x="1155481" y="498348"/>
            <a:chExt cx="9902663" cy="5861304"/>
          </a:xfrm>
        </p:grpSpPr>
        <p:sp>
          <p:nvSpPr>
            <p:cNvPr id="10" name="Oval 5">
              <a:extLst>
                <a:ext uri="{FF2B5EF4-FFF2-40B4-BE49-F238E27FC236}">
                  <a16:creationId xmlns:a16="http://schemas.microsoft.com/office/drawing/2014/main" id="{985A7375-E3AF-4F5C-85AE-17E8832952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0307F65-8304-4FA8-A841-D4D762541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Oval 5">
              <a:extLst>
                <a:ext uri="{FF2B5EF4-FFF2-40B4-BE49-F238E27FC236}">
                  <a16:creationId xmlns:a16="http://schemas.microsoft.com/office/drawing/2014/main" id="{C8B8394C-136F-4E05-A002-D93A5E79CD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053FB2EE-284F-4C87-AB3D-BBF87A9FA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52800"/>
            <a:ext cx="162560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1BEE9D-89E2-8CBA-BE97-6A4781CA48B0}"/>
              </a:ext>
            </a:extLst>
          </p:cNvPr>
          <p:cNvSpPr txBox="1"/>
          <p:nvPr/>
        </p:nvSpPr>
        <p:spPr>
          <a:xfrm>
            <a:off x="2032000" y="3702050"/>
            <a:ext cx="12192000" cy="1841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300" kern="1200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আবেগ</a:t>
            </a:r>
            <a:r>
              <a:rPr lang="en-US" sz="530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300" kern="1200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সৃষ্টি</a:t>
            </a:r>
            <a:r>
              <a:rPr lang="bn-IN" sz="530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 </a:t>
            </a:r>
            <a:r>
              <a:rPr lang="bn-IN" sz="5300" kern="1200" dirty="0">
                <a:solidFill>
                  <a:schemeClr val="bg2"/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গানের মাধ্যেমে  </a:t>
            </a:r>
            <a:r>
              <a:rPr lang="en-US" sz="5300" kern="1200" dirty="0">
                <a:solidFill>
                  <a:schemeClr val="bg2"/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57203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-419100"/>
            <a:ext cx="16256000" cy="95631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F0E832-3E36-94EE-556B-B0A006E12424}"/>
              </a:ext>
            </a:extLst>
          </p:cNvPr>
          <p:cNvSpPr txBox="1"/>
          <p:nvPr/>
        </p:nvSpPr>
        <p:spPr>
          <a:xfrm>
            <a:off x="2108200" y="6781800"/>
            <a:ext cx="6324600" cy="2585323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err="1" lang="en-US" sz="5400">
                <a:solidFill>
                  <a:schemeClr val="bg2"/>
                </a:solidFill>
                <a:latin charset="0" panose="02000000000000000000" pitchFamily="2" typeface="NikoshBAN"/>
                <a:cs charset="0" panose="02000000000000000000" pitchFamily="2" typeface="NikoshBAN"/>
              </a:rPr>
              <a:t>আজকের</a:t>
            </a:r>
            <a:r>
              <a:rPr b="1" dirty="0" lang="bn-IN" sz="5400">
                <a:solidFill>
                  <a:schemeClr val="bg2"/>
                </a:solidFill>
                <a:latin charset="0" panose="02000000000000000000" pitchFamily="2" typeface="NikoshBAN"/>
                <a:cs charset="0" panose="02000000000000000000" pitchFamily="2" typeface="NikoshBAN"/>
              </a:rPr>
              <a:t> পাঠ : গভীর রাত...দিতে চাইল। </a:t>
            </a:r>
          </a:p>
          <a:p>
            <a:pPr algn="ctr"/>
            <a:r>
              <a:rPr b="1" dirty="0" lang="bn-IN" sz="5400">
                <a:solidFill>
                  <a:schemeClr val="bg2"/>
                </a:solidFill>
                <a:latin charset="0" panose="02000000000000000000" pitchFamily="2" typeface="NikoshBAN"/>
                <a:cs charset="0" panose="02000000000000000000" pitchFamily="2" typeface="NikoshBAN"/>
              </a:rPr>
              <a:t>সময়ঃ ৪০ মিনিট </a:t>
            </a:r>
            <a:endParaRPr b="1" dirty="0" lang="en-US" sz="5400">
              <a:solidFill>
                <a:schemeClr val="bg2"/>
              </a:solidFill>
              <a:latin charset="0" panose="02000000000000000000" pitchFamily="2" typeface="NikoshBAN"/>
              <a:cs charset="0" panose="02000000000000000000" pitchFamily="2" typeface="NikoshBAN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FD17AB-D581-CC75-E619-B59FB667D9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0" y="1192925"/>
            <a:ext cx="12954000" cy="79510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DE5107-E49C-554C-D2A5-AF190B2272CF}"/>
              </a:ext>
            </a:extLst>
          </p:cNvPr>
          <p:cNvSpPr txBox="1"/>
          <p:nvPr/>
        </p:nvSpPr>
        <p:spPr>
          <a:xfrm>
            <a:off x="4546600" y="457200"/>
            <a:ext cx="807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bn-IN" sz="5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বই এর ৮৬ পৃষ্টা বের করো 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039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126"/>
          <a:stretch>
            <a:fillRect/>
          </a:stretch>
        </p:blipFill>
        <p:spPr>
          <a:xfrm>
            <a:off x="0" y="6927"/>
            <a:ext cx="16256000" cy="91370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spd="slow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109" l="1" r="-80"/>
          <a:stretch>
            <a:fillRect/>
          </a:stretch>
        </p:blipFill>
        <p:spPr>
          <a:xfrm>
            <a:off x="0" y="0"/>
            <a:ext cx="16256000" cy="914261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3F695F-13D3-93A9-B0C7-83993299C36E}"/>
              </a:ext>
            </a:extLst>
          </p:cNvPr>
          <p:cNvSpPr/>
          <p:nvPr/>
        </p:nvSpPr>
        <p:spPr>
          <a:xfrm>
            <a:off x="0" y="0"/>
            <a:ext cx="16129000" cy="8763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00" spd="med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7" r="55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900" spd="slow">
        <p14:glitter pattern="hexagon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93</Words>
  <Application>Microsoft Macintosh PowerPoint</Application>
  <PresentationFormat>Custom</PresentationFormat>
  <Paragraphs>14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Office</cp:lastModifiedBy>
  <cp:revision>21</cp:revision>
  <dcterms:created xsi:type="dcterms:W3CDTF">2006-08-16T00:00:00Z</dcterms:created>
  <dcterms:modified xsi:type="dcterms:W3CDTF">2026-08-10T16:35:32Z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1233301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