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58" r:id="rId6"/>
    <p:sldId id="275"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57" r:id="rId2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6600"/>
    <a:srgbClr val="00FF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658" y="-7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51435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4" y="4213330"/>
            <a:ext cx="7382935"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762743"/>
            <a:ext cx="7179733" cy="362373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1" y="757239"/>
            <a:ext cx="7179733" cy="362373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4" y="526553"/>
            <a:ext cx="567831" cy="425873"/>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926299" y="491424"/>
            <a:ext cx="425196" cy="566928"/>
          </a:xfrm>
          <a:prstGeom prst="rect">
            <a:avLst/>
          </a:prstGeom>
          <a:noFill/>
        </p:spPr>
      </p:pic>
      <p:sp>
        <p:nvSpPr>
          <p:cNvPr id="2" name="Title 1"/>
          <p:cNvSpPr>
            <a:spLocks noGrp="1"/>
          </p:cNvSpPr>
          <p:nvPr>
            <p:ph type="ctrTitle"/>
          </p:nvPr>
        </p:nvSpPr>
        <p:spPr>
          <a:xfrm>
            <a:off x="1727201" y="1346202"/>
            <a:ext cx="5723468" cy="1371068"/>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3" y="2802467"/>
            <a:ext cx="5712179" cy="1143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4018194"/>
            <a:ext cx="1213821" cy="273844"/>
          </a:xfrm>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a:xfrm>
            <a:off x="1174047" y="4018194"/>
            <a:ext cx="5034845" cy="273844"/>
          </a:xfrm>
        </p:spPr>
        <p:txBody>
          <a:bodyPr/>
          <a:lstStyle/>
          <a:p>
            <a:endParaRPr lang="en-US"/>
          </a:p>
        </p:txBody>
      </p:sp>
      <p:sp>
        <p:nvSpPr>
          <p:cNvPr id="6" name="Slide Number Placeholder 5"/>
          <p:cNvSpPr>
            <a:spLocks noGrp="1"/>
          </p:cNvSpPr>
          <p:nvPr>
            <p:ph type="sldNum" sz="quarter" idx="12"/>
          </p:nvPr>
        </p:nvSpPr>
        <p:spPr>
          <a:xfrm>
            <a:off x="6213933" y="4018194"/>
            <a:ext cx="554023" cy="273844"/>
          </a:xfrm>
        </p:spPr>
        <p:txBody>
          <a:bodyPr/>
          <a:lstStyle>
            <a:lvl1pPr algn="ctr">
              <a:defRPr/>
            </a:lvl1p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1679574"/>
            <a:ext cx="6254044" cy="1021556"/>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70" y="2794002"/>
            <a:ext cx="6231467" cy="982133"/>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298448" y="1591055"/>
            <a:ext cx="3200400" cy="27020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1589485"/>
            <a:ext cx="3200400" cy="270390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72" y="1591734"/>
            <a:ext cx="2939521" cy="615156"/>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1591733"/>
            <a:ext cx="2944368" cy="61722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3"/>
          </p:nvPr>
        </p:nvSpPr>
        <p:spPr>
          <a:xfrm>
            <a:off x="1298448" y="2208276"/>
            <a:ext cx="3227832" cy="20848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208610"/>
            <a:ext cx="3227832" cy="20848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51435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80" y="4543528"/>
            <a:ext cx="772160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5" y="453872"/>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9" y="452628"/>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7" y="432651"/>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11" y="432054"/>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9" y="220466"/>
            <a:ext cx="567831" cy="425873"/>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350513" y="179006"/>
            <a:ext cx="425196" cy="566928"/>
          </a:xfrm>
          <a:prstGeom prst="rect">
            <a:avLst/>
          </a:prstGeom>
          <a:noFill/>
        </p:spPr>
      </p:pic>
      <p:sp>
        <p:nvSpPr>
          <p:cNvPr id="2" name="Title 1"/>
          <p:cNvSpPr>
            <a:spLocks noGrp="1"/>
          </p:cNvSpPr>
          <p:nvPr>
            <p:ph type="title"/>
          </p:nvPr>
        </p:nvSpPr>
        <p:spPr>
          <a:xfrm rot="-60000">
            <a:off x="1108976" y="1515033"/>
            <a:ext cx="3064827" cy="1127278"/>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863246"/>
            <a:ext cx="3020792" cy="346911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8" y="2717811"/>
            <a:ext cx="3048891" cy="15753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701" y="4414254"/>
            <a:ext cx="1213821" cy="273844"/>
          </a:xfrm>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a:xfrm rot="-60000">
            <a:off x="914557" y="4371947"/>
            <a:ext cx="3522607" cy="273844"/>
          </a:xfrm>
        </p:spPr>
        <p:txBody>
          <a:bodyPr/>
          <a:lstStyle/>
          <a:p>
            <a:endParaRPr lang="en-US"/>
          </a:p>
        </p:txBody>
      </p:sp>
      <p:sp>
        <p:nvSpPr>
          <p:cNvPr id="7" name="Slide Number Placeholder 6"/>
          <p:cNvSpPr>
            <a:spLocks noGrp="1"/>
          </p:cNvSpPr>
          <p:nvPr>
            <p:ph type="sldNum" sz="quarter" idx="12"/>
          </p:nvPr>
        </p:nvSpPr>
        <p:spPr>
          <a:xfrm rot="60000">
            <a:off x="7557316" y="4422722"/>
            <a:ext cx="554023" cy="273844"/>
          </a:xfrm>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51435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80" y="4543528"/>
            <a:ext cx="772160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7" y="432651"/>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61" y="431827"/>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5" y="453872"/>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71" y="452940"/>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9" y="220466"/>
            <a:ext cx="567831" cy="425873"/>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350513" y="179006"/>
            <a:ext cx="425196" cy="566928"/>
          </a:xfrm>
          <a:prstGeom prst="rect">
            <a:avLst/>
          </a:prstGeom>
          <a:noFill/>
        </p:spPr>
      </p:pic>
      <p:sp>
        <p:nvSpPr>
          <p:cNvPr id="2" name="Title 1"/>
          <p:cNvSpPr>
            <a:spLocks noGrp="1"/>
          </p:cNvSpPr>
          <p:nvPr>
            <p:ph type="title"/>
          </p:nvPr>
        </p:nvSpPr>
        <p:spPr>
          <a:xfrm rot="-60000">
            <a:off x="1106424" y="1515618"/>
            <a:ext cx="3063240" cy="1124712"/>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8" y="905455"/>
            <a:ext cx="2913863" cy="3404559"/>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2715768"/>
            <a:ext cx="3044952" cy="157734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9" y="4416554"/>
            <a:ext cx="1213821" cy="273844"/>
          </a:xfrm>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a:xfrm rot="-60000">
            <a:off x="914572" y="4373279"/>
            <a:ext cx="3319043" cy="273844"/>
          </a:xfrm>
        </p:spPr>
        <p:txBody>
          <a:bodyPr/>
          <a:lstStyle/>
          <a:p>
            <a:endParaRPr lang="en-US"/>
          </a:p>
        </p:txBody>
      </p:sp>
      <p:sp>
        <p:nvSpPr>
          <p:cNvPr id="7" name="Slide Number Placeholder 6"/>
          <p:cNvSpPr>
            <a:spLocks noGrp="1"/>
          </p:cNvSpPr>
          <p:nvPr>
            <p:ph type="sldNum" sz="quarter" idx="12"/>
          </p:nvPr>
        </p:nvSpPr>
        <p:spPr>
          <a:xfrm rot="60000">
            <a:off x="7562090" y="4425021"/>
            <a:ext cx="554023" cy="273844"/>
          </a:xfrm>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4" y="694269"/>
            <a:ext cx="1430867" cy="35729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4" y="829735"/>
            <a:ext cx="5178779" cy="3302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2819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51204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22154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2594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48789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5646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0216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2382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6570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0327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3"/>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5379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1" y="246889"/>
            <a:ext cx="8532055" cy="4647614"/>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7" y="325622"/>
            <a:ext cx="8306809" cy="233172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365155"/>
            <a:ext cx="7772400" cy="13716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2763774"/>
            <a:ext cx="7772400" cy="6858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3737610"/>
            <a:ext cx="8183880" cy="78867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397764"/>
            <a:ext cx="8183880" cy="3140964"/>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1" y="246889"/>
            <a:ext cx="8532055" cy="4647614"/>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7" y="325622"/>
            <a:ext cx="8306809" cy="3255997"/>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3696462"/>
            <a:ext cx="8183880" cy="507492"/>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4218363"/>
            <a:ext cx="8183880" cy="315468"/>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397764"/>
            <a:ext cx="3931920" cy="329184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397764"/>
            <a:ext cx="3931920" cy="329184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3737610"/>
            <a:ext cx="8183880" cy="78867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434578"/>
            <a:ext cx="3931920" cy="59412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434578"/>
            <a:ext cx="3931920" cy="59412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085850"/>
            <a:ext cx="3931920" cy="261747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085850"/>
            <a:ext cx="3931920" cy="261747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1" y="246889"/>
            <a:ext cx="8532055" cy="4647614"/>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400050"/>
            <a:ext cx="2971800" cy="6858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085852"/>
            <a:ext cx="2971800" cy="3154584"/>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3" y="697608"/>
            <a:ext cx="4626159" cy="35433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1" y="246889"/>
            <a:ext cx="8532055" cy="4647614"/>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1" y="325622"/>
            <a:ext cx="2324605" cy="325755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3759042"/>
            <a:ext cx="8229600" cy="78867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400050"/>
            <a:ext cx="2240280" cy="315861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326826"/>
            <a:ext cx="5925312" cy="325755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3737610"/>
            <a:ext cx="8183880" cy="78867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397764"/>
            <a:ext cx="8183880" cy="3140964"/>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00054"/>
            <a:ext cx="1981200" cy="394334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400052"/>
            <a:ext cx="5943600" cy="394335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8/11/2026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51435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3" y="4551997"/>
            <a:ext cx="792099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431483"/>
            <a:ext cx="7696200" cy="428625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432054"/>
            <a:ext cx="7696200" cy="428625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4" y="204819"/>
            <a:ext cx="567831" cy="425873"/>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85945" y="152756"/>
            <a:ext cx="425196" cy="566928"/>
          </a:xfrm>
          <a:prstGeom prst="rect">
            <a:avLst/>
          </a:prstGeom>
          <a:noFill/>
        </p:spPr>
      </p:pic>
      <p:sp>
        <p:nvSpPr>
          <p:cNvPr id="2" name="Title Placeholder 1"/>
          <p:cNvSpPr>
            <a:spLocks noGrp="1"/>
          </p:cNvSpPr>
          <p:nvPr>
            <p:ph type="title"/>
          </p:nvPr>
        </p:nvSpPr>
        <p:spPr>
          <a:xfrm>
            <a:off x="1095026" y="613188"/>
            <a:ext cx="6965245" cy="90186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3" y="1589444"/>
            <a:ext cx="6196405" cy="2702859"/>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91" y="4356864"/>
            <a:ext cx="1213821" cy="273844"/>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914401" y="4356864"/>
            <a:ext cx="5540188" cy="273844"/>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a:p>
        </p:txBody>
      </p:sp>
      <p:sp>
        <p:nvSpPr>
          <p:cNvPr id="6" name="Slide Number Placeholder 5"/>
          <p:cNvSpPr>
            <a:spLocks noGrp="1"/>
          </p:cNvSpPr>
          <p:nvPr>
            <p:ph type="sldNum" sz="quarter" idx="4"/>
          </p:nvPr>
        </p:nvSpPr>
        <p:spPr>
          <a:xfrm>
            <a:off x="7670205" y="4356864"/>
            <a:ext cx="554023" cy="273844"/>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8/11/2026</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4968591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1" y="246889"/>
            <a:ext cx="8532055" cy="4647614"/>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7" y="325622"/>
            <a:ext cx="8306809" cy="41148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3739193"/>
            <a:ext cx="8183880" cy="78867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397764"/>
            <a:ext cx="8183880" cy="3140964"/>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4583907"/>
            <a:ext cx="2286000" cy="273844"/>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8/11/2026</a:t>
            </a:fld>
            <a:endParaRPr lang="en-US"/>
          </a:p>
        </p:txBody>
      </p:sp>
      <p:sp>
        <p:nvSpPr>
          <p:cNvPr id="18" name="Footer Placeholder 17"/>
          <p:cNvSpPr>
            <a:spLocks noGrp="1"/>
          </p:cNvSpPr>
          <p:nvPr>
            <p:ph type="ftr" sz="quarter" idx="3"/>
          </p:nvPr>
        </p:nvSpPr>
        <p:spPr>
          <a:xfrm>
            <a:off x="6062328" y="4583907"/>
            <a:ext cx="2286000" cy="273844"/>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4583907"/>
            <a:ext cx="457200" cy="273844"/>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31372" y="1352550"/>
            <a:ext cx="5867400" cy="1862048"/>
          </a:xfrm>
          <a:prstGeom prst="rect">
            <a:avLst/>
          </a:prstGeom>
          <a:noFill/>
        </p:spPr>
        <p:txBody>
          <a:bodyPr wrap="square" rtlCol="0">
            <a:spAutoFit/>
          </a:bodyPr>
          <a:lstStyle/>
          <a:p>
            <a:pPr algn="ctr"/>
            <a:r>
              <a:rPr lang="en-US" sz="11500" dirty="0" err="1"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NikoshBAN" pitchFamily="2" charset="0"/>
                <a:cs typeface="NikoshBAN" pitchFamily="2" charset="0"/>
              </a:rPr>
              <a:t>স্বাগতম</a:t>
            </a:r>
            <a:r>
              <a:rPr lang="en-US" sz="11500" dirty="0"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NikoshBAN" pitchFamily="2" charset="0"/>
                <a:cs typeface="NikoshBAN" pitchFamily="2" charset="0"/>
              </a:rPr>
              <a:t> </a:t>
            </a:r>
            <a:endParaRPr lang="en-US" sz="115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NikoshBAN" pitchFamily="2" charset="0"/>
              <a:cs typeface="NikoshBAN" pitchFamily="2"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1885950"/>
            <a:ext cx="2743206" cy="2895606"/>
          </a:xfrm>
          <a:prstGeom prst="rect">
            <a:avLst/>
          </a:prstGeom>
        </p:spPr>
      </p:pic>
    </p:spTree>
    <p:extLst>
      <p:ext uri="{BB962C8B-B14F-4D97-AF65-F5344CB8AC3E}">
        <p14:creationId xmlns:p14="http://schemas.microsoft.com/office/powerpoint/2010/main" val="3236481248"/>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870693" y="1011019"/>
            <a:ext cx="5388761" cy="707886"/>
          </a:xfrm>
          <a:prstGeom prst="rect">
            <a:avLst/>
          </a:prstGeom>
        </p:spPr>
        <p:txBody>
          <a:bodyPr wrap="square">
            <a:spAutoFit/>
          </a:bodyPr>
          <a:lstStyle/>
          <a:p>
            <a:pPr algn="ctr"/>
            <a:r>
              <a:rPr lang="as-IN" sz="4000" dirty="0">
                <a:solidFill>
                  <a:srgbClr val="3333FF"/>
                </a:solidFill>
                <a:latin typeface="NikoshBAN" pitchFamily="2" charset="0"/>
                <a:cs typeface="NikoshBAN" pitchFamily="2" charset="0"/>
              </a:rPr>
              <a:t>মনে রাখার সহজ কৌশল:</a:t>
            </a:r>
            <a:endParaRPr lang="en-US" sz="4000" dirty="0">
              <a:solidFill>
                <a:srgbClr val="3333FF"/>
              </a:solidFill>
              <a:latin typeface="NikoshBAN" pitchFamily="2" charset="0"/>
              <a:cs typeface="NikoshBAN" pitchFamily="2" charset="0"/>
            </a:endParaRPr>
          </a:p>
        </p:txBody>
      </p:sp>
      <p:sp>
        <p:nvSpPr>
          <p:cNvPr id="3" name="Rectangle 2"/>
          <p:cNvSpPr/>
          <p:nvPr/>
        </p:nvSpPr>
        <p:spPr>
          <a:xfrm>
            <a:off x="762303" y="1657350"/>
            <a:ext cx="7619395" cy="830997"/>
          </a:xfrm>
          <a:prstGeom prst="rect">
            <a:avLst/>
          </a:prstGeom>
        </p:spPr>
        <p:txBody>
          <a:bodyPr wrap="none">
            <a:spAutoFit/>
          </a:bodyPr>
          <a:lstStyle/>
          <a:p>
            <a:pPr algn="ctr"/>
            <a:r>
              <a:rPr lang="as-IN" sz="4800" dirty="0">
                <a:solidFill>
                  <a:srgbClr val="FF0000"/>
                </a:solidFill>
                <a:latin typeface="NikoshBAN" pitchFamily="2" charset="0"/>
                <a:cs typeface="NikoshBAN" pitchFamily="2" charset="0"/>
              </a:rPr>
              <a:t>হৃদপিণ্ড → ফুলকা → দেহ → হৃদপিণ্ড</a:t>
            </a:r>
            <a:endParaRPr lang="en-US" sz="48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3480502313"/>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609600" y="863590"/>
            <a:ext cx="7924800" cy="3293209"/>
          </a:xfrm>
          <a:prstGeom prst="rect">
            <a:avLst/>
          </a:prstGeom>
        </p:spPr>
        <p:txBody>
          <a:bodyPr wrap="square">
            <a:spAutoFit/>
          </a:bodyPr>
          <a:lstStyle/>
          <a:p>
            <a:pPr algn="ctr"/>
            <a:r>
              <a:rPr lang="as-IN" sz="2800" dirty="0">
                <a:solidFill>
                  <a:srgbClr val="3333FF"/>
                </a:solidFill>
                <a:latin typeface="NikoshBAN" pitchFamily="2" charset="0"/>
                <a:cs typeface="NikoshBAN" pitchFamily="2" charset="0"/>
              </a:rPr>
              <a:t>গুরুত্বপূর্ণ </a:t>
            </a:r>
            <a:r>
              <a:rPr lang="as-IN" sz="2800" dirty="0" smtClean="0">
                <a:solidFill>
                  <a:srgbClr val="3333FF"/>
                </a:solidFill>
                <a:latin typeface="NikoshBAN" pitchFamily="2" charset="0"/>
                <a:cs typeface="NikoshBAN" pitchFamily="2" charset="0"/>
              </a:rPr>
              <a:t>বৈশিষ্ট্য</a:t>
            </a:r>
            <a:endParaRPr lang="en-US" sz="2800" dirty="0" smtClean="0">
              <a:solidFill>
                <a:srgbClr val="3333FF"/>
              </a:solidFill>
              <a:latin typeface="NikoshBAN" pitchFamily="2" charset="0"/>
              <a:cs typeface="NikoshBAN" pitchFamily="2" charset="0"/>
            </a:endParaRPr>
          </a:p>
          <a:p>
            <a:pPr algn="just"/>
            <a:r>
              <a:rPr lang="as-IN" dirty="0" smtClean="0">
                <a:solidFill>
                  <a:srgbClr val="FF0000"/>
                </a:solidFill>
                <a:latin typeface="NikoshBAN" pitchFamily="2" charset="0"/>
                <a:cs typeface="NikoshBAN" pitchFamily="2" charset="0"/>
              </a:rPr>
              <a:t>১. রুই </a:t>
            </a:r>
            <a:r>
              <a:rPr lang="as-IN" dirty="0">
                <a:solidFill>
                  <a:srgbClr val="FF0000"/>
                </a:solidFill>
                <a:latin typeface="NikoshBAN" pitchFamily="2" charset="0"/>
                <a:cs typeface="NikoshBAN" pitchFamily="2" charset="0"/>
              </a:rPr>
              <a:t>মাছের হৃদপিণ্ড দুই প্রকোষ্ঠবিশিষ্ট প্রকৃত </a:t>
            </a:r>
            <a:r>
              <a:rPr lang="as-IN" dirty="0" smtClean="0">
                <a:solidFill>
                  <a:srgbClr val="FF0000"/>
                </a:solidFill>
                <a:latin typeface="NikoshBAN" pitchFamily="2" charset="0"/>
                <a:cs typeface="NikoshBAN" pitchFamily="2" charset="0"/>
              </a:rPr>
              <a:t>হৃদপিণ্ড</a:t>
            </a:r>
            <a:r>
              <a:rPr lang="en-US" dirty="0" smtClean="0">
                <a:solidFill>
                  <a:srgbClr val="FF0000"/>
                </a:solidFill>
                <a:latin typeface="NikoshBAN" pitchFamily="2" charset="0"/>
                <a:cs typeface="NikoshBAN" pitchFamily="2" charset="0"/>
              </a:rPr>
              <a:t> </a:t>
            </a:r>
          </a:p>
          <a:p>
            <a:pPr algn="just"/>
            <a:r>
              <a:rPr lang="as-IN" dirty="0" smtClean="0">
                <a:solidFill>
                  <a:srgbClr val="FF0000"/>
                </a:solidFill>
                <a:latin typeface="NikoshBAN" pitchFamily="2" charset="0"/>
                <a:cs typeface="NikoshBAN" pitchFamily="2" charset="0"/>
              </a:rPr>
              <a:t>2</a:t>
            </a:r>
            <a:r>
              <a:rPr lang="as-IN" dirty="0">
                <a:solidFill>
                  <a:srgbClr val="FF0000"/>
                </a:solidFill>
                <a:latin typeface="NikoshBAN" pitchFamily="2" charset="0"/>
                <a:cs typeface="NikoshBAN" pitchFamily="2" charset="0"/>
              </a:rPr>
              <a:t>. অলিন্দ ও নিলয়</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smtClean="0">
                <a:solidFill>
                  <a:srgbClr val="FF0000"/>
                </a:solidFill>
                <a:latin typeface="NikoshBAN" pitchFamily="2" charset="0"/>
                <a:cs typeface="NikoshBAN" pitchFamily="2" charset="0"/>
              </a:rPr>
              <a:t>3</a:t>
            </a:r>
            <a:r>
              <a:rPr lang="as-IN" dirty="0" smtClean="0">
                <a:solidFill>
                  <a:srgbClr val="FF0000"/>
                </a:solidFill>
                <a:latin typeface="NikoshBAN" pitchFamily="2" charset="0"/>
                <a:cs typeface="NikoshBAN" pitchFamily="2" charset="0"/>
              </a:rPr>
              <a:t>.হৃদপিণ্ডের </a:t>
            </a:r>
            <a:r>
              <a:rPr lang="as-IN" dirty="0">
                <a:solidFill>
                  <a:srgbClr val="FF0000"/>
                </a:solidFill>
                <a:latin typeface="NikoshBAN" pitchFamily="2" charset="0"/>
                <a:cs typeface="NikoshBAN" pitchFamily="2" charset="0"/>
              </a:rPr>
              <a:t>অন্যান্য প্রধান অংশ হলো সাইনাস ভেনোসাস ও বাল্বাস আর্টেরিওসাস</a:t>
            </a:r>
            <a:r>
              <a:rPr lang="as-IN" dirty="0" smtClean="0">
                <a:solidFill>
                  <a:srgbClr val="FF0000"/>
                </a:solidFill>
                <a:latin typeface="NikoshBAN" pitchFamily="2" charset="0"/>
                <a:cs typeface="NikoshBAN" pitchFamily="2" charset="0"/>
              </a:rPr>
              <a:t>।</a:t>
            </a:r>
            <a:endParaRPr lang="en-US" dirty="0" smtClean="0">
              <a:solidFill>
                <a:srgbClr val="FF0000"/>
              </a:solidFill>
              <a:latin typeface="NikoshBAN" pitchFamily="2" charset="0"/>
              <a:cs typeface="NikoshBAN" pitchFamily="2" charset="0"/>
            </a:endParaRPr>
          </a:p>
          <a:p>
            <a:pPr algn="just"/>
            <a:r>
              <a:rPr lang="en-US" dirty="0" smtClean="0">
                <a:solidFill>
                  <a:srgbClr val="FF0000"/>
                </a:solidFill>
                <a:latin typeface="NikoshBAN" pitchFamily="2" charset="0"/>
                <a:cs typeface="NikoshBAN" pitchFamily="2" charset="0"/>
              </a:rPr>
              <a:t>4</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হৃদপিণ্ডে প্রধানত অক্সিজেনবিহীন রক্ত থাকে</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smtClean="0">
                <a:solidFill>
                  <a:srgbClr val="FF0000"/>
                </a:solidFill>
                <a:latin typeface="NikoshBAN" pitchFamily="2" charset="0"/>
                <a:cs typeface="NikoshBAN" pitchFamily="2" charset="0"/>
              </a:rPr>
              <a:t>5</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নিলয় সবচেয়ে পেশিবহুল প্রকোষ্ঠ</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smtClean="0">
                <a:solidFill>
                  <a:srgbClr val="FF0000"/>
                </a:solidFill>
                <a:latin typeface="NikoshBAN" pitchFamily="2" charset="0"/>
                <a:cs typeface="NikoshBAN" pitchFamily="2" charset="0"/>
              </a:rPr>
              <a:t>6</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হৃদপিণ্ড থেকে রক্ত প্রথমে ফুলকায় যায়</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smtClean="0">
                <a:solidFill>
                  <a:srgbClr val="FF0000"/>
                </a:solidFill>
                <a:latin typeface="NikoshBAN" pitchFamily="2" charset="0"/>
                <a:cs typeface="NikoshBAN" pitchFamily="2" charset="0"/>
              </a:rPr>
              <a:t>7</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ফুলকায় রক্ত অক্সিজেন গ্রহণ করে</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smtClean="0">
                <a:solidFill>
                  <a:srgbClr val="FF0000"/>
                </a:solidFill>
                <a:latin typeface="NikoshBAN" pitchFamily="2" charset="0"/>
                <a:cs typeface="NikoshBAN" pitchFamily="2" charset="0"/>
              </a:rPr>
              <a:t>8</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রুই মাছের রক্তসংবহন একক প্রকৃতির</a:t>
            </a: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p>
          <a:p>
            <a:pPr algn="just"/>
            <a:r>
              <a:rPr lang="en-US" dirty="0">
                <a:solidFill>
                  <a:srgbClr val="FF0000"/>
                </a:solidFill>
                <a:latin typeface="NikoshBAN" pitchFamily="2" charset="0"/>
                <a:cs typeface="NikoshBAN" pitchFamily="2" charset="0"/>
              </a:rPr>
              <a:t>9</a:t>
            </a:r>
            <a:r>
              <a:rPr lang="as-IN" dirty="0" smtClean="0">
                <a:solidFill>
                  <a:srgbClr val="FF0000"/>
                </a:solidFill>
                <a:latin typeface="NikoshBAN" pitchFamily="2" charset="0"/>
                <a:cs typeface="NikoshBAN" pitchFamily="2" charset="0"/>
              </a:rPr>
              <a:t>. </a:t>
            </a:r>
            <a:r>
              <a:rPr lang="as-IN" dirty="0">
                <a:solidFill>
                  <a:srgbClr val="FF0000"/>
                </a:solidFill>
                <a:latin typeface="NikoshBAN" pitchFamily="2" charset="0"/>
                <a:cs typeface="NikoshBAN" pitchFamily="2" charset="0"/>
              </a:rPr>
              <a:t>রক্তের অক্সিজেনায়ন হৃদপিণ্ডের বাইরে ফুলকার কৈশিক জালিকায় সম্পন্ন হয়</a:t>
            </a:r>
            <a:r>
              <a:rPr lang="as-IN" dirty="0" smtClean="0">
                <a:solidFill>
                  <a:srgbClr val="FF0000"/>
                </a:solidFill>
                <a:latin typeface="NikoshBAN" pitchFamily="2" charset="0"/>
                <a:cs typeface="NikoshBAN" pitchFamily="2" charset="0"/>
              </a:rPr>
              <a:t>।</a:t>
            </a:r>
            <a:endParaRPr lang="en-US" dirty="0" smtClean="0">
              <a:solidFill>
                <a:srgbClr val="FF0000"/>
              </a:solidFill>
              <a:latin typeface="NikoshBAN" pitchFamily="2" charset="0"/>
              <a:cs typeface="NikoshBAN" pitchFamily="2" charset="0"/>
            </a:endParaRPr>
          </a:p>
          <a:p>
            <a:pPr algn="just"/>
            <a:endParaRPr lang="en-US"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2735429820"/>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1112946" y="590550"/>
            <a:ext cx="6027612" cy="769441"/>
          </a:xfrm>
          <a:prstGeom prst="rect">
            <a:avLst/>
          </a:prstGeom>
        </p:spPr>
        <p:txBody>
          <a:bodyPr wrap="none">
            <a:spAutoFit/>
          </a:bodyPr>
          <a:lstStyle/>
          <a:p>
            <a:pPr algn="just"/>
            <a:r>
              <a:rPr lang="as-IN" sz="4400" dirty="0" smtClean="0">
                <a:solidFill>
                  <a:srgbClr val="3333FF"/>
                </a:solidFill>
                <a:latin typeface="NikoshBAN" pitchFamily="2" charset="0"/>
                <a:cs typeface="NikoshBAN" pitchFamily="2" charset="0"/>
              </a:rPr>
              <a:t>শিক্ষার্থীদের </a:t>
            </a:r>
            <a:r>
              <a:rPr lang="as-IN" sz="4400" dirty="0">
                <a:solidFill>
                  <a:srgbClr val="3333FF"/>
                </a:solidFill>
                <a:latin typeface="NikoshBAN" pitchFamily="2" charset="0"/>
                <a:cs typeface="NikoshBAN" pitchFamily="2" charset="0"/>
              </a:rPr>
              <a:t>জন্য সংক্ষিপ্ত প্রশ্নোত্তর</a:t>
            </a:r>
            <a:endParaRPr lang="en-US" sz="4400" dirty="0">
              <a:solidFill>
                <a:srgbClr val="3333FF"/>
              </a:solidFill>
              <a:latin typeface="NikoshBAN" pitchFamily="2" charset="0"/>
              <a:cs typeface="NikoshBAN" pitchFamily="2" charset="0"/>
            </a:endParaRPr>
          </a:p>
        </p:txBody>
      </p:sp>
      <p:sp>
        <p:nvSpPr>
          <p:cNvPr id="3" name="Rectangle 2"/>
          <p:cNvSpPr/>
          <p:nvPr/>
        </p:nvSpPr>
        <p:spPr>
          <a:xfrm>
            <a:off x="609600" y="1359991"/>
            <a:ext cx="7924800" cy="3046988"/>
          </a:xfrm>
          <a:prstGeom prst="rect">
            <a:avLst/>
          </a:prstGeom>
        </p:spPr>
        <p:txBody>
          <a:bodyPr wrap="square">
            <a:spAutoFit/>
          </a:bodyPr>
          <a:lstStyle/>
          <a:p>
            <a:r>
              <a:rPr lang="as-IN" sz="2400" dirty="0">
                <a:solidFill>
                  <a:srgbClr val="FF0000"/>
                </a:solidFill>
                <a:latin typeface="NikoshBAN" pitchFamily="2" charset="0"/>
                <a:cs typeface="NikoshBAN" pitchFamily="2" charset="0"/>
              </a:rPr>
              <a:t>প্রশ্ন ১: রুই মাছের হৃদপিণ্ড কোথায় অবস্থিত</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ফুলকার ঠিক পশ্চাৎদিকে, উদরীয় দিকে পেরিকার্ডিয়ামের মধ্যে অবস্থিত</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endParaRPr lang="en-US" sz="2400" dirty="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প্রশ্ন </a:t>
            </a:r>
            <a:r>
              <a:rPr lang="as-IN" sz="2400" dirty="0">
                <a:solidFill>
                  <a:srgbClr val="FF0000"/>
                </a:solidFill>
                <a:latin typeface="NikoshBAN" pitchFamily="2" charset="0"/>
                <a:cs typeface="NikoshBAN" pitchFamily="2" charset="0"/>
              </a:rPr>
              <a:t>২: রুই মাছের হৃদপিণ্ডের প্রধান প্রকোষ্ঠ কয়টি</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দুটিঅলিন্দ ও নিলয়</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endParaRPr lang="en-US" sz="2400" dirty="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প্রশ্ন </a:t>
            </a:r>
            <a:r>
              <a:rPr lang="as-IN" sz="2400" dirty="0">
                <a:solidFill>
                  <a:srgbClr val="FF0000"/>
                </a:solidFill>
                <a:latin typeface="NikoshBAN" pitchFamily="2" charset="0"/>
                <a:cs typeface="NikoshBAN" pitchFamily="2" charset="0"/>
              </a:rPr>
              <a:t>৩: সাইনাস ভেনোসাসের কাজ কী</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দেহ থেকে ফিরে আসা অক্সিজেনবিহীন রক্ত সংগ্রহ করে অলিন্দে পাঠানো</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411998296"/>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609600" y="1207591"/>
            <a:ext cx="7924800" cy="3785652"/>
          </a:xfrm>
          <a:prstGeom prst="rect">
            <a:avLst/>
          </a:prstGeom>
        </p:spPr>
        <p:txBody>
          <a:bodyPr wrap="square">
            <a:spAutoFit/>
          </a:bodyPr>
          <a:lstStyle/>
          <a:p>
            <a:r>
              <a:rPr lang="as-IN" sz="2400" dirty="0" smtClean="0">
                <a:solidFill>
                  <a:srgbClr val="FF0000"/>
                </a:solidFill>
                <a:latin typeface="NikoshBAN" pitchFamily="2" charset="0"/>
                <a:cs typeface="NikoshBAN" pitchFamily="2" charset="0"/>
              </a:rPr>
              <a:t>প্রশ্ন </a:t>
            </a:r>
            <a:r>
              <a:rPr lang="as-IN" sz="2400" dirty="0">
                <a:solidFill>
                  <a:srgbClr val="FF0000"/>
                </a:solidFill>
                <a:latin typeface="NikoshBAN" pitchFamily="2" charset="0"/>
                <a:cs typeface="NikoshBAN" pitchFamily="2" charset="0"/>
              </a:rPr>
              <a:t>৪: রুই মাছের হৃদপিণ্ডে কী ধরনের রক্ত থাকে</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অক্সিজেনবিহীন রক্ত</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endParaRPr lang="en-US" sz="2400" dirty="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প্রশ্ন </a:t>
            </a:r>
            <a:r>
              <a:rPr lang="as-IN" sz="2400" dirty="0">
                <a:solidFill>
                  <a:srgbClr val="FF0000"/>
                </a:solidFill>
                <a:latin typeface="NikoshBAN" pitchFamily="2" charset="0"/>
                <a:cs typeface="NikoshBAN" pitchFamily="2" charset="0"/>
              </a:rPr>
              <a:t>৫: নিলয়ের প্রাচীর পুরু কেন</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শক্তিশালীভাবে সংকুচিত হয়ে রক্তকে ফুলকার দিকে পাঠানোর জন্য</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endParaRPr lang="en-US" sz="2400" dirty="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প্রশ্ন </a:t>
            </a:r>
            <a:r>
              <a:rPr lang="as-IN" sz="2400" dirty="0">
                <a:solidFill>
                  <a:srgbClr val="FF0000"/>
                </a:solidFill>
                <a:latin typeface="NikoshBAN" pitchFamily="2" charset="0"/>
                <a:cs typeface="NikoshBAN" pitchFamily="2" charset="0"/>
              </a:rPr>
              <a:t>৬: রুই মাছের রক্তসংবহনকে একক বলা হয় কেন</a:t>
            </a:r>
            <a:r>
              <a:rPr lang="as-IN" sz="2400" dirty="0" smtClean="0">
                <a:solidFill>
                  <a:srgbClr val="FF0000"/>
                </a:solidFill>
                <a:latin typeface="NikoshBAN" pitchFamily="2" charset="0"/>
                <a:cs typeface="NikoshBAN" pitchFamily="2" charset="0"/>
              </a:rPr>
              <a:t>?</a:t>
            </a:r>
            <a:endParaRPr lang="en-US" sz="2400" dirty="0" smtClean="0">
              <a:solidFill>
                <a:srgbClr val="FF0000"/>
              </a:solidFill>
              <a:latin typeface="NikoshBAN" pitchFamily="2" charset="0"/>
              <a:cs typeface="NikoshBAN" pitchFamily="2" charset="0"/>
            </a:endParaRPr>
          </a:p>
          <a:p>
            <a:r>
              <a:rPr lang="as-IN" sz="2400" dirty="0" smtClean="0">
                <a:solidFill>
                  <a:srgbClr val="FF0000"/>
                </a:solidFill>
                <a:latin typeface="NikoshBAN" pitchFamily="2" charset="0"/>
                <a:cs typeface="NikoshBAN" pitchFamily="2" charset="0"/>
              </a:rPr>
              <a:t>উত্তর</a:t>
            </a:r>
            <a:r>
              <a:rPr lang="as-IN" sz="2400" dirty="0">
                <a:solidFill>
                  <a:srgbClr val="FF0000"/>
                </a:solidFill>
                <a:latin typeface="NikoshBAN" pitchFamily="2" charset="0"/>
                <a:cs typeface="NikoshBAN" pitchFamily="2" charset="0"/>
              </a:rPr>
              <a:t>: রক্ত একবার হৃদপিণ্ড থেকে বের হয়ে ফুলকা ও দেহের বিভিন্ন অংশ অতিক্রম করে পুনরায় হৃদপিণ্ডে ফিরে আসে; ফলে একটি পূর্ণ চক্রে রক্ত হৃদপিণ্ডের মধ্য দিয়ে একবারই অতিক্রম করে।</a:t>
            </a:r>
            <a:endParaRPr lang="en-US" sz="2400" dirty="0">
              <a:solidFill>
                <a:srgbClr val="FF0000"/>
              </a:solidFill>
              <a:latin typeface="NikoshBAN" pitchFamily="2" charset="0"/>
              <a:cs typeface="NikoshBAN" pitchFamily="2" charset="0"/>
            </a:endParaRPr>
          </a:p>
        </p:txBody>
      </p:sp>
      <p:sp>
        <p:nvSpPr>
          <p:cNvPr id="3" name="Rectangle 2"/>
          <p:cNvSpPr/>
          <p:nvPr/>
        </p:nvSpPr>
        <p:spPr>
          <a:xfrm>
            <a:off x="1112946" y="438150"/>
            <a:ext cx="6027612" cy="769441"/>
          </a:xfrm>
          <a:prstGeom prst="rect">
            <a:avLst/>
          </a:prstGeom>
        </p:spPr>
        <p:txBody>
          <a:bodyPr wrap="none">
            <a:spAutoFit/>
          </a:bodyPr>
          <a:lstStyle/>
          <a:p>
            <a:pPr algn="just"/>
            <a:r>
              <a:rPr lang="as-IN" sz="4400" dirty="0" smtClean="0">
                <a:solidFill>
                  <a:srgbClr val="3333FF"/>
                </a:solidFill>
                <a:latin typeface="NikoshBAN" pitchFamily="2" charset="0"/>
                <a:cs typeface="NikoshBAN" pitchFamily="2" charset="0"/>
              </a:rPr>
              <a:t>শিক্ষার্থীদের </a:t>
            </a:r>
            <a:r>
              <a:rPr lang="as-IN" sz="4400" dirty="0">
                <a:solidFill>
                  <a:srgbClr val="3333FF"/>
                </a:solidFill>
                <a:latin typeface="NikoshBAN" pitchFamily="2" charset="0"/>
                <a:cs typeface="NikoshBAN" pitchFamily="2" charset="0"/>
              </a:rPr>
              <a:t>জন্য সংক্ষিপ্ত প্রশ্নোত্তর</a:t>
            </a:r>
            <a:endParaRPr lang="en-US" sz="4400" dirty="0">
              <a:solidFill>
                <a:srgbClr val="3333FF"/>
              </a:solidFill>
              <a:latin typeface="NikoshBAN" pitchFamily="2" charset="0"/>
              <a:cs typeface="NikoshBAN" pitchFamily="2" charset="0"/>
            </a:endParaRPr>
          </a:p>
        </p:txBody>
      </p:sp>
    </p:spTree>
    <p:extLst>
      <p:ext uri="{BB962C8B-B14F-4D97-AF65-F5344CB8AC3E}">
        <p14:creationId xmlns:p14="http://schemas.microsoft.com/office/powerpoint/2010/main" val="1767073558"/>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685800" y="494258"/>
            <a:ext cx="7086600" cy="2923877"/>
          </a:xfrm>
          <a:prstGeom prst="rect">
            <a:avLst/>
          </a:prstGeom>
        </p:spPr>
        <p:txBody>
          <a:bodyPr wrap="square">
            <a:spAutoFit/>
          </a:bodyPr>
          <a:lstStyle/>
          <a:p>
            <a:pPr algn="ctr"/>
            <a:r>
              <a:rPr lang="as-IN" sz="3600" dirty="0">
                <a:solidFill>
                  <a:srgbClr val="3333FF"/>
                </a:solidFill>
                <a:latin typeface="NikoshBAN" pitchFamily="2" charset="0"/>
                <a:cs typeface="NikoshBAN" pitchFamily="2" charset="0"/>
              </a:rPr>
              <a:t>শ্রেণিকক্ষের জন্য মনে রাখার </a:t>
            </a:r>
            <a:r>
              <a:rPr lang="as-IN" sz="3600" dirty="0" smtClean="0">
                <a:solidFill>
                  <a:srgbClr val="3333FF"/>
                </a:solidFill>
                <a:latin typeface="NikoshBAN" pitchFamily="2" charset="0"/>
                <a:cs typeface="NikoshBAN" pitchFamily="2" charset="0"/>
              </a:rPr>
              <a:t>সূত্র</a:t>
            </a:r>
            <a:endParaRPr lang="en-US" sz="3600" dirty="0" smtClean="0">
              <a:solidFill>
                <a:srgbClr val="3333FF"/>
              </a:solidFill>
              <a:latin typeface="NikoshBAN" pitchFamily="2" charset="0"/>
              <a:cs typeface="NikoshBAN" pitchFamily="2" charset="0"/>
            </a:endParaRPr>
          </a:p>
          <a:p>
            <a:pPr algn="ctr"/>
            <a:r>
              <a:rPr lang="as-IN" sz="2800" dirty="0" smtClean="0">
                <a:solidFill>
                  <a:srgbClr val="FF0000"/>
                </a:solidFill>
                <a:latin typeface="NikoshBAN" pitchFamily="2" charset="0"/>
                <a:cs typeface="NikoshBAN" pitchFamily="2" charset="0"/>
              </a:rPr>
              <a:t>“</a:t>
            </a:r>
            <a:r>
              <a:rPr lang="as-IN" sz="2800" dirty="0">
                <a:solidFill>
                  <a:srgbClr val="FF0000"/>
                </a:solidFill>
                <a:latin typeface="NikoshBAN" pitchFamily="2" charset="0"/>
                <a:cs typeface="NikoshBAN" pitchFamily="2" charset="0"/>
              </a:rPr>
              <a:t>সাইনা–অলি–নিলয়–বাল্বাস</a:t>
            </a:r>
            <a:r>
              <a:rPr lang="as-IN" sz="2800" dirty="0" smtClean="0">
                <a:solidFill>
                  <a:srgbClr val="FF0000"/>
                </a:solidFill>
                <a:latin typeface="NikoshBAN" pitchFamily="2" charset="0"/>
                <a:cs typeface="NikoshBAN" pitchFamily="2" charset="0"/>
              </a:rPr>
              <a:t>”</a:t>
            </a:r>
            <a:r>
              <a:rPr lang="en-US" sz="2800" dirty="0" smtClean="0">
                <a:solidFill>
                  <a:srgbClr val="FF0000"/>
                </a:solidFill>
                <a:latin typeface="NikoshBAN" pitchFamily="2" charset="0"/>
                <a:cs typeface="NikoshBAN" pitchFamily="2" charset="0"/>
              </a:rPr>
              <a:t> </a:t>
            </a:r>
          </a:p>
          <a:p>
            <a:pPr algn="ctr"/>
            <a:r>
              <a:rPr lang="as-IN" sz="2800" dirty="0" smtClean="0">
                <a:solidFill>
                  <a:srgbClr val="FF0000"/>
                </a:solidFill>
                <a:latin typeface="NikoshBAN" pitchFamily="2" charset="0"/>
                <a:cs typeface="NikoshBAN" pitchFamily="2" charset="0"/>
              </a:rPr>
              <a:t>সাইনাস </a:t>
            </a:r>
            <a:r>
              <a:rPr lang="as-IN" sz="2800" dirty="0">
                <a:solidFill>
                  <a:srgbClr val="FF0000"/>
                </a:solidFill>
                <a:latin typeface="NikoshBAN" pitchFamily="2" charset="0"/>
                <a:cs typeface="NikoshBAN" pitchFamily="2" charset="0"/>
              </a:rPr>
              <a:t>ভেনোসাস → অলিন্দ → নিলয় → </a:t>
            </a:r>
            <a:r>
              <a:rPr lang="as-IN" sz="2800" dirty="0" smtClean="0">
                <a:solidFill>
                  <a:srgbClr val="FF0000"/>
                </a:solidFill>
                <a:latin typeface="NikoshBAN" pitchFamily="2" charset="0"/>
                <a:cs typeface="NikoshBAN" pitchFamily="2" charset="0"/>
              </a:rPr>
              <a:t>বাল্বাস</a:t>
            </a:r>
            <a:endParaRPr lang="en-US" sz="2800" dirty="0" smtClean="0">
              <a:solidFill>
                <a:srgbClr val="FF0000"/>
              </a:solidFill>
              <a:latin typeface="NikoshBAN" pitchFamily="2" charset="0"/>
              <a:cs typeface="NikoshBAN" pitchFamily="2" charset="0"/>
            </a:endParaRPr>
          </a:p>
          <a:p>
            <a:pPr algn="ctr"/>
            <a:endParaRPr lang="en-US" sz="2800" dirty="0" smtClean="0">
              <a:solidFill>
                <a:srgbClr val="FF0000"/>
              </a:solidFill>
              <a:latin typeface="NikoshBAN" pitchFamily="2" charset="0"/>
              <a:cs typeface="NikoshBAN" pitchFamily="2" charset="0"/>
            </a:endParaRPr>
          </a:p>
          <a:p>
            <a:pPr algn="ctr"/>
            <a:r>
              <a:rPr lang="as-IN" sz="3600" dirty="0" smtClean="0">
                <a:solidFill>
                  <a:srgbClr val="3333FF"/>
                </a:solidFill>
                <a:latin typeface="NikoshBAN" pitchFamily="2" charset="0"/>
                <a:cs typeface="NikoshBAN" pitchFamily="2" charset="0"/>
              </a:rPr>
              <a:t>আর্টেরিওসাসআর </a:t>
            </a:r>
            <a:r>
              <a:rPr lang="as-IN" sz="3600" dirty="0">
                <a:solidFill>
                  <a:srgbClr val="3333FF"/>
                </a:solidFill>
                <a:latin typeface="NikoshBAN" pitchFamily="2" charset="0"/>
                <a:cs typeface="NikoshBAN" pitchFamily="2" charset="0"/>
              </a:rPr>
              <a:t>রক্তসংবহনের সহজ </a:t>
            </a:r>
            <a:r>
              <a:rPr lang="as-IN" sz="3600" dirty="0" smtClean="0">
                <a:solidFill>
                  <a:srgbClr val="3333FF"/>
                </a:solidFill>
                <a:latin typeface="NikoshBAN" pitchFamily="2" charset="0"/>
                <a:cs typeface="NikoshBAN" pitchFamily="2" charset="0"/>
              </a:rPr>
              <a:t>সূত্র</a:t>
            </a:r>
            <a:endParaRPr lang="en-US" sz="3600" dirty="0" smtClean="0">
              <a:solidFill>
                <a:srgbClr val="3333FF"/>
              </a:solidFill>
              <a:latin typeface="NikoshBAN" pitchFamily="2" charset="0"/>
              <a:cs typeface="NikoshBAN" pitchFamily="2" charset="0"/>
            </a:endParaRPr>
          </a:p>
          <a:p>
            <a:pPr algn="ctr"/>
            <a:r>
              <a:rPr lang="as-IN" sz="2800" dirty="0" smtClean="0">
                <a:solidFill>
                  <a:srgbClr val="FF0000"/>
                </a:solidFill>
                <a:latin typeface="NikoshBAN" pitchFamily="2" charset="0"/>
                <a:cs typeface="NikoshBAN" pitchFamily="2" charset="0"/>
              </a:rPr>
              <a:t>হৃদপিণ্ড </a:t>
            </a:r>
            <a:r>
              <a:rPr lang="as-IN" sz="2800" dirty="0">
                <a:solidFill>
                  <a:srgbClr val="FF0000"/>
                </a:solidFill>
                <a:latin typeface="NikoshBAN" pitchFamily="2" charset="0"/>
                <a:cs typeface="NikoshBAN" pitchFamily="2" charset="0"/>
              </a:rPr>
              <a:t>→ ফুলকা → দেহ → হৃদপিণ্ড</a:t>
            </a:r>
            <a:endParaRPr lang="en-US" sz="28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2493207046"/>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457200" y="1200150"/>
            <a:ext cx="8153400" cy="2246769"/>
          </a:xfrm>
          <a:prstGeom prst="rect">
            <a:avLst/>
          </a:prstGeom>
        </p:spPr>
        <p:txBody>
          <a:bodyPr wrap="square">
            <a:spAutoFit/>
          </a:bodyPr>
          <a:lstStyle/>
          <a:p>
            <a:pPr algn="ctr"/>
            <a:r>
              <a:rPr lang="as-IN" sz="4000" dirty="0">
                <a:solidFill>
                  <a:srgbClr val="3333FF"/>
                </a:solidFill>
                <a:latin typeface="NikoshBAN" pitchFamily="2" charset="0"/>
                <a:cs typeface="NikoshBAN" pitchFamily="2" charset="0"/>
              </a:rPr>
              <a:t>মূল্যায়নমূলক </a:t>
            </a:r>
            <a:r>
              <a:rPr lang="as-IN" sz="4000" dirty="0" smtClean="0">
                <a:solidFill>
                  <a:srgbClr val="3333FF"/>
                </a:solidFill>
                <a:latin typeface="NikoshBAN" pitchFamily="2" charset="0"/>
                <a:cs typeface="NikoshBAN" pitchFamily="2" charset="0"/>
              </a:rPr>
              <a:t>প্রশ্ন</a:t>
            </a:r>
            <a:r>
              <a:rPr lang="en-US" sz="4000" dirty="0" smtClean="0">
                <a:solidFill>
                  <a:srgbClr val="3333FF"/>
                </a:solidFill>
                <a:latin typeface="NikoshBAN" pitchFamily="2" charset="0"/>
                <a:cs typeface="NikoshBAN" pitchFamily="2" charset="0"/>
              </a:rPr>
              <a:t>ঃ </a:t>
            </a:r>
          </a:p>
          <a:p>
            <a:r>
              <a:rPr lang="as-IN" sz="2000" dirty="0" smtClean="0">
                <a:solidFill>
                  <a:schemeClr val="accent2">
                    <a:lumMod val="50000"/>
                  </a:schemeClr>
                </a:solidFill>
                <a:latin typeface="NikoshBAN" pitchFamily="2" charset="0"/>
                <a:cs typeface="NikoshBAN" pitchFamily="2" charset="0"/>
              </a:rPr>
              <a:t>ক</a:t>
            </a:r>
            <a:r>
              <a:rPr lang="as-IN" sz="2000" dirty="0">
                <a:solidFill>
                  <a:schemeClr val="accent2">
                    <a:lumMod val="50000"/>
                  </a:schemeClr>
                </a:solidFill>
                <a:latin typeface="NikoshBAN" pitchFamily="2" charset="0"/>
                <a:cs typeface="NikoshBAN" pitchFamily="2" charset="0"/>
              </a:rPr>
              <a:t>. রুই মাছের হৃদপিণ্ডের গঠন চিত্রসহ বর্ণনা কর</a:t>
            </a:r>
            <a:r>
              <a:rPr lang="as-IN" sz="2000" dirty="0" smtClean="0">
                <a:solidFill>
                  <a:schemeClr val="accent2">
                    <a:lumMod val="50000"/>
                  </a:schemeClr>
                </a:solidFill>
                <a:latin typeface="NikoshBAN" pitchFamily="2" charset="0"/>
                <a:cs typeface="NikoshBAN" pitchFamily="2" charset="0"/>
              </a:rPr>
              <a:t>।</a:t>
            </a:r>
            <a:r>
              <a:rPr lang="en-US" sz="2000" dirty="0" smtClean="0">
                <a:solidFill>
                  <a:schemeClr val="accent2">
                    <a:lumMod val="50000"/>
                  </a:schemeClr>
                </a:solidFill>
                <a:latin typeface="NikoshBAN" pitchFamily="2" charset="0"/>
                <a:cs typeface="NikoshBAN" pitchFamily="2" charset="0"/>
              </a:rPr>
              <a:t> </a:t>
            </a:r>
          </a:p>
          <a:p>
            <a:r>
              <a:rPr lang="as-IN" sz="2000" dirty="0" smtClean="0">
                <a:solidFill>
                  <a:schemeClr val="accent2">
                    <a:lumMod val="50000"/>
                  </a:schemeClr>
                </a:solidFill>
                <a:latin typeface="NikoshBAN" pitchFamily="2" charset="0"/>
                <a:cs typeface="NikoshBAN" pitchFamily="2" charset="0"/>
              </a:rPr>
              <a:t>খ</a:t>
            </a:r>
            <a:r>
              <a:rPr lang="as-IN" sz="2000" dirty="0">
                <a:solidFill>
                  <a:schemeClr val="accent2">
                    <a:lumMod val="50000"/>
                  </a:schemeClr>
                </a:solidFill>
                <a:latin typeface="NikoshBAN" pitchFamily="2" charset="0"/>
                <a:cs typeface="NikoshBAN" pitchFamily="2" charset="0"/>
              </a:rPr>
              <a:t>. রুই মাছের রক্তসংবহনের গতিপথ ব্যাখ্যা কর</a:t>
            </a:r>
            <a:r>
              <a:rPr lang="as-IN" sz="2000" dirty="0" smtClean="0">
                <a:solidFill>
                  <a:schemeClr val="accent2">
                    <a:lumMod val="50000"/>
                  </a:schemeClr>
                </a:solidFill>
                <a:latin typeface="NikoshBAN" pitchFamily="2" charset="0"/>
                <a:cs typeface="NikoshBAN" pitchFamily="2" charset="0"/>
              </a:rPr>
              <a:t>।</a:t>
            </a:r>
            <a:endParaRPr lang="en-US" sz="2000" dirty="0" smtClean="0">
              <a:solidFill>
                <a:schemeClr val="accent2">
                  <a:lumMod val="50000"/>
                </a:schemeClr>
              </a:solidFill>
              <a:latin typeface="NikoshBAN" pitchFamily="2" charset="0"/>
              <a:cs typeface="NikoshBAN" pitchFamily="2" charset="0"/>
            </a:endParaRPr>
          </a:p>
          <a:p>
            <a:r>
              <a:rPr lang="as-IN" sz="2000" dirty="0" smtClean="0">
                <a:solidFill>
                  <a:schemeClr val="accent2">
                    <a:lumMod val="50000"/>
                  </a:schemeClr>
                </a:solidFill>
                <a:latin typeface="NikoshBAN" pitchFamily="2" charset="0"/>
                <a:cs typeface="NikoshBAN" pitchFamily="2" charset="0"/>
              </a:rPr>
              <a:t>গ</a:t>
            </a:r>
            <a:r>
              <a:rPr lang="as-IN" sz="2000" dirty="0">
                <a:solidFill>
                  <a:schemeClr val="accent2">
                    <a:lumMod val="50000"/>
                  </a:schemeClr>
                </a:solidFill>
                <a:latin typeface="NikoshBAN" pitchFamily="2" charset="0"/>
                <a:cs typeface="NikoshBAN" pitchFamily="2" charset="0"/>
              </a:rPr>
              <a:t>. রুই মাছের রক্তসংবহনকে একক রক্তসংবহন বলা হয় কেন</a:t>
            </a:r>
            <a:r>
              <a:rPr lang="as-IN" sz="2000" dirty="0" smtClean="0">
                <a:solidFill>
                  <a:schemeClr val="accent2">
                    <a:lumMod val="50000"/>
                  </a:schemeClr>
                </a:solidFill>
                <a:latin typeface="NikoshBAN" pitchFamily="2" charset="0"/>
                <a:cs typeface="NikoshBAN" pitchFamily="2" charset="0"/>
              </a:rPr>
              <a:t>?</a:t>
            </a:r>
            <a:endParaRPr lang="en-US" sz="2000" dirty="0" smtClean="0">
              <a:solidFill>
                <a:schemeClr val="accent2">
                  <a:lumMod val="50000"/>
                </a:schemeClr>
              </a:solidFill>
              <a:latin typeface="NikoshBAN" pitchFamily="2" charset="0"/>
              <a:cs typeface="NikoshBAN" pitchFamily="2" charset="0"/>
            </a:endParaRPr>
          </a:p>
          <a:p>
            <a:r>
              <a:rPr lang="as-IN" sz="2000" dirty="0" smtClean="0">
                <a:solidFill>
                  <a:schemeClr val="accent2">
                    <a:lumMod val="50000"/>
                  </a:schemeClr>
                </a:solidFill>
                <a:latin typeface="NikoshBAN" pitchFamily="2" charset="0"/>
                <a:cs typeface="NikoshBAN" pitchFamily="2" charset="0"/>
              </a:rPr>
              <a:t>ঘ</a:t>
            </a:r>
            <a:r>
              <a:rPr lang="as-IN" sz="2000" dirty="0">
                <a:solidFill>
                  <a:schemeClr val="accent2">
                    <a:lumMod val="50000"/>
                  </a:schemeClr>
                </a:solidFill>
                <a:latin typeface="NikoshBAN" pitchFamily="2" charset="0"/>
                <a:cs typeface="NikoshBAN" pitchFamily="2" charset="0"/>
              </a:rPr>
              <a:t>. সাইনাস ভেনোসাস, অলিন্দ, নিলয় ও বাল্বাস আর্টেরিওসাসের কাজ লিখ</a:t>
            </a:r>
            <a:r>
              <a:rPr lang="as-IN" sz="2000" dirty="0" smtClean="0">
                <a:solidFill>
                  <a:schemeClr val="accent2">
                    <a:lumMod val="50000"/>
                  </a:schemeClr>
                </a:solidFill>
                <a:latin typeface="NikoshBAN" pitchFamily="2" charset="0"/>
                <a:cs typeface="NikoshBAN" pitchFamily="2" charset="0"/>
              </a:rPr>
              <a:t>।</a:t>
            </a:r>
            <a:endParaRPr lang="en-US" sz="2000" dirty="0" smtClean="0">
              <a:solidFill>
                <a:schemeClr val="accent2">
                  <a:lumMod val="50000"/>
                </a:schemeClr>
              </a:solidFill>
              <a:latin typeface="NikoshBAN" pitchFamily="2" charset="0"/>
              <a:cs typeface="NikoshBAN" pitchFamily="2" charset="0"/>
            </a:endParaRPr>
          </a:p>
          <a:p>
            <a:r>
              <a:rPr lang="as-IN" sz="2000" dirty="0" smtClean="0">
                <a:solidFill>
                  <a:schemeClr val="accent2">
                    <a:lumMod val="50000"/>
                  </a:schemeClr>
                </a:solidFill>
                <a:latin typeface="NikoshBAN" pitchFamily="2" charset="0"/>
                <a:cs typeface="NikoshBAN" pitchFamily="2" charset="0"/>
              </a:rPr>
              <a:t>ঙ</a:t>
            </a:r>
            <a:r>
              <a:rPr lang="as-IN" sz="2000" dirty="0">
                <a:solidFill>
                  <a:schemeClr val="accent2">
                    <a:lumMod val="50000"/>
                  </a:schemeClr>
                </a:solidFill>
                <a:latin typeface="NikoshBAN" pitchFamily="2" charset="0"/>
                <a:cs typeface="NikoshBAN" pitchFamily="2" charset="0"/>
              </a:rPr>
              <a:t>. রুই মাছের হৃদপিণ্ডে অক্সিজেনবিহীন রক্ত প্রবাহিত হয়—ব্যাখ্যা কর।</a:t>
            </a:r>
            <a:endParaRPr lang="en-US" sz="2000" dirty="0">
              <a:solidFill>
                <a:schemeClr val="accent2">
                  <a:lumMod val="50000"/>
                </a:schemeClr>
              </a:solidFill>
              <a:latin typeface="NikoshBAN" pitchFamily="2" charset="0"/>
              <a:cs typeface="NikoshBAN" pitchFamily="2" charset="0"/>
            </a:endParaRPr>
          </a:p>
        </p:txBody>
      </p:sp>
    </p:spTree>
    <p:extLst>
      <p:ext uri="{BB962C8B-B14F-4D97-AF65-F5344CB8AC3E}">
        <p14:creationId xmlns:p14="http://schemas.microsoft.com/office/powerpoint/2010/main" val="3994837596"/>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Rectangle 2"/>
          <p:cNvSpPr/>
          <p:nvPr/>
        </p:nvSpPr>
        <p:spPr>
          <a:xfrm>
            <a:off x="609600" y="895350"/>
            <a:ext cx="7848600" cy="3077766"/>
          </a:xfrm>
          <a:prstGeom prst="rect">
            <a:avLst/>
          </a:prstGeom>
        </p:spPr>
        <p:txBody>
          <a:bodyPr wrap="square">
            <a:spAutoFit/>
          </a:bodyPr>
          <a:lstStyle/>
          <a:p>
            <a:pPr algn="ctr"/>
            <a:r>
              <a:rPr lang="as-IN" sz="5400" dirty="0" smtClean="0">
                <a:solidFill>
                  <a:srgbClr val="3333FF"/>
                </a:solidFill>
                <a:latin typeface="NikoshBAN" pitchFamily="2" charset="0"/>
                <a:cs typeface="NikoshBAN" pitchFamily="2" charset="0"/>
              </a:rPr>
              <a:t>উপসংহার</a:t>
            </a:r>
            <a:endParaRPr lang="en-US" sz="5400" dirty="0" smtClean="0">
              <a:solidFill>
                <a:srgbClr val="3333FF"/>
              </a:solidFill>
              <a:latin typeface="NikoshBAN" pitchFamily="2" charset="0"/>
              <a:cs typeface="NikoshBAN" pitchFamily="2" charset="0"/>
            </a:endParaRPr>
          </a:p>
          <a:p>
            <a:pPr algn="just"/>
            <a:r>
              <a:rPr lang="as-IN" sz="2800" dirty="0" smtClean="0">
                <a:solidFill>
                  <a:srgbClr val="FF0000"/>
                </a:solidFill>
                <a:latin typeface="NikoshBAN" pitchFamily="2" charset="0"/>
                <a:cs typeface="NikoshBAN" pitchFamily="2" charset="0"/>
              </a:rPr>
              <a:t>রুই </a:t>
            </a:r>
            <a:r>
              <a:rPr lang="as-IN" sz="2800" dirty="0">
                <a:solidFill>
                  <a:srgbClr val="FF0000"/>
                </a:solidFill>
                <a:latin typeface="NikoshBAN" pitchFamily="2" charset="0"/>
                <a:cs typeface="NikoshBAN" pitchFamily="2" charset="0"/>
              </a:rPr>
              <a:t>মাছের হৃদপিণ্ড তার রক্তসংবহন তন্ত্রের কেন্দ্রীয় অঙ্গ। হৃদপিণ্ড দেহ থেকে ফিরে আসা অক্সিজেনবিহীন রক্তকে ফুলকার দিকে পাঠায়। ফুলকায় রক্ত অক্সিজেন গ্রহণ করার পর তা দেহের বিভিন্ন অঙ্গে পৌঁছে যায়। এই বিশেষ বিন্যাসের কারণে রুই মাছের রক্তসংবহন ব্যবস্থা একক রক্তসংবহন তন্ত্রের একটি আদর্শ উদাহরণ।</a:t>
            </a:r>
            <a:endParaRPr lang="en-US" sz="2800"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3601918164"/>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5400000" scaled="0"/>
        </a:gradFill>
        <a:effectLst/>
      </p:bgPr>
    </p:bg>
    <p:spTree>
      <p:nvGrpSpPr>
        <p:cNvPr id="1" name=""/>
        <p:cNvGrpSpPr/>
        <p:nvPr/>
      </p:nvGrpSpPr>
      <p:grpSpPr>
        <a:xfrm>
          <a:off x="0" y="0"/>
          <a:ext cx="0" cy="0"/>
          <a:chOff x="0" y="0"/>
          <a:chExt cx="0" cy="0"/>
        </a:xfrm>
      </p:grpSpPr>
      <p:sp>
        <p:nvSpPr>
          <p:cNvPr id="4" name="TextBox 3"/>
          <p:cNvSpPr txBox="1"/>
          <p:nvPr/>
        </p:nvSpPr>
        <p:spPr>
          <a:xfrm>
            <a:off x="1631372" y="1352550"/>
            <a:ext cx="5867400" cy="1862048"/>
          </a:xfrm>
          <a:prstGeom prst="rect">
            <a:avLst/>
          </a:prstGeom>
          <a:noFill/>
        </p:spPr>
        <p:txBody>
          <a:bodyPr wrap="square" rtlCol="0">
            <a:spAutoFit/>
          </a:bodyPr>
          <a:lstStyle/>
          <a:p>
            <a:pPr algn="ctr"/>
            <a:r>
              <a:rPr lang="en-US" sz="11500" dirty="0" err="1" smtClean="0">
                <a:ln w="18415" cmpd="sng">
                  <a:solidFill>
                    <a:srgbClr val="FFFFFF"/>
                  </a:solidFill>
                  <a:prstDash val="solid"/>
                </a:ln>
                <a:solidFill>
                  <a:srgbClr val="FFFF00"/>
                </a:solidFill>
                <a:effectLst>
                  <a:outerShdw blurRad="63500" dir="3600000" algn="tl" rotWithShape="0">
                    <a:srgbClr val="000000">
                      <a:alpha val="70000"/>
                    </a:srgbClr>
                  </a:outerShdw>
                </a:effectLst>
                <a:latin typeface="NikoshBAN" pitchFamily="2" charset="0"/>
                <a:cs typeface="NikoshBAN" pitchFamily="2" charset="0"/>
              </a:rPr>
              <a:t>ধন্যবাদ</a:t>
            </a:r>
            <a:endParaRPr lang="en-US" sz="115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NikoshBAN" pitchFamily="2" charset="0"/>
              <a:cs typeface="NikoshBAN" pitchFamily="2"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285750"/>
            <a:ext cx="2560320" cy="3315522"/>
          </a:xfrm>
          <a:prstGeom prst="rect">
            <a:avLst/>
          </a:prstGeom>
        </p:spPr>
      </p:pic>
    </p:spTree>
    <p:extLst>
      <p:ext uri="{BB962C8B-B14F-4D97-AF65-F5344CB8AC3E}">
        <p14:creationId xmlns:p14="http://schemas.microsoft.com/office/powerpoint/2010/main" val="3055123630"/>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514351"/>
            <a:ext cx="3855028" cy="1323439"/>
          </a:xfrm>
          <a:prstGeom prst="rect">
            <a:avLst/>
          </a:prstGeom>
          <a:noFill/>
        </p:spPr>
        <p:txBody>
          <a:bodyPr wrap="square" rtlCol="0">
            <a:spAutoFit/>
          </a:bodyPr>
          <a:lstStyle/>
          <a:p>
            <a:pPr algn="ctr"/>
            <a:r>
              <a:rPr lang="en-US" sz="8000" b="1" dirty="0" err="1"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rPr>
              <a:t>পরিচিতি</a:t>
            </a:r>
            <a:r>
              <a:rPr lang="en-US" sz="8000" b="1"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rPr>
              <a:t> </a:t>
            </a:r>
            <a:endParaRPr lang="en-US" sz="8000" b="1"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endParaRPr>
          </a:p>
        </p:txBody>
      </p:sp>
      <p:sp>
        <p:nvSpPr>
          <p:cNvPr id="3" name="TextBox 2"/>
          <p:cNvSpPr txBox="1"/>
          <p:nvPr/>
        </p:nvSpPr>
        <p:spPr>
          <a:xfrm>
            <a:off x="838200" y="2351808"/>
            <a:ext cx="7620000" cy="1384995"/>
          </a:xfrm>
          <a:prstGeom prst="rect">
            <a:avLst/>
          </a:prstGeom>
          <a:noFill/>
        </p:spPr>
        <p:txBody>
          <a:bodyPr wrap="square" rtlCol="0">
            <a:spAutoFit/>
          </a:bodyPr>
          <a:lstStyle/>
          <a:p>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নামঃ</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মোঃ</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উছমান</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গণি</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p>
          <a:p>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পদবীঃ</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প্রভাষক</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জীববিজ্ঞান</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p>
          <a:p>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প্রতিষ্ঠানঃ</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মুসলিম</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বালিকা</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উচ্চ</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বিদ্যালয়</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ও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কলেজ</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r>
              <a:rPr lang="en-US" sz="2800" dirty="0" err="1" smtClean="0">
                <a:solidFill>
                  <a:srgbClr val="C00000"/>
                </a:solidFill>
                <a:effectLst>
                  <a:outerShdw blurRad="38100" dist="38100" dir="2700000" algn="tl">
                    <a:srgbClr val="000000">
                      <a:alpha val="43137"/>
                    </a:srgbClr>
                  </a:outerShdw>
                </a:effectLst>
                <a:latin typeface="NikoshBAN" pitchFamily="2" charset="0"/>
                <a:cs typeface="NikoshBAN" pitchFamily="2" charset="0"/>
              </a:rPr>
              <a:t>ময়মনসিংহ</a:t>
            </a:r>
            <a:r>
              <a:rPr lang="en-US" sz="2800" dirty="0" smtClean="0">
                <a:solidFill>
                  <a:srgbClr val="C00000"/>
                </a:solidFill>
                <a:effectLst>
                  <a:outerShdw blurRad="38100" dist="38100" dir="2700000" algn="tl">
                    <a:srgbClr val="000000">
                      <a:alpha val="43137"/>
                    </a:srgbClr>
                  </a:outerShdw>
                </a:effectLst>
                <a:latin typeface="NikoshBAN" pitchFamily="2" charset="0"/>
                <a:cs typeface="NikoshBAN" pitchFamily="2" charset="0"/>
              </a:rPr>
              <a:t>। </a:t>
            </a:r>
          </a:p>
        </p:txBody>
      </p:sp>
      <p:sp>
        <p:nvSpPr>
          <p:cNvPr id="5" name="TextBox 4"/>
          <p:cNvSpPr txBox="1"/>
          <p:nvPr/>
        </p:nvSpPr>
        <p:spPr>
          <a:xfrm>
            <a:off x="838200" y="1657351"/>
            <a:ext cx="4038600" cy="769441"/>
          </a:xfrm>
          <a:prstGeom prst="rect">
            <a:avLst/>
          </a:prstGeom>
          <a:noFill/>
        </p:spPr>
        <p:txBody>
          <a:bodyPr wrap="square" rtlCol="0">
            <a:spAutoFit/>
          </a:bodyPr>
          <a:lstStyle/>
          <a:p>
            <a:r>
              <a:rPr lang="en-US" sz="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শিক্ষক</a:t>
            </a:r>
            <a:r>
              <a:rPr lang="en-US"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 </a:t>
            </a:r>
            <a:r>
              <a:rPr lang="en-US" sz="44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পরিচিতি</a:t>
            </a:r>
            <a:r>
              <a:rPr lang="en-US" sz="44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rPr>
              <a:t>ঃ</a:t>
            </a:r>
            <a:endParaRPr lang="en-US" sz="4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NikoshBAN" pitchFamily="2" charset="0"/>
              <a:cs typeface="NikoshBAN" pitchFamily="2" charset="0"/>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4041" t="2102" r="9760" b="9583"/>
          <a:stretch/>
        </p:blipFill>
        <p:spPr>
          <a:xfrm>
            <a:off x="5410200" y="1447826"/>
            <a:ext cx="1752600" cy="17401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55836912"/>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590550"/>
            <a:ext cx="3855028" cy="942440"/>
          </a:xfrm>
          <a:prstGeom prst="rect">
            <a:avLst/>
          </a:prstGeom>
          <a:noFill/>
        </p:spPr>
        <p:txBody>
          <a:bodyPr wrap="square" rtlCol="0">
            <a:prstTxWarp prst="textPlain">
              <a:avLst/>
            </a:prstTxWarp>
            <a:spAutoFit/>
          </a:bodyPr>
          <a:lstStyle/>
          <a:p>
            <a:pPr algn="ctr"/>
            <a:r>
              <a:rPr lang="en-US" sz="8000" b="1" dirty="0" err="1"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rPr>
              <a:t>পরিচিতি</a:t>
            </a:r>
            <a:r>
              <a:rPr lang="en-US" sz="8000" b="1"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rPr>
              <a:t> </a:t>
            </a:r>
            <a:endParaRPr lang="en-US" sz="8000" b="1"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NikoshBAN" pitchFamily="2" charset="0"/>
              <a:cs typeface="NikoshBAN" pitchFamily="2" charset="0"/>
            </a:endParaRPr>
          </a:p>
        </p:txBody>
      </p:sp>
      <p:sp>
        <p:nvSpPr>
          <p:cNvPr id="5" name="TextBox 4"/>
          <p:cNvSpPr txBox="1"/>
          <p:nvPr/>
        </p:nvSpPr>
        <p:spPr>
          <a:xfrm>
            <a:off x="533400" y="1657351"/>
            <a:ext cx="3886200" cy="769441"/>
          </a:xfrm>
          <a:prstGeom prst="rect">
            <a:avLst/>
          </a:prstGeom>
          <a:noFill/>
        </p:spPr>
        <p:txBody>
          <a:bodyPr wrap="square" rtlCol="0">
            <a:spAutoFit/>
          </a:bodyPr>
          <a:lstStyle/>
          <a:p>
            <a:r>
              <a:rPr lang="en-US" sz="4400" b="1" dirty="0" err="1" smtClean="0">
                <a:ln w="900" cmpd="sng">
                  <a:solidFill>
                    <a:schemeClr val="accent1">
                      <a:satMod val="190000"/>
                      <a:alpha val="55000"/>
                    </a:schemeClr>
                  </a:solidFill>
                  <a:prstDash val="solid"/>
                </a:ln>
                <a:solidFill>
                  <a:schemeClr val="accent2">
                    <a:lumMod val="75000"/>
                  </a:schemeClr>
                </a:solidFill>
                <a:latin typeface="NikoshBAN" pitchFamily="2" charset="0"/>
                <a:cs typeface="NikoshBAN" pitchFamily="2" charset="0"/>
              </a:rPr>
              <a:t>পাঠ</a:t>
            </a:r>
            <a:r>
              <a:rPr lang="en-US" sz="4400" b="1" dirty="0" smtClean="0">
                <a:ln w="900" cmpd="sng">
                  <a:solidFill>
                    <a:schemeClr val="accent1">
                      <a:satMod val="190000"/>
                      <a:alpha val="55000"/>
                    </a:schemeClr>
                  </a:solidFill>
                  <a:prstDash val="solid"/>
                </a:ln>
                <a:solidFill>
                  <a:schemeClr val="accent2">
                    <a:lumMod val="75000"/>
                  </a:schemeClr>
                </a:solidFill>
                <a:latin typeface="NikoshBAN" pitchFamily="2" charset="0"/>
                <a:cs typeface="NikoshBAN" pitchFamily="2" charset="0"/>
              </a:rPr>
              <a:t> </a:t>
            </a:r>
            <a:r>
              <a:rPr lang="en-US" sz="4400" b="1" dirty="0" err="1" smtClean="0">
                <a:ln w="900" cmpd="sng">
                  <a:solidFill>
                    <a:schemeClr val="accent1">
                      <a:satMod val="190000"/>
                      <a:alpha val="55000"/>
                    </a:schemeClr>
                  </a:solidFill>
                  <a:prstDash val="solid"/>
                </a:ln>
                <a:solidFill>
                  <a:schemeClr val="accent2">
                    <a:lumMod val="75000"/>
                  </a:schemeClr>
                </a:solidFill>
                <a:latin typeface="NikoshBAN" pitchFamily="2" charset="0"/>
                <a:cs typeface="NikoshBAN" pitchFamily="2" charset="0"/>
              </a:rPr>
              <a:t>পরিচিতিঃ</a:t>
            </a:r>
            <a:endParaRPr lang="en-US" sz="4400" b="1" dirty="0">
              <a:ln w="900" cmpd="sng">
                <a:solidFill>
                  <a:schemeClr val="accent1">
                    <a:satMod val="190000"/>
                    <a:alpha val="55000"/>
                  </a:schemeClr>
                </a:solidFill>
                <a:prstDash val="solid"/>
              </a:ln>
              <a:solidFill>
                <a:schemeClr val="accent2">
                  <a:lumMod val="75000"/>
                </a:schemeClr>
              </a:solidFill>
              <a:latin typeface="NikoshBAN" pitchFamily="2" charset="0"/>
              <a:cs typeface="NikoshBAN" pitchFamily="2" charset="0"/>
            </a:endParaRPr>
          </a:p>
        </p:txBody>
      </p:sp>
      <p:sp>
        <p:nvSpPr>
          <p:cNvPr id="6" name="Rectangle 5"/>
          <p:cNvSpPr/>
          <p:nvPr/>
        </p:nvSpPr>
        <p:spPr>
          <a:xfrm>
            <a:off x="554182" y="2426703"/>
            <a:ext cx="8056418" cy="1815882"/>
          </a:xfrm>
          <a:prstGeom prst="rect">
            <a:avLst/>
          </a:prstGeom>
        </p:spPr>
        <p:txBody>
          <a:bodyPr wrap="square">
            <a:spAutoFit/>
          </a:bodyPr>
          <a:lstStyle/>
          <a:p>
            <a:r>
              <a:rPr lang="en-US" sz="2800" dirty="0" err="1" smtClean="0">
                <a:solidFill>
                  <a:srgbClr val="FF0000"/>
                </a:solidFill>
                <a:latin typeface="NikoshBAN" pitchFamily="2" charset="0"/>
                <a:cs typeface="NikoshBAN" pitchFamily="2" charset="0"/>
              </a:rPr>
              <a:t>বিষয়ঃ</a:t>
            </a:r>
            <a:r>
              <a:rPr lang="en-US" sz="2800" dirty="0" smtClean="0">
                <a:solidFill>
                  <a:srgbClr val="FF0000"/>
                </a:solidFill>
                <a:latin typeface="NikoshBAN" pitchFamily="2" charset="0"/>
                <a:cs typeface="NikoshBAN" pitchFamily="2" charset="0"/>
              </a:rPr>
              <a:t> </a:t>
            </a:r>
            <a:r>
              <a:rPr lang="en-US" sz="2800" dirty="0" err="1" smtClean="0">
                <a:solidFill>
                  <a:srgbClr val="FF0000"/>
                </a:solidFill>
                <a:latin typeface="NikoshBAN" pitchFamily="2" charset="0"/>
                <a:cs typeface="NikoshBAN" pitchFamily="2" charset="0"/>
              </a:rPr>
              <a:t>জীববিজ্ঞান</a:t>
            </a:r>
            <a:r>
              <a:rPr lang="en-US" sz="2800" dirty="0" smtClean="0">
                <a:solidFill>
                  <a:srgbClr val="FF0000"/>
                </a:solidFill>
                <a:latin typeface="NikoshBAN" pitchFamily="2" charset="0"/>
                <a:cs typeface="NikoshBAN" pitchFamily="2" charset="0"/>
              </a:rPr>
              <a:t> (২য় </a:t>
            </a:r>
            <a:r>
              <a:rPr lang="en-US" sz="2800" dirty="0" err="1" smtClean="0">
                <a:solidFill>
                  <a:srgbClr val="FF0000"/>
                </a:solidFill>
                <a:latin typeface="NikoshBAN" pitchFamily="2" charset="0"/>
                <a:cs typeface="NikoshBAN" pitchFamily="2" charset="0"/>
              </a:rPr>
              <a:t>পত্র</a:t>
            </a:r>
            <a:r>
              <a:rPr lang="en-US" sz="2800" dirty="0" smtClean="0">
                <a:solidFill>
                  <a:srgbClr val="FF0000"/>
                </a:solidFill>
                <a:latin typeface="NikoshBAN" pitchFamily="2" charset="0"/>
                <a:cs typeface="NikoshBAN" pitchFamily="2" charset="0"/>
              </a:rPr>
              <a:t>) </a:t>
            </a:r>
            <a:endParaRPr lang="en-US" sz="2800" dirty="0">
              <a:solidFill>
                <a:srgbClr val="FF0000"/>
              </a:solidFill>
              <a:latin typeface="NikoshBAN" pitchFamily="2" charset="0"/>
              <a:cs typeface="NikoshBAN" pitchFamily="2" charset="0"/>
            </a:endParaRPr>
          </a:p>
          <a:p>
            <a:r>
              <a:rPr lang="en-US" sz="2800" dirty="0" err="1">
                <a:solidFill>
                  <a:srgbClr val="002060"/>
                </a:solidFill>
                <a:latin typeface="NikoshBAN" pitchFamily="2" charset="0"/>
                <a:cs typeface="NikoshBAN" pitchFamily="2" charset="0"/>
              </a:rPr>
              <a:t>অধ্যায়ঃ</a:t>
            </a:r>
            <a:r>
              <a:rPr lang="en-US" sz="2800" dirty="0">
                <a:solidFill>
                  <a:srgbClr val="002060"/>
                </a:solidFill>
                <a:latin typeface="NikoshBAN" pitchFamily="2" charset="0"/>
                <a:cs typeface="NikoshBAN" pitchFamily="2" charset="0"/>
              </a:rPr>
              <a:t> </a:t>
            </a:r>
            <a:r>
              <a:rPr lang="en-US" sz="2800" dirty="0" err="1" smtClean="0">
                <a:solidFill>
                  <a:srgbClr val="002060"/>
                </a:solidFill>
                <a:latin typeface="NikoshBAN" pitchFamily="2" charset="0"/>
                <a:cs typeface="NikoshBAN" pitchFamily="2" charset="0"/>
              </a:rPr>
              <a:t>দ্বিতীয়</a:t>
            </a:r>
            <a:r>
              <a:rPr lang="en-US" sz="2800" dirty="0" smtClean="0">
                <a:solidFill>
                  <a:srgbClr val="002060"/>
                </a:solidFill>
                <a:latin typeface="NikoshBAN" pitchFamily="2" charset="0"/>
                <a:cs typeface="NikoshBAN" pitchFamily="2" charset="0"/>
              </a:rPr>
              <a:t> (</a:t>
            </a:r>
            <a:r>
              <a:rPr lang="as-IN" sz="2800" dirty="0" smtClean="0">
                <a:solidFill>
                  <a:srgbClr val="002060"/>
                </a:solidFill>
                <a:latin typeface="NikoshBAN" pitchFamily="2" charset="0"/>
                <a:cs typeface="NikoshBAN" pitchFamily="2" charset="0"/>
              </a:rPr>
              <a:t>রুই </a:t>
            </a:r>
            <a:r>
              <a:rPr lang="as-IN" sz="2800" dirty="0">
                <a:solidFill>
                  <a:srgbClr val="002060"/>
                </a:solidFill>
                <a:latin typeface="NikoshBAN" pitchFamily="2" charset="0"/>
                <a:cs typeface="NikoshBAN" pitchFamily="2" charset="0"/>
              </a:rPr>
              <a:t>মাছের শারীরস্থান ও রক্তসংবহন</a:t>
            </a:r>
            <a:r>
              <a:rPr lang="en-US" sz="2800" dirty="0">
                <a:solidFill>
                  <a:srgbClr val="002060"/>
                </a:solidFill>
                <a:latin typeface="NikoshBAN" pitchFamily="2" charset="0"/>
                <a:cs typeface="NikoshBAN" pitchFamily="2" charset="0"/>
              </a:rPr>
              <a:t>) </a:t>
            </a:r>
            <a:endParaRPr lang="en-US" sz="2800" dirty="0" smtClean="0">
              <a:solidFill>
                <a:srgbClr val="002060"/>
              </a:solidFill>
              <a:latin typeface="NikoshBAN" pitchFamily="2" charset="0"/>
              <a:cs typeface="NikoshBAN" pitchFamily="2" charset="0"/>
            </a:endParaRPr>
          </a:p>
          <a:p>
            <a:r>
              <a:rPr lang="en-US" sz="2800" dirty="0" err="1" smtClean="0">
                <a:solidFill>
                  <a:srgbClr val="FF0000"/>
                </a:solidFill>
                <a:latin typeface="NikoshBAN" pitchFamily="2" charset="0"/>
                <a:cs typeface="NikoshBAN" pitchFamily="2" charset="0"/>
              </a:rPr>
              <a:t>পাঠঃ</a:t>
            </a:r>
            <a:r>
              <a:rPr lang="en-US" sz="2800" dirty="0" smtClean="0">
                <a:solidFill>
                  <a:srgbClr val="FF0000"/>
                </a:solidFill>
                <a:latin typeface="NikoshBAN" pitchFamily="2" charset="0"/>
                <a:cs typeface="NikoshBAN" pitchFamily="2" charset="0"/>
              </a:rPr>
              <a:t> </a:t>
            </a:r>
            <a:r>
              <a:rPr lang="as-IN" sz="2800" dirty="0" smtClean="0">
                <a:solidFill>
                  <a:srgbClr val="FF0000"/>
                </a:solidFill>
                <a:latin typeface="NikoshBAN" pitchFamily="2" charset="0"/>
                <a:cs typeface="NikoshBAN" pitchFamily="2" charset="0"/>
              </a:rPr>
              <a:t>রুই </a:t>
            </a:r>
            <a:r>
              <a:rPr lang="as-IN" sz="2800" dirty="0">
                <a:solidFill>
                  <a:srgbClr val="FF0000"/>
                </a:solidFill>
                <a:latin typeface="NikoshBAN" pitchFamily="2" charset="0"/>
                <a:cs typeface="NikoshBAN" pitchFamily="2" charset="0"/>
              </a:rPr>
              <a:t>মাছের হৃদপিণ্ড</a:t>
            </a:r>
            <a:endParaRPr lang="en-US" sz="2800" dirty="0" smtClean="0">
              <a:solidFill>
                <a:srgbClr val="FF0000"/>
              </a:solidFill>
              <a:latin typeface="NikoshBAN" pitchFamily="2" charset="0"/>
              <a:cs typeface="NikoshBAN" pitchFamily="2" charset="0"/>
            </a:endParaRPr>
          </a:p>
          <a:p>
            <a:r>
              <a:rPr lang="en-US" sz="2800" dirty="0" err="1" smtClean="0">
                <a:solidFill>
                  <a:srgbClr val="002060"/>
                </a:solidFill>
                <a:latin typeface="NikoshBAN" pitchFamily="2" charset="0"/>
                <a:cs typeface="NikoshBAN" pitchFamily="2" charset="0"/>
              </a:rPr>
              <a:t>শ্রেণিঃ</a:t>
            </a:r>
            <a:r>
              <a:rPr lang="en-US" sz="2800" dirty="0" smtClean="0">
                <a:solidFill>
                  <a:srgbClr val="002060"/>
                </a:solidFill>
                <a:latin typeface="NikoshBAN" pitchFamily="2" charset="0"/>
                <a:cs typeface="NikoshBAN" pitchFamily="2" charset="0"/>
              </a:rPr>
              <a:t> </a:t>
            </a:r>
            <a:r>
              <a:rPr lang="en-US" sz="2800" dirty="0" err="1" smtClean="0">
                <a:solidFill>
                  <a:srgbClr val="002060"/>
                </a:solidFill>
                <a:latin typeface="NikoshBAN" pitchFamily="2" charset="0"/>
                <a:cs typeface="NikoshBAN" pitchFamily="2" charset="0"/>
              </a:rPr>
              <a:t>একাদশ</a:t>
            </a:r>
            <a:r>
              <a:rPr lang="en-US" sz="2800" dirty="0" smtClean="0">
                <a:solidFill>
                  <a:srgbClr val="002060"/>
                </a:solidFill>
                <a:latin typeface="NikoshBAN" pitchFamily="2" charset="0"/>
                <a:cs typeface="NikoshBAN" pitchFamily="2" charset="0"/>
              </a:rPr>
              <a:t> ও </a:t>
            </a:r>
            <a:r>
              <a:rPr lang="en-US" sz="2800" dirty="0" err="1" smtClean="0">
                <a:solidFill>
                  <a:srgbClr val="002060"/>
                </a:solidFill>
                <a:latin typeface="NikoshBAN" pitchFamily="2" charset="0"/>
                <a:cs typeface="NikoshBAN" pitchFamily="2" charset="0"/>
              </a:rPr>
              <a:t>দ্বাদশ</a:t>
            </a:r>
            <a:r>
              <a:rPr lang="en-US" sz="2800" dirty="0" smtClean="0">
                <a:solidFill>
                  <a:srgbClr val="002060"/>
                </a:solidFill>
                <a:latin typeface="NikoshBAN" pitchFamily="2" charset="0"/>
                <a:cs typeface="NikoshBAN" pitchFamily="2" charset="0"/>
              </a:rPr>
              <a:t> </a:t>
            </a:r>
            <a:endParaRPr lang="en-US" sz="2800" dirty="0">
              <a:solidFill>
                <a:srgbClr val="002060"/>
              </a:solidFill>
              <a:latin typeface="NikoshBAN" pitchFamily="2" charset="0"/>
              <a:cs typeface="NikoshBAN" pitchFamily="2" charset="0"/>
            </a:endParaRPr>
          </a:p>
        </p:txBody>
      </p:sp>
    </p:spTree>
    <p:extLst>
      <p:ext uri="{BB962C8B-B14F-4D97-AF65-F5344CB8AC3E}">
        <p14:creationId xmlns:p14="http://schemas.microsoft.com/office/powerpoint/2010/main" val="3319527156"/>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91" y="590550"/>
            <a:ext cx="8382000" cy="3724096"/>
          </a:xfrm>
          <a:prstGeom prst="rect">
            <a:avLst/>
          </a:prstGeom>
        </p:spPr>
        <p:txBody>
          <a:bodyPr wrap="square">
            <a:spAutoFit/>
          </a:bodyPr>
          <a:lstStyle/>
          <a:p>
            <a:pPr algn="ctr"/>
            <a:r>
              <a:rPr lang="as-IN" sz="8000" b="1" dirty="0" smtClean="0">
                <a:solidFill>
                  <a:srgbClr val="FFFF00"/>
                </a:solidFill>
                <a:effectLst>
                  <a:outerShdw blurRad="38100" dist="38100" dir="2700000" algn="tl">
                    <a:srgbClr val="000000">
                      <a:alpha val="43137"/>
                    </a:srgbClr>
                  </a:outerShdw>
                </a:effectLst>
                <a:latin typeface="NikoshBAN" pitchFamily="2" charset="0"/>
                <a:cs typeface="NikoshBAN" pitchFamily="2" charset="0"/>
              </a:rPr>
              <a:t>শিখনফল</a:t>
            </a:r>
            <a:endParaRPr lang="en-US" sz="8000" b="1" dirty="0" smtClean="0">
              <a:solidFill>
                <a:srgbClr val="FFFF00"/>
              </a:solidFill>
              <a:effectLst>
                <a:outerShdw blurRad="38100" dist="38100" dir="2700000" algn="tl">
                  <a:srgbClr val="000000">
                    <a:alpha val="43137"/>
                  </a:srgbClr>
                </a:outerShdw>
              </a:effectLst>
              <a:latin typeface="NikoshBAN" pitchFamily="2" charset="0"/>
              <a:cs typeface="NikoshBAN" pitchFamily="2" charset="0"/>
            </a:endParaRPr>
          </a:p>
          <a:p>
            <a:pPr algn="just"/>
            <a:r>
              <a:rPr lang="as-IN" sz="3600" dirty="0" smtClean="0">
                <a:solidFill>
                  <a:srgbClr val="FFFF00"/>
                </a:solidFill>
                <a:effectLst>
                  <a:outerShdw blurRad="38100" dist="38100" dir="2700000" algn="tl">
                    <a:srgbClr val="000000">
                      <a:alpha val="43137"/>
                    </a:srgbClr>
                  </a:outerShdw>
                </a:effectLst>
                <a:latin typeface="NikoshBAN" pitchFamily="2" charset="0"/>
                <a:cs typeface="NikoshBAN" pitchFamily="2" charset="0"/>
              </a:rPr>
              <a:t>পাঠ </a:t>
            </a:r>
            <a:r>
              <a:rPr lang="as-IN" sz="3600" dirty="0">
                <a:solidFill>
                  <a:srgbClr val="FFFF00"/>
                </a:solidFill>
                <a:effectLst>
                  <a:outerShdw blurRad="38100" dist="38100" dir="2700000" algn="tl">
                    <a:srgbClr val="000000">
                      <a:alpha val="43137"/>
                    </a:srgbClr>
                  </a:outerShdw>
                </a:effectLst>
                <a:latin typeface="NikoshBAN" pitchFamily="2" charset="0"/>
                <a:cs typeface="NikoshBAN" pitchFamily="2" charset="0"/>
              </a:rPr>
              <a:t>শেষে শিক্ষার্থীরা</a:t>
            </a:r>
            <a:r>
              <a:rPr lang="as-IN" sz="3600" dirty="0" smtClean="0">
                <a:solidFill>
                  <a:srgbClr val="FFFF00"/>
                </a:solidFill>
                <a:effectLst>
                  <a:outerShdw blurRad="38100" dist="38100" dir="2700000" algn="tl">
                    <a:srgbClr val="000000">
                      <a:alpha val="43137"/>
                    </a:srgbClr>
                  </a:outerShdw>
                </a:effectLst>
                <a:latin typeface="NikoshBAN" pitchFamily="2" charset="0"/>
                <a:cs typeface="NikoshBAN" pitchFamily="2" charset="0"/>
              </a:rPr>
              <a:t>—</a:t>
            </a:r>
            <a:endParaRPr lang="en-US" sz="3600" dirty="0" smtClean="0">
              <a:solidFill>
                <a:srgbClr val="FFFF00"/>
              </a:solidFill>
              <a:effectLst>
                <a:outerShdw blurRad="38100" dist="38100" dir="2700000" algn="tl">
                  <a:srgbClr val="000000">
                    <a:alpha val="43137"/>
                  </a:srgbClr>
                </a:outerShdw>
              </a:effectLst>
              <a:latin typeface="NikoshBAN" pitchFamily="2" charset="0"/>
              <a:cs typeface="NikoshBAN" pitchFamily="2" charset="0"/>
            </a:endParaRPr>
          </a:p>
          <a:p>
            <a:r>
              <a:rPr lang="as-IN" sz="2400" dirty="0" smtClean="0">
                <a:effectLst>
                  <a:outerShdw blurRad="38100" dist="38100" dir="2700000" algn="tl">
                    <a:srgbClr val="000000">
                      <a:alpha val="43137"/>
                    </a:srgbClr>
                  </a:outerShdw>
                </a:effectLst>
                <a:latin typeface="NikoshBAN" pitchFamily="2" charset="0"/>
                <a:cs typeface="NikoshBAN" pitchFamily="2" charset="0"/>
              </a:rPr>
              <a:t>১. রুই </a:t>
            </a:r>
            <a:r>
              <a:rPr lang="as-IN" sz="2400" dirty="0">
                <a:effectLst>
                  <a:outerShdw blurRad="38100" dist="38100" dir="2700000" algn="tl">
                    <a:srgbClr val="000000">
                      <a:alpha val="43137"/>
                    </a:srgbClr>
                  </a:outerShdw>
                </a:effectLst>
                <a:latin typeface="NikoshBAN" pitchFamily="2" charset="0"/>
                <a:cs typeface="NikoshBAN" pitchFamily="2" charset="0"/>
              </a:rPr>
              <a:t>মাছের হৃদপিণ্ডের অবস্থান বলতে পারবে</a:t>
            </a:r>
            <a:r>
              <a:rPr lang="as-IN" sz="2400" dirty="0" smtClean="0">
                <a:effectLst>
                  <a:outerShdw blurRad="38100" dist="38100" dir="2700000" algn="tl">
                    <a:srgbClr val="000000">
                      <a:alpha val="43137"/>
                    </a:srgbClr>
                  </a:outerShdw>
                </a:effectLst>
                <a:latin typeface="NikoshBAN" pitchFamily="2" charset="0"/>
                <a:cs typeface="NikoshBAN" pitchFamily="2" charset="0"/>
              </a:rPr>
              <a:t>।</a:t>
            </a:r>
            <a:endParaRPr lang="en-US" sz="2400" dirty="0" smtClean="0">
              <a:effectLst>
                <a:outerShdw blurRad="38100" dist="38100" dir="2700000" algn="tl">
                  <a:srgbClr val="000000">
                    <a:alpha val="43137"/>
                  </a:srgbClr>
                </a:outerShdw>
              </a:effectLst>
              <a:latin typeface="NikoshBAN" pitchFamily="2" charset="0"/>
              <a:cs typeface="NikoshBAN" pitchFamily="2" charset="0"/>
            </a:endParaRPr>
          </a:p>
          <a:p>
            <a:r>
              <a:rPr lang="as-IN" sz="2400" dirty="0" smtClean="0">
                <a:effectLst>
                  <a:outerShdw blurRad="38100" dist="38100" dir="2700000" algn="tl">
                    <a:srgbClr val="000000">
                      <a:alpha val="43137"/>
                    </a:srgbClr>
                  </a:outerShdw>
                </a:effectLst>
                <a:latin typeface="NikoshBAN" pitchFamily="2" charset="0"/>
                <a:cs typeface="NikoshBAN" pitchFamily="2" charset="0"/>
              </a:rPr>
              <a:t>২</a:t>
            </a:r>
            <a:r>
              <a:rPr lang="as-IN" sz="2400" dirty="0">
                <a:effectLst>
                  <a:outerShdw blurRad="38100" dist="38100" dir="2700000" algn="tl">
                    <a:srgbClr val="000000">
                      <a:alpha val="43137"/>
                    </a:srgbClr>
                  </a:outerShdw>
                </a:effectLst>
                <a:latin typeface="NikoshBAN" pitchFamily="2" charset="0"/>
                <a:cs typeface="NikoshBAN" pitchFamily="2" charset="0"/>
              </a:rPr>
              <a:t>. হৃদপিণ্ডের বিভিন্ন প্রকোষ্ঠ শনাক্ত করতে পারবে</a:t>
            </a:r>
            <a:r>
              <a:rPr lang="as-IN" sz="2400" dirty="0" smtClean="0">
                <a:effectLst>
                  <a:outerShdw blurRad="38100" dist="38100" dir="2700000" algn="tl">
                    <a:srgbClr val="000000">
                      <a:alpha val="43137"/>
                    </a:srgbClr>
                  </a:outerShdw>
                </a:effectLst>
                <a:latin typeface="NikoshBAN" pitchFamily="2" charset="0"/>
                <a:cs typeface="NikoshBAN" pitchFamily="2" charset="0"/>
              </a:rPr>
              <a:t>।</a:t>
            </a:r>
            <a:endParaRPr lang="en-US" sz="2400" dirty="0" smtClean="0">
              <a:effectLst>
                <a:outerShdw blurRad="38100" dist="38100" dir="2700000" algn="tl">
                  <a:srgbClr val="000000">
                    <a:alpha val="43137"/>
                  </a:srgbClr>
                </a:outerShdw>
              </a:effectLst>
              <a:latin typeface="NikoshBAN" pitchFamily="2" charset="0"/>
              <a:cs typeface="NikoshBAN" pitchFamily="2" charset="0"/>
            </a:endParaRPr>
          </a:p>
          <a:p>
            <a:r>
              <a:rPr lang="as-IN" sz="2400" dirty="0" smtClean="0">
                <a:effectLst>
                  <a:outerShdw blurRad="38100" dist="38100" dir="2700000" algn="tl">
                    <a:srgbClr val="000000">
                      <a:alpha val="43137"/>
                    </a:srgbClr>
                  </a:outerShdw>
                </a:effectLst>
                <a:latin typeface="NikoshBAN" pitchFamily="2" charset="0"/>
                <a:cs typeface="NikoshBAN" pitchFamily="2" charset="0"/>
              </a:rPr>
              <a:t>৩</a:t>
            </a:r>
            <a:r>
              <a:rPr lang="as-IN" sz="2400" dirty="0">
                <a:effectLst>
                  <a:outerShdw blurRad="38100" dist="38100" dir="2700000" algn="tl">
                    <a:srgbClr val="000000">
                      <a:alpha val="43137"/>
                    </a:srgbClr>
                  </a:outerShdw>
                </a:effectLst>
                <a:latin typeface="NikoshBAN" pitchFamily="2" charset="0"/>
                <a:cs typeface="NikoshBAN" pitchFamily="2" charset="0"/>
              </a:rPr>
              <a:t>. রুই মাছের হৃদপিণ্ডের গঠন ব্যাখ্যা করতে পারবে</a:t>
            </a:r>
            <a:r>
              <a:rPr lang="as-IN" sz="2400" dirty="0" smtClean="0">
                <a:effectLst>
                  <a:outerShdw blurRad="38100" dist="38100" dir="2700000" algn="tl">
                    <a:srgbClr val="000000">
                      <a:alpha val="43137"/>
                    </a:srgbClr>
                  </a:outerShdw>
                </a:effectLst>
                <a:latin typeface="NikoshBAN" pitchFamily="2" charset="0"/>
                <a:cs typeface="NikoshBAN" pitchFamily="2" charset="0"/>
              </a:rPr>
              <a:t>।</a:t>
            </a:r>
            <a:endParaRPr lang="en-US" sz="2400" dirty="0" smtClean="0">
              <a:effectLst>
                <a:outerShdw blurRad="38100" dist="38100" dir="2700000" algn="tl">
                  <a:srgbClr val="000000">
                    <a:alpha val="43137"/>
                  </a:srgbClr>
                </a:outerShdw>
              </a:effectLst>
              <a:latin typeface="NikoshBAN" pitchFamily="2" charset="0"/>
              <a:cs typeface="NikoshBAN" pitchFamily="2" charset="0"/>
            </a:endParaRPr>
          </a:p>
          <a:p>
            <a:r>
              <a:rPr lang="as-IN" sz="2400" dirty="0" smtClean="0">
                <a:effectLst>
                  <a:outerShdw blurRad="38100" dist="38100" dir="2700000" algn="tl">
                    <a:srgbClr val="000000">
                      <a:alpha val="43137"/>
                    </a:srgbClr>
                  </a:outerShdw>
                </a:effectLst>
                <a:latin typeface="NikoshBAN" pitchFamily="2" charset="0"/>
                <a:cs typeface="NikoshBAN" pitchFamily="2" charset="0"/>
              </a:rPr>
              <a:t>৪</a:t>
            </a:r>
            <a:r>
              <a:rPr lang="as-IN" sz="2400" dirty="0">
                <a:effectLst>
                  <a:outerShdw blurRad="38100" dist="38100" dir="2700000" algn="tl">
                    <a:srgbClr val="000000">
                      <a:alpha val="43137"/>
                    </a:srgbClr>
                  </a:outerShdw>
                </a:effectLst>
                <a:latin typeface="NikoshBAN" pitchFamily="2" charset="0"/>
                <a:cs typeface="NikoshBAN" pitchFamily="2" charset="0"/>
              </a:rPr>
              <a:t>. রক্তপ্রবাহের গতিপথ বর্ণনা করতে পারবে</a:t>
            </a:r>
            <a:r>
              <a:rPr lang="as-IN" sz="2400" dirty="0" smtClean="0">
                <a:effectLst>
                  <a:outerShdw blurRad="38100" dist="38100" dir="2700000" algn="tl">
                    <a:srgbClr val="000000">
                      <a:alpha val="43137"/>
                    </a:srgbClr>
                  </a:outerShdw>
                </a:effectLst>
                <a:latin typeface="NikoshBAN" pitchFamily="2" charset="0"/>
                <a:cs typeface="NikoshBAN" pitchFamily="2" charset="0"/>
              </a:rPr>
              <a:t>।</a:t>
            </a:r>
            <a:endParaRPr lang="en-US" sz="2400" dirty="0" smtClean="0">
              <a:effectLst>
                <a:outerShdw blurRad="38100" dist="38100" dir="2700000" algn="tl">
                  <a:srgbClr val="000000">
                    <a:alpha val="43137"/>
                  </a:srgbClr>
                </a:outerShdw>
              </a:effectLst>
              <a:latin typeface="NikoshBAN" pitchFamily="2" charset="0"/>
              <a:cs typeface="NikoshBAN" pitchFamily="2" charset="0"/>
            </a:endParaRPr>
          </a:p>
          <a:p>
            <a:r>
              <a:rPr lang="as-IN" sz="2400" dirty="0" smtClean="0">
                <a:effectLst>
                  <a:outerShdw blurRad="38100" dist="38100" dir="2700000" algn="tl">
                    <a:srgbClr val="000000">
                      <a:alpha val="43137"/>
                    </a:srgbClr>
                  </a:outerShdw>
                </a:effectLst>
                <a:latin typeface="NikoshBAN" pitchFamily="2" charset="0"/>
                <a:cs typeface="NikoshBAN" pitchFamily="2" charset="0"/>
              </a:rPr>
              <a:t>৫</a:t>
            </a:r>
            <a:r>
              <a:rPr lang="as-IN" sz="2400" dirty="0">
                <a:effectLst>
                  <a:outerShdw blurRad="38100" dist="38100" dir="2700000" algn="tl">
                    <a:srgbClr val="000000">
                      <a:alpha val="43137"/>
                    </a:srgbClr>
                  </a:outerShdw>
                </a:effectLst>
                <a:latin typeface="NikoshBAN" pitchFamily="2" charset="0"/>
                <a:cs typeface="NikoshBAN" pitchFamily="2" charset="0"/>
              </a:rPr>
              <a:t>. রুই মাছের রক্তসংবহনকে একক রক্তসংবহন বলা হয় কেন তা ব্যাখ্যা করতে পারবে।</a:t>
            </a:r>
            <a:endParaRPr lang="en-US" sz="2400"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2283649365"/>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9443" b="100000" l="3721" r="97326"/>
                    </a14:imgEffect>
                  </a14:imgLayer>
                </a14:imgProps>
              </a:ext>
              <a:ext uri="{28A0092B-C50C-407E-A947-70E740481C1C}">
                <a14:useLocalDpi xmlns:a14="http://schemas.microsoft.com/office/drawing/2010/main" val="0"/>
              </a:ext>
            </a:extLst>
          </a:blip>
          <a:stretch>
            <a:fillRect/>
          </a:stretch>
        </p:blipFill>
        <p:spPr>
          <a:xfrm>
            <a:off x="1620984" y="1200150"/>
            <a:ext cx="4069965" cy="1954530"/>
          </a:xfrm>
          <a:prstGeom prst="rect">
            <a:avLst/>
          </a:prstGeom>
          <a:effectLst>
            <a:outerShdw blurRad="63500" sx="102000" sy="102000" algn="ctr" rotWithShape="0">
              <a:prstClr val="black">
                <a:alpha val="40000"/>
              </a:prstClr>
            </a:outerShdw>
          </a:effectLst>
        </p:spPr>
      </p:pic>
      <p:sp>
        <p:nvSpPr>
          <p:cNvPr id="3" name="Rectangle 2"/>
          <p:cNvSpPr/>
          <p:nvPr/>
        </p:nvSpPr>
        <p:spPr>
          <a:xfrm>
            <a:off x="609600" y="590551"/>
            <a:ext cx="7543800" cy="769441"/>
          </a:xfrm>
          <a:prstGeom prst="rect">
            <a:avLst/>
          </a:prstGeom>
        </p:spPr>
        <p:txBody>
          <a:bodyPr wrap="square">
            <a:spAutoFit/>
          </a:bodyPr>
          <a:lstStyle/>
          <a:p>
            <a:r>
              <a:rPr lang="en-US" sz="4400" b="1" dirty="0" err="1" smtClean="0">
                <a:effectLst>
                  <a:outerShdw blurRad="38100" dist="38100" dir="2700000" algn="tl">
                    <a:srgbClr val="000000">
                      <a:alpha val="43137"/>
                    </a:srgbClr>
                  </a:outerShdw>
                </a:effectLst>
                <a:latin typeface="NikoshBAN" pitchFamily="2" charset="0"/>
                <a:cs typeface="NikoshBAN" pitchFamily="2" charset="0"/>
              </a:rPr>
              <a:t>প্রশ্নঃ</a:t>
            </a:r>
            <a:r>
              <a:rPr lang="en-US" sz="4400" b="1" dirty="0" smtClean="0">
                <a:effectLst>
                  <a:outerShdw blurRad="38100" dist="38100" dir="2700000" algn="tl">
                    <a:srgbClr val="000000">
                      <a:alpha val="43137"/>
                    </a:srgbClr>
                  </a:outerShdw>
                </a:effectLst>
                <a:latin typeface="NikoshBAN" pitchFamily="2" charset="0"/>
                <a:cs typeface="NikoshBAN" pitchFamily="2" charset="0"/>
              </a:rPr>
              <a:t> </a:t>
            </a:r>
            <a:r>
              <a:rPr lang="as-IN" sz="4400" b="1" dirty="0" smtClean="0">
                <a:effectLst>
                  <a:outerShdw blurRad="38100" dist="38100" dir="2700000" algn="tl">
                    <a:srgbClr val="000000">
                      <a:alpha val="43137"/>
                    </a:srgbClr>
                  </a:outerShdw>
                </a:effectLst>
                <a:latin typeface="NikoshBAN" pitchFamily="2" charset="0"/>
                <a:cs typeface="NikoshBAN" pitchFamily="2" charset="0"/>
              </a:rPr>
              <a:t>রুই </a:t>
            </a:r>
            <a:r>
              <a:rPr lang="as-IN" sz="4400" b="1" dirty="0">
                <a:effectLst>
                  <a:outerShdw blurRad="38100" dist="38100" dir="2700000" algn="tl">
                    <a:srgbClr val="000000">
                      <a:alpha val="43137"/>
                    </a:srgbClr>
                  </a:outerShdw>
                </a:effectLst>
                <a:latin typeface="NikoshBAN" pitchFamily="2" charset="0"/>
                <a:cs typeface="NikoshBAN" pitchFamily="2" charset="0"/>
              </a:rPr>
              <a:t>মাছের হৃদপিণ্ড কী?</a:t>
            </a:r>
            <a:endParaRPr lang="en-US" sz="4400" b="1" dirty="0">
              <a:effectLst>
                <a:outerShdw blurRad="38100" dist="38100" dir="2700000" algn="tl">
                  <a:srgbClr val="000000">
                    <a:alpha val="43137"/>
                  </a:srgbClr>
                </a:outerShdw>
              </a:effectLst>
              <a:latin typeface="NikoshBAN" pitchFamily="2" charset="0"/>
              <a:cs typeface="NikoshBAN" pitchFamily="2" charset="0"/>
            </a:endParaRPr>
          </a:p>
        </p:txBody>
      </p:sp>
      <p:sp>
        <p:nvSpPr>
          <p:cNvPr id="4" name="Rectangle 3"/>
          <p:cNvSpPr/>
          <p:nvPr/>
        </p:nvSpPr>
        <p:spPr>
          <a:xfrm>
            <a:off x="609600" y="3307080"/>
            <a:ext cx="8001000" cy="1200329"/>
          </a:xfrm>
          <a:prstGeom prst="rect">
            <a:avLst/>
          </a:prstGeom>
        </p:spPr>
        <p:txBody>
          <a:bodyPr wrap="square">
            <a:spAutoFit/>
          </a:bodyPr>
          <a:lstStyle/>
          <a:p>
            <a:r>
              <a:rPr lang="as-IN" sz="2400" dirty="0">
                <a:effectLst>
                  <a:outerShdw blurRad="38100" dist="38100" dir="2700000" algn="tl">
                    <a:srgbClr val="000000">
                      <a:alpha val="43137"/>
                    </a:srgbClr>
                  </a:outerShdw>
                </a:effectLst>
                <a:latin typeface="NikoshBAN" pitchFamily="2" charset="0"/>
                <a:cs typeface="NikoshBAN" pitchFamily="2" charset="0"/>
              </a:rPr>
              <a:t>রুই মাছের হৃদপিণ্ড একটি পেশিবহুল, নলাকার ও সংকোচনশীল অঙ্গ, যা দেহের রক্তসংবহনে গুরুত্বপূর্ণ ভূমিকা পালন করে। এটি মাছের দেহের উদরীয় দিকে, ফুলকার ঠিক পশ্চাৎদিকে এবং পেরিকার্ডিয়াম বা হৃদপিণ্ড আবরণীর মধ্যে অবস্থিত।</a:t>
            </a:r>
            <a:endParaRPr lang="en-US" sz="2400" dirty="0">
              <a:effectLst>
                <a:outerShdw blurRad="38100" dist="38100" dir="2700000" algn="tl">
                  <a:srgbClr val="000000">
                    <a:alpha val="43137"/>
                  </a:srgbClr>
                </a:outerShdw>
              </a:effectLst>
              <a:latin typeface="NikoshBAN" pitchFamily="2" charset="0"/>
              <a:cs typeface="NikoshBAN" pitchFamily="2" charset="0"/>
            </a:endParaRPr>
          </a:p>
        </p:txBody>
      </p:sp>
    </p:spTree>
    <p:extLst>
      <p:ext uri="{BB962C8B-B14F-4D97-AF65-F5344CB8AC3E}">
        <p14:creationId xmlns:p14="http://schemas.microsoft.com/office/powerpoint/2010/main" val="833555191"/>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53"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66750"/>
            <a:ext cx="7467600" cy="3785652"/>
          </a:xfrm>
          <a:prstGeom prst="rect">
            <a:avLst/>
          </a:prstGeom>
        </p:spPr>
        <p:txBody>
          <a:bodyPr wrap="square">
            <a:spAutoFit/>
          </a:bodyPr>
          <a:lstStyle/>
          <a:p>
            <a:r>
              <a:rPr lang="as-IN" sz="2400" dirty="0">
                <a:solidFill>
                  <a:srgbClr val="FF0000"/>
                </a:solidFill>
                <a:latin typeface="NikoshBAN" pitchFamily="2" charset="0"/>
                <a:cs typeface="NikoshBAN" pitchFamily="2" charset="0"/>
              </a:rPr>
              <a:t>রুই মাছের হৃদপিণ্ডে প্রধানত দুটি প্রকোষ্ঠ </a:t>
            </a:r>
            <a:r>
              <a:rPr lang="as-IN" sz="2400" dirty="0" smtClean="0">
                <a:solidFill>
                  <a:srgbClr val="FF0000"/>
                </a:solidFill>
                <a:latin typeface="NikoshBAN" pitchFamily="2" charset="0"/>
                <a:cs typeface="NikoshBAN" pitchFamily="2" charset="0"/>
              </a:rPr>
              <a:t>থাকে</a:t>
            </a:r>
            <a:r>
              <a:rPr lang="en-US" sz="2400" dirty="0" smtClean="0">
                <a:solidFill>
                  <a:srgbClr val="FF0000"/>
                </a:solidFill>
                <a:latin typeface="NikoshBAN" pitchFamily="2" charset="0"/>
                <a:cs typeface="NikoshBAN" pitchFamily="2" charset="0"/>
              </a:rPr>
              <a:t> </a:t>
            </a:r>
            <a:r>
              <a:rPr lang="as-IN" sz="2400" dirty="0" smtClean="0">
                <a:solidFill>
                  <a:srgbClr val="FF0000"/>
                </a:solidFill>
                <a:latin typeface="NikoshBAN" pitchFamily="2" charset="0"/>
                <a:cs typeface="NikoshBAN" pitchFamily="2" charset="0"/>
              </a:rPr>
              <a:t>- </a:t>
            </a:r>
            <a:endParaRPr lang="en-US" sz="2400" dirty="0" smtClean="0">
              <a:solidFill>
                <a:srgbClr val="FF0000"/>
              </a:solidFill>
              <a:latin typeface="NikoshBAN" pitchFamily="2" charset="0"/>
              <a:cs typeface="NikoshBAN" pitchFamily="2" charset="0"/>
            </a:endParaRPr>
          </a:p>
          <a:p>
            <a:pPr marL="285750" indent="-285750">
              <a:buFont typeface="Arial" pitchFamily="34" charset="0"/>
              <a:buChar char="•"/>
            </a:pPr>
            <a:r>
              <a:rPr lang="as-IN" sz="2400" dirty="0" smtClean="0">
                <a:latin typeface="NikoshBAN" pitchFamily="2" charset="0"/>
                <a:cs typeface="NikoshBAN" pitchFamily="2" charset="0"/>
              </a:rPr>
              <a:t>অলিন্দ </a:t>
            </a:r>
            <a:r>
              <a:rPr lang="as-IN" sz="2400" dirty="0">
                <a:latin typeface="NikoshBAN" pitchFamily="2" charset="0"/>
                <a:cs typeface="NikoshBAN" pitchFamily="2" charset="0"/>
              </a:rPr>
              <a:t>(</a:t>
            </a:r>
            <a:r>
              <a:rPr lang="en-US" sz="2400" dirty="0">
                <a:latin typeface="NikoshBAN" pitchFamily="2" charset="0"/>
                <a:cs typeface="NikoshBAN" pitchFamily="2" charset="0"/>
              </a:rPr>
              <a:t>Atrium</a:t>
            </a:r>
            <a:r>
              <a:rPr lang="en-US" sz="2400" dirty="0" smtClean="0">
                <a:latin typeface="NikoshBAN" pitchFamily="2" charset="0"/>
                <a:cs typeface="NikoshBAN" pitchFamily="2" charset="0"/>
              </a:rPr>
              <a:t>)</a:t>
            </a:r>
          </a:p>
          <a:p>
            <a:pPr marL="285750" indent="-285750">
              <a:buFont typeface="Arial" pitchFamily="34" charset="0"/>
              <a:buChar char="•"/>
            </a:pPr>
            <a:r>
              <a:rPr lang="as-IN" sz="2400" dirty="0" smtClean="0">
                <a:latin typeface="NikoshBAN" pitchFamily="2" charset="0"/>
                <a:cs typeface="NikoshBAN" pitchFamily="2" charset="0"/>
              </a:rPr>
              <a:t>নিলয় </a:t>
            </a:r>
            <a:r>
              <a:rPr lang="as-IN" sz="2400" dirty="0">
                <a:latin typeface="NikoshBAN" pitchFamily="2" charset="0"/>
                <a:cs typeface="NikoshBAN" pitchFamily="2" charset="0"/>
              </a:rPr>
              <a:t>(</a:t>
            </a:r>
            <a:r>
              <a:rPr lang="en-US" sz="2400" dirty="0">
                <a:latin typeface="NikoshBAN" pitchFamily="2" charset="0"/>
                <a:cs typeface="NikoshBAN" pitchFamily="2" charset="0"/>
              </a:rPr>
              <a:t>Ventricle</a:t>
            </a:r>
            <a:r>
              <a:rPr lang="en-US" sz="2400" dirty="0" smtClean="0">
                <a:latin typeface="NikoshBAN" pitchFamily="2" charset="0"/>
                <a:cs typeface="NikoshBAN" pitchFamily="2" charset="0"/>
              </a:rPr>
              <a:t>)</a:t>
            </a:r>
          </a:p>
          <a:p>
            <a:endParaRPr lang="en-US" sz="2400" dirty="0">
              <a:latin typeface="NikoshBAN" pitchFamily="2" charset="0"/>
              <a:cs typeface="NikoshBAN" pitchFamily="2" charset="0"/>
            </a:endParaRPr>
          </a:p>
          <a:p>
            <a:r>
              <a:rPr lang="as-IN" sz="2400" dirty="0" smtClean="0">
                <a:solidFill>
                  <a:srgbClr val="3333FF"/>
                </a:solidFill>
                <a:latin typeface="NikoshBAN" pitchFamily="2" charset="0"/>
                <a:cs typeface="NikoshBAN" pitchFamily="2" charset="0"/>
              </a:rPr>
              <a:t>তবে </a:t>
            </a:r>
            <a:r>
              <a:rPr lang="as-IN" sz="2400" dirty="0">
                <a:solidFill>
                  <a:srgbClr val="3333FF"/>
                </a:solidFill>
                <a:latin typeface="NikoshBAN" pitchFamily="2" charset="0"/>
                <a:cs typeface="NikoshBAN" pitchFamily="2" charset="0"/>
              </a:rPr>
              <a:t>পূর্ণাঙ্গ হৃদপিণ্ডের গঠনে আরও দুটি অংশ </a:t>
            </a:r>
            <a:r>
              <a:rPr lang="as-IN" sz="2400" dirty="0" smtClean="0">
                <a:solidFill>
                  <a:srgbClr val="3333FF"/>
                </a:solidFill>
                <a:latin typeface="NikoshBAN" pitchFamily="2" charset="0"/>
                <a:cs typeface="NikoshBAN" pitchFamily="2" charset="0"/>
              </a:rPr>
              <a:t>থাকে</a:t>
            </a:r>
            <a:r>
              <a:rPr lang="en-US" sz="2400" dirty="0" smtClean="0">
                <a:solidFill>
                  <a:srgbClr val="3333FF"/>
                </a:solidFill>
                <a:latin typeface="NikoshBAN" pitchFamily="2" charset="0"/>
                <a:cs typeface="NikoshBAN" pitchFamily="2" charset="0"/>
              </a:rPr>
              <a:t> </a:t>
            </a:r>
            <a:r>
              <a:rPr lang="as-IN" sz="2400" dirty="0" smtClean="0">
                <a:solidFill>
                  <a:srgbClr val="3333FF"/>
                </a:solidFill>
                <a:latin typeface="NikoshBAN" pitchFamily="2" charset="0"/>
                <a:cs typeface="NikoshBAN" pitchFamily="2" charset="0"/>
              </a:rPr>
              <a:t>- </a:t>
            </a:r>
            <a:endParaRPr lang="en-US" sz="2400" dirty="0" smtClean="0">
              <a:solidFill>
                <a:srgbClr val="3333FF"/>
              </a:solidFill>
              <a:latin typeface="NikoshBAN" pitchFamily="2" charset="0"/>
              <a:cs typeface="NikoshBAN" pitchFamily="2" charset="0"/>
            </a:endParaRPr>
          </a:p>
          <a:p>
            <a:pPr marL="285750" indent="-285750">
              <a:buFont typeface="Arial" pitchFamily="34" charset="0"/>
              <a:buChar char="•"/>
            </a:pPr>
            <a:r>
              <a:rPr lang="as-IN" sz="2400" dirty="0" smtClean="0">
                <a:latin typeface="NikoshBAN" pitchFamily="2" charset="0"/>
                <a:cs typeface="NikoshBAN" pitchFamily="2" charset="0"/>
              </a:rPr>
              <a:t>সাইনাস </a:t>
            </a:r>
            <a:r>
              <a:rPr lang="as-IN" sz="2400" dirty="0">
                <a:latin typeface="NikoshBAN" pitchFamily="2" charset="0"/>
                <a:cs typeface="NikoshBAN" pitchFamily="2" charset="0"/>
              </a:rPr>
              <a:t>ভেনোসাস (</a:t>
            </a:r>
            <a:r>
              <a:rPr lang="en-US" sz="2400" dirty="0">
                <a:latin typeface="NikoshBAN" pitchFamily="2" charset="0"/>
                <a:cs typeface="NikoshBAN" pitchFamily="2" charset="0"/>
              </a:rPr>
              <a:t>Sinus </a:t>
            </a:r>
            <a:r>
              <a:rPr lang="en-US" sz="2400" dirty="0" err="1">
                <a:latin typeface="NikoshBAN" pitchFamily="2" charset="0"/>
                <a:cs typeface="NikoshBAN" pitchFamily="2" charset="0"/>
              </a:rPr>
              <a:t>venosus</a:t>
            </a:r>
            <a:r>
              <a:rPr lang="en-US" sz="2400" dirty="0" smtClean="0">
                <a:latin typeface="NikoshBAN" pitchFamily="2" charset="0"/>
                <a:cs typeface="NikoshBAN" pitchFamily="2" charset="0"/>
              </a:rPr>
              <a:t>)</a:t>
            </a:r>
          </a:p>
          <a:p>
            <a:pPr marL="285750" indent="-285750">
              <a:buFont typeface="Arial" pitchFamily="34" charset="0"/>
              <a:buChar char="•"/>
            </a:pPr>
            <a:r>
              <a:rPr lang="as-IN" sz="2400" dirty="0" smtClean="0">
                <a:latin typeface="NikoshBAN" pitchFamily="2" charset="0"/>
                <a:cs typeface="NikoshBAN" pitchFamily="2" charset="0"/>
              </a:rPr>
              <a:t>বাল্বাস </a:t>
            </a:r>
            <a:r>
              <a:rPr lang="as-IN" sz="2400" dirty="0">
                <a:latin typeface="NikoshBAN" pitchFamily="2" charset="0"/>
                <a:cs typeface="NikoshBAN" pitchFamily="2" charset="0"/>
              </a:rPr>
              <a:t>আর্টেরিওসাস (</a:t>
            </a:r>
            <a:r>
              <a:rPr lang="en-US" sz="2400" dirty="0" err="1">
                <a:latin typeface="NikoshBAN" pitchFamily="2" charset="0"/>
                <a:cs typeface="NikoshBAN" pitchFamily="2" charset="0"/>
              </a:rPr>
              <a:t>Bulbus</a:t>
            </a:r>
            <a:r>
              <a:rPr lang="en-US" sz="2400" dirty="0">
                <a:latin typeface="NikoshBAN" pitchFamily="2" charset="0"/>
                <a:cs typeface="NikoshBAN" pitchFamily="2" charset="0"/>
              </a:rPr>
              <a:t> </a:t>
            </a:r>
            <a:r>
              <a:rPr lang="en-US" sz="2400" dirty="0" err="1">
                <a:latin typeface="NikoshBAN" pitchFamily="2" charset="0"/>
                <a:cs typeface="NikoshBAN" pitchFamily="2" charset="0"/>
              </a:rPr>
              <a:t>arteriosus</a:t>
            </a:r>
            <a:r>
              <a:rPr lang="en-US" sz="2400" dirty="0" smtClean="0">
                <a:latin typeface="NikoshBAN" pitchFamily="2" charset="0"/>
                <a:cs typeface="NikoshBAN" pitchFamily="2" charset="0"/>
              </a:rPr>
              <a:t>)</a:t>
            </a:r>
          </a:p>
          <a:p>
            <a:endParaRPr lang="en-US" sz="2400" dirty="0">
              <a:latin typeface="NikoshBAN" pitchFamily="2" charset="0"/>
              <a:cs typeface="NikoshBAN" pitchFamily="2" charset="0"/>
            </a:endParaRPr>
          </a:p>
          <a:p>
            <a:r>
              <a:rPr lang="as-IN" sz="2400" dirty="0">
                <a:solidFill>
                  <a:srgbClr val="003399"/>
                </a:solidFill>
                <a:latin typeface="NikoshBAN" pitchFamily="2" charset="0"/>
                <a:cs typeface="NikoshBAN" pitchFamily="2" charset="0"/>
              </a:rPr>
              <a:t>অতএব, রুই মাছের হৃদপিণ্ডের চারটি প্রধান অংশ হলো</a:t>
            </a:r>
            <a:r>
              <a:rPr lang="as-IN" sz="2400" dirty="0" smtClean="0">
                <a:solidFill>
                  <a:srgbClr val="003399"/>
                </a:solidFill>
                <a:latin typeface="NikoshBAN" pitchFamily="2" charset="0"/>
                <a:cs typeface="NikoshBAN" pitchFamily="2" charset="0"/>
              </a:rPr>
              <a:t>:</a:t>
            </a:r>
            <a:endParaRPr lang="en-US" sz="2400" dirty="0" smtClean="0">
              <a:solidFill>
                <a:srgbClr val="003399"/>
              </a:solidFill>
              <a:latin typeface="NikoshBAN" pitchFamily="2" charset="0"/>
              <a:cs typeface="NikoshBAN" pitchFamily="2" charset="0"/>
            </a:endParaRPr>
          </a:p>
          <a:p>
            <a:r>
              <a:rPr lang="as-IN" sz="2400" dirty="0" smtClean="0">
                <a:latin typeface="NikoshBAN" pitchFamily="2" charset="0"/>
                <a:cs typeface="NikoshBAN" pitchFamily="2" charset="0"/>
              </a:rPr>
              <a:t>সাইনাস </a:t>
            </a:r>
            <a:r>
              <a:rPr lang="as-IN" sz="2400" dirty="0">
                <a:latin typeface="NikoshBAN" pitchFamily="2" charset="0"/>
                <a:cs typeface="NikoshBAN" pitchFamily="2" charset="0"/>
              </a:rPr>
              <a:t>ভেনোসাস → অলিন্দ → নিলয় → বাল্বাস আর্টেরিওসাস</a:t>
            </a:r>
            <a:endParaRPr lang="en-US" sz="2400" dirty="0">
              <a:latin typeface="NikoshBAN" pitchFamily="2" charset="0"/>
              <a:cs typeface="NikoshBAN" pitchFamily="2" charset="0"/>
            </a:endParaRPr>
          </a:p>
        </p:txBody>
      </p:sp>
    </p:spTree>
    <p:extLst>
      <p:ext uri="{BB962C8B-B14F-4D97-AF65-F5344CB8AC3E}">
        <p14:creationId xmlns:p14="http://schemas.microsoft.com/office/powerpoint/2010/main" val="498183696"/>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79972" y="133350"/>
            <a:ext cx="4450257" cy="830997"/>
          </a:xfrm>
          <a:prstGeom prst="rect">
            <a:avLst/>
          </a:prstGeom>
        </p:spPr>
        <p:txBody>
          <a:bodyPr wrap="none">
            <a:spAutoFit/>
          </a:bodyPr>
          <a:lstStyle/>
          <a:p>
            <a:r>
              <a:rPr lang="as-IN" sz="4800" b="1" dirty="0">
                <a:solidFill>
                  <a:schemeClr val="accent3">
                    <a:lumMod val="75000"/>
                  </a:schemeClr>
                </a:solidFill>
                <a:latin typeface="NikoshBAN" pitchFamily="2" charset="0"/>
                <a:cs typeface="NikoshBAN" pitchFamily="2" charset="0"/>
              </a:rPr>
              <a:t>হৃদপিণ্ডের বিভিন্ন অংশ</a:t>
            </a:r>
            <a:endParaRPr lang="en-US" sz="4800" b="1" dirty="0">
              <a:solidFill>
                <a:schemeClr val="accent3">
                  <a:lumMod val="75000"/>
                </a:schemeClr>
              </a:solidFill>
              <a:latin typeface="NikoshBAN" pitchFamily="2" charset="0"/>
              <a:cs typeface="NikoshBAN" pitchFamily="2" charset="0"/>
            </a:endParaRPr>
          </a:p>
        </p:txBody>
      </p:sp>
      <p:sp>
        <p:nvSpPr>
          <p:cNvPr id="3" name="Rectangle 2"/>
          <p:cNvSpPr/>
          <p:nvPr/>
        </p:nvSpPr>
        <p:spPr>
          <a:xfrm>
            <a:off x="381000" y="819150"/>
            <a:ext cx="8305800" cy="3416320"/>
          </a:xfrm>
          <a:prstGeom prst="rect">
            <a:avLst/>
          </a:prstGeom>
        </p:spPr>
        <p:txBody>
          <a:bodyPr wrap="square">
            <a:spAutoFit/>
          </a:bodyPr>
          <a:lstStyle/>
          <a:p>
            <a:pPr algn="just"/>
            <a:r>
              <a:rPr lang="as-IN" dirty="0" smtClean="0">
                <a:solidFill>
                  <a:srgbClr val="3333FF"/>
                </a:solidFill>
                <a:latin typeface="NikoshBAN" pitchFamily="2" charset="0"/>
                <a:cs typeface="NikoshBAN" pitchFamily="2" charset="0"/>
              </a:rPr>
              <a:t>১. সাইনাস </a:t>
            </a:r>
            <a:r>
              <a:rPr lang="as-IN" dirty="0">
                <a:solidFill>
                  <a:srgbClr val="3333FF"/>
                </a:solidFill>
                <a:latin typeface="NikoshBAN" pitchFamily="2" charset="0"/>
                <a:cs typeface="NikoshBAN" pitchFamily="2" charset="0"/>
              </a:rPr>
              <a:t>ভেনোসাস (</a:t>
            </a:r>
            <a:r>
              <a:rPr lang="en-US" dirty="0">
                <a:solidFill>
                  <a:srgbClr val="3333FF"/>
                </a:solidFill>
                <a:latin typeface="NikoshBAN" pitchFamily="2" charset="0"/>
                <a:cs typeface="NikoshBAN" pitchFamily="2" charset="0"/>
              </a:rPr>
              <a:t>Sinus </a:t>
            </a:r>
            <a:r>
              <a:rPr lang="en-US" dirty="0" err="1">
                <a:solidFill>
                  <a:srgbClr val="3333FF"/>
                </a:solidFill>
                <a:latin typeface="NikoshBAN" pitchFamily="2" charset="0"/>
                <a:cs typeface="NikoshBAN" pitchFamily="2" charset="0"/>
              </a:rPr>
              <a:t>venosus</a:t>
            </a:r>
            <a:r>
              <a:rPr lang="en-US" dirty="0" smtClean="0">
                <a:solidFill>
                  <a:srgbClr val="3333FF"/>
                </a:solidFill>
                <a:latin typeface="NikoshBAN" pitchFamily="2" charset="0"/>
                <a:cs typeface="NikoshBAN" pitchFamily="2" charset="0"/>
              </a:rPr>
              <a:t>)</a:t>
            </a:r>
          </a:p>
          <a:p>
            <a:pPr algn="just"/>
            <a:r>
              <a:rPr lang="as-IN" dirty="0" smtClean="0">
                <a:solidFill>
                  <a:srgbClr val="FF0000"/>
                </a:solidFill>
                <a:latin typeface="NikoshBAN" pitchFamily="2" charset="0"/>
                <a:cs typeface="NikoshBAN" pitchFamily="2" charset="0"/>
              </a:rPr>
              <a:t>এটি </a:t>
            </a:r>
            <a:r>
              <a:rPr lang="as-IN" dirty="0">
                <a:solidFill>
                  <a:srgbClr val="FF0000"/>
                </a:solidFill>
                <a:latin typeface="NikoshBAN" pitchFamily="2" charset="0"/>
                <a:cs typeface="NikoshBAN" pitchFamily="2" charset="0"/>
              </a:rPr>
              <a:t>হৃদপিণ্ডের পশ্চাৎদিকে অবস্থিত একটি পাতলা প্রাচীরবিশিষ্ট প্রকোষ্ঠ। দেহের বিভিন্ন অংশ থেকে ফিরে আসা অক্সিজেনবিহীন রক্ত প্রথমে সাইনাস ভেনোসাসে জমা হয়।এরপর রক্ত অলিন্দে প্রবেশ করে</a:t>
            </a:r>
            <a:r>
              <a:rPr lang="as-IN" dirty="0" smtClean="0">
                <a:solidFill>
                  <a:srgbClr val="FF0000"/>
                </a:solidFill>
                <a:latin typeface="NikoshBAN" pitchFamily="2" charset="0"/>
                <a:cs typeface="NikoshBAN" pitchFamily="2" charset="0"/>
              </a:rPr>
              <a:t>।</a:t>
            </a:r>
            <a:endParaRPr lang="en-US" dirty="0" smtClean="0">
              <a:solidFill>
                <a:srgbClr val="FF0000"/>
              </a:solidFill>
              <a:latin typeface="NikoshBAN" pitchFamily="2" charset="0"/>
              <a:cs typeface="NikoshBAN" pitchFamily="2" charset="0"/>
            </a:endParaRPr>
          </a:p>
          <a:p>
            <a:pPr algn="just"/>
            <a:r>
              <a:rPr lang="as-IN" dirty="0" smtClean="0">
                <a:solidFill>
                  <a:srgbClr val="3333FF"/>
                </a:solidFill>
                <a:latin typeface="NikoshBAN" pitchFamily="2" charset="0"/>
                <a:cs typeface="NikoshBAN" pitchFamily="2" charset="0"/>
              </a:rPr>
              <a:t>২</a:t>
            </a:r>
            <a:r>
              <a:rPr lang="as-IN" dirty="0">
                <a:solidFill>
                  <a:srgbClr val="3333FF"/>
                </a:solidFill>
                <a:latin typeface="NikoshBAN" pitchFamily="2" charset="0"/>
                <a:cs typeface="NikoshBAN" pitchFamily="2" charset="0"/>
              </a:rPr>
              <a:t>. অলিন্দ(</a:t>
            </a:r>
            <a:r>
              <a:rPr lang="en-US" dirty="0">
                <a:solidFill>
                  <a:srgbClr val="3333FF"/>
                </a:solidFill>
                <a:latin typeface="NikoshBAN" pitchFamily="2" charset="0"/>
                <a:cs typeface="NikoshBAN" pitchFamily="2" charset="0"/>
              </a:rPr>
              <a:t>Atrium</a:t>
            </a:r>
            <a:r>
              <a:rPr lang="en-US" dirty="0" smtClean="0">
                <a:solidFill>
                  <a:srgbClr val="3333FF"/>
                </a:solidFill>
                <a:latin typeface="NikoshBAN" pitchFamily="2" charset="0"/>
                <a:cs typeface="NikoshBAN" pitchFamily="2" charset="0"/>
              </a:rPr>
              <a:t>) </a:t>
            </a:r>
          </a:p>
          <a:p>
            <a:pPr algn="just"/>
            <a:r>
              <a:rPr lang="as-IN" dirty="0" smtClean="0">
                <a:solidFill>
                  <a:srgbClr val="FF0000"/>
                </a:solidFill>
                <a:latin typeface="NikoshBAN" pitchFamily="2" charset="0"/>
                <a:cs typeface="NikoshBAN" pitchFamily="2" charset="0"/>
              </a:rPr>
              <a:t>অলিন্দ </a:t>
            </a:r>
            <a:r>
              <a:rPr lang="as-IN" dirty="0">
                <a:solidFill>
                  <a:srgbClr val="FF0000"/>
                </a:solidFill>
                <a:latin typeface="NikoshBAN" pitchFamily="2" charset="0"/>
                <a:cs typeface="NikoshBAN" pitchFamily="2" charset="0"/>
              </a:rPr>
              <a:t>অপেক্ষাকৃত পাতলা প্রাচীরবিশিষ্ট প্রকোষ্ঠ। সাইনাস ভেনোসাস থেকে রক্ত অলিন্দে আসে। অলিন্দ সংকুচিত হলে রক্ত নিলয়ে প্রবেশ করে</a:t>
            </a:r>
            <a:r>
              <a:rPr lang="as-IN" dirty="0" smtClean="0">
                <a:solidFill>
                  <a:srgbClr val="FF0000"/>
                </a:solidFill>
                <a:latin typeface="NikoshBAN" pitchFamily="2" charset="0"/>
                <a:cs typeface="NikoshBAN" pitchFamily="2" charset="0"/>
              </a:rPr>
              <a:t>।</a:t>
            </a:r>
            <a:endParaRPr lang="en-US" dirty="0" smtClean="0">
              <a:solidFill>
                <a:srgbClr val="FF0000"/>
              </a:solidFill>
              <a:latin typeface="NikoshBAN" pitchFamily="2" charset="0"/>
              <a:cs typeface="NikoshBAN" pitchFamily="2" charset="0"/>
            </a:endParaRPr>
          </a:p>
          <a:p>
            <a:pPr algn="just"/>
            <a:r>
              <a:rPr lang="as-IN" dirty="0" smtClean="0">
                <a:solidFill>
                  <a:srgbClr val="3333FF"/>
                </a:solidFill>
                <a:latin typeface="NikoshBAN" pitchFamily="2" charset="0"/>
                <a:cs typeface="NikoshBAN" pitchFamily="2" charset="0"/>
              </a:rPr>
              <a:t>৩</a:t>
            </a:r>
            <a:r>
              <a:rPr lang="as-IN" dirty="0">
                <a:solidFill>
                  <a:srgbClr val="3333FF"/>
                </a:solidFill>
                <a:latin typeface="NikoshBAN" pitchFamily="2" charset="0"/>
                <a:cs typeface="NikoshBAN" pitchFamily="2" charset="0"/>
              </a:rPr>
              <a:t>. নিলয় (</a:t>
            </a:r>
            <a:r>
              <a:rPr lang="en-US" dirty="0">
                <a:solidFill>
                  <a:srgbClr val="3333FF"/>
                </a:solidFill>
                <a:latin typeface="NikoshBAN" pitchFamily="2" charset="0"/>
                <a:cs typeface="NikoshBAN" pitchFamily="2" charset="0"/>
              </a:rPr>
              <a:t>Ventricle</a:t>
            </a:r>
            <a:r>
              <a:rPr lang="en-US" dirty="0" smtClean="0">
                <a:solidFill>
                  <a:srgbClr val="3333FF"/>
                </a:solidFill>
                <a:latin typeface="NikoshBAN" pitchFamily="2" charset="0"/>
                <a:cs typeface="NikoshBAN" pitchFamily="2" charset="0"/>
              </a:rPr>
              <a:t>) </a:t>
            </a:r>
          </a:p>
          <a:p>
            <a:pPr algn="just"/>
            <a:r>
              <a:rPr lang="as-IN" dirty="0" smtClean="0">
                <a:solidFill>
                  <a:srgbClr val="FF0000"/>
                </a:solidFill>
                <a:latin typeface="NikoshBAN" pitchFamily="2" charset="0"/>
                <a:cs typeface="NikoshBAN" pitchFamily="2" charset="0"/>
              </a:rPr>
              <a:t>নিলয় </a:t>
            </a:r>
            <a:r>
              <a:rPr lang="as-IN" dirty="0">
                <a:solidFill>
                  <a:srgbClr val="FF0000"/>
                </a:solidFill>
                <a:latin typeface="NikoshBAN" pitchFamily="2" charset="0"/>
                <a:cs typeface="NikoshBAN" pitchFamily="2" charset="0"/>
              </a:rPr>
              <a:t>হৃদপিণ্ডের সবচেয়ে শক্তিশালী ও পেশিবহুল অংশ। এর প্রাচীর পুরু হওয়ায় এটি শক্তিশালীভাবে সংকুচিত হয়ে রক্তকে বাল্বাস আর্টেরিওসাসের মাধ্যমে ফুলকার দিকে পাঠায়</a:t>
            </a:r>
            <a:r>
              <a:rPr lang="as-IN" dirty="0" smtClean="0">
                <a:solidFill>
                  <a:srgbClr val="FF0000"/>
                </a:solidFill>
                <a:latin typeface="NikoshBAN" pitchFamily="2" charset="0"/>
                <a:cs typeface="NikoshBAN" pitchFamily="2" charset="0"/>
              </a:rPr>
              <a:t>।</a:t>
            </a:r>
            <a:endParaRPr lang="en-US" dirty="0" smtClean="0">
              <a:solidFill>
                <a:srgbClr val="FF0000"/>
              </a:solidFill>
              <a:latin typeface="NikoshBAN" pitchFamily="2" charset="0"/>
              <a:cs typeface="NikoshBAN" pitchFamily="2" charset="0"/>
            </a:endParaRPr>
          </a:p>
          <a:p>
            <a:pPr algn="just"/>
            <a:r>
              <a:rPr lang="as-IN" dirty="0" smtClean="0">
                <a:solidFill>
                  <a:srgbClr val="3333FF"/>
                </a:solidFill>
                <a:latin typeface="NikoshBAN" pitchFamily="2" charset="0"/>
                <a:cs typeface="NikoshBAN" pitchFamily="2" charset="0"/>
              </a:rPr>
              <a:t>৪</a:t>
            </a:r>
            <a:r>
              <a:rPr lang="as-IN" dirty="0">
                <a:solidFill>
                  <a:srgbClr val="3333FF"/>
                </a:solidFill>
                <a:latin typeface="NikoshBAN" pitchFamily="2" charset="0"/>
                <a:cs typeface="NikoshBAN" pitchFamily="2" charset="0"/>
              </a:rPr>
              <a:t>. বাল্বাস আর্টেরিওসাস (</a:t>
            </a:r>
            <a:r>
              <a:rPr lang="en-US" dirty="0" err="1">
                <a:solidFill>
                  <a:srgbClr val="3333FF"/>
                </a:solidFill>
                <a:latin typeface="NikoshBAN" pitchFamily="2" charset="0"/>
                <a:cs typeface="NikoshBAN" pitchFamily="2" charset="0"/>
              </a:rPr>
              <a:t>Bulbus</a:t>
            </a:r>
            <a:r>
              <a:rPr lang="en-US" dirty="0">
                <a:solidFill>
                  <a:srgbClr val="3333FF"/>
                </a:solidFill>
                <a:latin typeface="NikoshBAN" pitchFamily="2" charset="0"/>
                <a:cs typeface="NikoshBAN" pitchFamily="2" charset="0"/>
              </a:rPr>
              <a:t> </a:t>
            </a:r>
            <a:r>
              <a:rPr lang="en-US" dirty="0" err="1">
                <a:solidFill>
                  <a:srgbClr val="3333FF"/>
                </a:solidFill>
                <a:latin typeface="NikoshBAN" pitchFamily="2" charset="0"/>
                <a:cs typeface="NikoshBAN" pitchFamily="2" charset="0"/>
              </a:rPr>
              <a:t>arteriosus</a:t>
            </a:r>
            <a:r>
              <a:rPr lang="en-US" dirty="0" smtClean="0">
                <a:solidFill>
                  <a:srgbClr val="3333FF"/>
                </a:solidFill>
                <a:latin typeface="NikoshBAN" pitchFamily="2" charset="0"/>
                <a:cs typeface="NikoshBAN" pitchFamily="2" charset="0"/>
              </a:rPr>
              <a:t>) </a:t>
            </a:r>
          </a:p>
          <a:p>
            <a:pPr algn="just"/>
            <a:r>
              <a:rPr lang="as-IN" dirty="0" smtClean="0">
                <a:solidFill>
                  <a:srgbClr val="FF0000"/>
                </a:solidFill>
                <a:latin typeface="NikoshBAN" pitchFamily="2" charset="0"/>
                <a:cs typeface="NikoshBAN" pitchFamily="2" charset="0"/>
              </a:rPr>
              <a:t>এটি </a:t>
            </a:r>
            <a:r>
              <a:rPr lang="as-IN" dirty="0">
                <a:solidFill>
                  <a:srgbClr val="FF0000"/>
                </a:solidFill>
                <a:latin typeface="NikoshBAN" pitchFamily="2" charset="0"/>
                <a:cs typeface="NikoshBAN" pitchFamily="2" charset="0"/>
              </a:rPr>
              <a:t>নিলয়ের সামনের দিকে অবস্থিত। এটি রক্তকে ফুলকার দিকে প্রবাহিত হতে সাহায্য করে এবং রক্তপ্রবাহের চাপকে নিয়ন্ত্রণ ও মসৃণ করতে ভূমিকা রাখে।</a:t>
            </a:r>
            <a:endParaRPr lang="en-US" dirty="0">
              <a:solidFill>
                <a:srgbClr val="FF0000"/>
              </a:solidFill>
              <a:latin typeface="NikoshBAN" pitchFamily="2" charset="0"/>
              <a:cs typeface="NikoshBAN" pitchFamily="2" charset="0"/>
            </a:endParaRPr>
          </a:p>
        </p:txBody>
      </p:sp>
    </p:spTree>
    <p:extLst>
      <p:ext uri="{BB962C8B-B14F-4D97-AF65-F5344CB8AC3E}">
        <p14:creationId xmlns:p14="http://schemas.microsoft.com/office/powerpoint/2010/main" val="3938540099"/>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2091193" y="133350"/>
            <a:ext cx="4961615" cy="707886"/>
          </a:xfrm>
          <a:prstGeom prst="rect">
            <a:avLst/>
          </a:prstGeom>
        </p:spPr>
        <p:txBody>
          <a:bodyPr wrap="none">
            <a:spAutoFit/>
          </a:bodyPr>
          <a:lstStyle/>
          <a:p>
            <a:r>
              <a:rPr lang="as-IN" sz="4000" dirty="0">
                <a:solidFill>
                  <a:srgbClr val="3333FF"/>
                </a:solidFill>
                <a:latin typeface="NikoshBAN" pitchFamily="2" charset="0"/>
                <a:cs typeface="NikoshBAN" pitchFamily="2" charset="0"/>
              </a:rPr>
              <a:t>রুই মাছের রক্তপ্রবাহের গতিপথ</a:t>
            </a:r>
            <a:endParaRPr lang="en-US" sz="4000" dirty="0">
              <a:solidFill>
                <a:srgbClr val="3333FF"/>
              </a:solidFill>
              <a:latin typeface="NikoshBAN" pitchFamily="2" charset="0"/>
              <a:cs typeface="NikoshBAN" pitchFamily="2" charset="0"/>
            </a:endParaRPr>
          </a:p>
        </p:txBody>
      </p:sp>
      <p:sp>
        <p:nvSpPr>
          <p:cNvPr id="3" name="Rectangle 2"/>
          <p:cNvSpPr/>
          <p:nvPr/>
        </p:nvSpPr>
        <p:spPr>
          <a:xfrm>
            <a:off x="457200" y="841236"/>
            <a:ext cx="8001000" cy="3693319"/>
          </a:xfrm>
          <a:prstGeom prst="rect">
            <a:avLst/>
          </a:prstGeom>
        </p:spPr>
        <p:txBody>
          <a:bodyPr wrap="square">
            <a:spAutoFit/>
          </a:bodyPr>
          <a:lstStyle/>
          <a:p>
            <a:pPr algn="just"/>
            <a:r>
              <a:rPr lang="as-IN" sz="2400" b="1" dirty="0">
                <a:solidFill>
                  <a:srgbClr val="006600"/>
                </a:solidFill>
                <a:latin typeface="NikoshBAN" pitchFamily="2" charset="0"/>
                <a:cs typeface="NikoshBAN" pitchFamily="2" charset="0"/>
              </a:rPr>
              <a:t>রুই মাছের হৃদপিণ্ডে শুধুমাত্র অক্সিজেনবিহীন রক্ত প্রবাহিত হয়</a:t>
            </a:r>
            <a:r>
              <a:rPr lang="as-IN" sz="2400" b="1" dirty="0" smtClean="0">
                <a:solidFill>
                  <a:srgbClr val="006600"/>
                </a:solidFill>
                <a:latin typeface="NikoshBAN" pitchFamily="2" charset="0"/>
                <a:cs typeface="NikoshBAN" pitchFamily="2" charset="0"/>
              </a:rPr>
              <a:t>।</a:t>
            </a:r>
            <a:r>
              <a:rPr lang="en-US" sz="2400" b="1" dirty="0" smtClean="0">
                <a:solidFill>
                  <a:srgbClr val="006600"/>
                </a:solidFill>
                <a:latin typeface="NikoshBAN" pitchFamily="2" charset="0"/>
                <a:cs typeface="NikoshBAN" pitchFamily="2" charset="0"/>
              </a:rPr>
              <a:t> </a:t>
            </a:r>
            <a:r>
              <a:rPr lang="as-IN" sz="2400" b="1" dirty="0" smtClean="0">
                <a:solidFill>
                  <a:srgbClr val="006600"/>
                </a:solidFill>
                <a:latin typeface="NikoshBAN" pitchFamily="2" charset="0"/>
                <a:cs typeface="NikoshBAN" pitchFamily="2" charset="0"/>
              </a:rPr>
              <a:t>রক্তপ্রবাহের </a:t>
            </a:r>
            <a:r>
              <a:rPr lang="as-IN" sz="2400" b="1" dirty="0">
                <a:solidFill>
                  <a:srgbClr val="006600"/>
                </a:solidFill>
                <a:latin typeface="NikoshBAN" pitchFamily="2" charset="0"/>
                <a:cs typeface="NikoshBAN" pitchFamily="2" charset="0"/>
              </a:rPr>
              <a:t>ধারাটি </a:t>
            </a:r>
            <a:r>
              <a:rPr lang="as-IN" sz="2400" b="1" dirty="0" smtClean="0">
                <a:solidFill>
                  <a:srgbClr val="006600"/>
                </a:solidFill>
                <a:latin typeface="NikoshBAN" pitchFamily="2" charset="0"/>
                <a:cs typeface="NikoshBAN" pitchFamily="2" charset="0"/>
              </a:rPr>
              <a:t>হলো</a:t>
            </a:r>
            <a:r>
              <a:rPr lang="en-US" sz="2400" b="1" dirty="0" smtClean="0">
                <a:solidFill>
                  <a:srgbClr val="006600"/>
                </a:solidFill>
                <a:latin typeface="NikoshBAN" pitchFamily="2" charset="0"/>
                <a:cs typeface="NikoshBAN" pitchFamily="2" charset="0"/>
              </a:rPr>
              <a:t> - </a:t>
            </a:r>
          </a:p>
          <a:p>
            <a:pPr algn="ctr"/>
            <a:r>
              <a:rPr lang="as-IN" dirty="0" smtClean="0">
                <a:solidFill>
                  <a:srgbClr val="FF0000"/>
                </a:solidFill>
                <a:latin typeface="NikoshBAN" pitchFamily="2" charset="0"/>
                <a:cs typeface="NikoshBAN" pitchFamily="2" charset="0"/>
              </a:rPr>
              <a:t>দেহের </a:t>
            </a:r>
            <a:r>
              <a:rPr lang="as-IN" dirty="0">
                <a:solidFill>
                  <a:srgbClr val="FF0000"/>
                </a:solidFill>
                <a:latin typeface="NikoshBAN" pitchFamily="2" charset="0"/>
                <a:cs typeface="NikoshBAN" pitchFamily="2" charset="0"/>
              </a:rPr>
              <a:t>বিভিন্ন </a:t>
            </a:r>
            <a:r>
              <a:rPr lang="as-IN" dirty="0" smtClean="0">
                <a:solidFill>
                  <a:srgbClr val="FF0000"/>
                </a:solidFill>
                <a:latin typeface="NikoshBAN" pitchFamily="2" charset="0"/>
                <a:cs typeface="NikoshBAN" pitchFamily="2" charset="0"/>
              </a:rPr>
              <a:t>অংশ</a:t>
            </a:r>
            <a:endParaRPr lang="en-US" dirty="0" smtClean="0">
              <a:solidFill>
                <a:srgbClr val="FF0000"/>
              </a:solidFill>
              <a:latin typeface="NikoshBAN" pitchFamily="2" charset="0"/>
              <a:cs typeface="NikoshBAN" pitchFamily="2" charset="0"/>
            </a:endParaRPr>
          </a:p>
          <a:p>
            <a:pPr algn="ctr"/>
            <a:r>
              <a:rPr lang="as-IN" dirty="0" smtClean="0">
                <a:solidFill>
                  <a:srgbClr val="3333FF"/>
                </a:solidFill>
                <a:latin typeface="NikoshBAN" pitchFamily="2" charset="0"/>
                <a:cs typeface="NikoshBAN" pitchFamily="2" charset="0"/>
              </a:rPr>
              <a:t>⬇সাইনাস ভেনোসাস</a:t>
            </a:r>
            <a:endParaRPr lang="en-US" dirty="0" smtClean="0">
              <a:solidFill>
                <a:srgbClr val="3333FF"/>
              </a:solidFill>
              <a:latin typeface="NikoshBAN" pitchFamily="2" charset="0"/>
              <a:cs typeface="NikoshBAN" pitchFamily="2" charset="0"/>
            </a:endParaRPr>
          </a:p>
          <a:p>
            <a:pPr algn="ctr"/>
            <a:r>
              <a:rPr lang="as-IN" dirty="0" smtClean="0">
                <a:solidFill>
                  <a:srgbClr val="FF0000"/>
                </a:solidFill>
                <a:latin typeface="NikoshBAN" pitchFamily="2" charset="0"/>
                <a:cs typeface="NikoshBAN" pitchFamily="2" charset="0"/>
              </a:rPr>
              <a:t>⬇</a:t>
            </a:r>
            <a:r>
              <a:rPr lang="en-US" dirty="0" smtClean="0">
                <a:solidFill>
                  <a:srgbClr val="FF0000"/>
                </a:solidFill>
                <a:latin typeface="NikoshBAN" pitchFamily="2" charset="0"/>
                <a:cs typeface="NikoshBAN" pitchFamily="2" charset="0"/>
              </a:rPr>
              <a:t> </a:t>
            </a:r>
            <a:r>
              <a:rPr lang="as-IN" dirty="0" smtClean="0">
                <a:solidFill>
                  <a:srgbClr val="FF0000"/>
                </a:solidFill>
                <a:latin typeface="NikoshBAN" pitchFamily="2" charset="0"/>
                <a:cs typeface="NikoshBAN" pitchFamily="2" charset="0"/>
              </a:rPr>
              <a:t>অলিন্দ</a:t>
            </a:r>
            <a:endParaRPr lang="en-US" dirty="0" smtClean="0">
              <a:solidFill>
                <a:srgbClr val="FF0000"/>
              </a:solidFill>
              <a:latin typeface="NikoshBAN" pitchFamily="2" charset="0"/>
              <a:cs typeface="NikoshBAN" pitchFamily="2" charset="0"/>
            </a:endParaRPr>
          </a:p>
          <a:p>
            <a:pPr algn="ctr"/>
            <a:r>
              <a:rPr lang="as-IN" dirty="0" smtClean="0">
                <a:solidFill>
                  <a:srgbClr val="3333FF"/>
                </a:solidFill>
                <a:latin typeface="NikoshBAN" pitchFamily="2" charset="0"/>
                <a:cs typeface="NikoshBAN" pitchFamily="2" charset="0"/>
              </a:rPr>
              <a:t>⬇নিলয়</a:t>
            </a:r>
            <a:endParaRPr lang="en-US" dirty="0" smtClean="0">
              <a:solidFill>
                <a:srgbClr val="3333FF"/>
              </a:solidFill>
              <a:latin typeface="NikoshBAN" pitchFamily="2" charset="0"/>
              <a:cs typeface="NikoshBAN" pitchFamily="2" charset="0"/>
            </a:endParaRPr>
          </a:p>
          <a:p>
            <a:pPr algn="ctr"/>
            <a:r>
              <a:rPr lang="as-IN" dirty="0" smtClean="0">
                <a:solidFill>
                  <a:srgbClr val="FF0000"/>
                </a:solidFill>
                <a:latin typeface="NikoshBAN" pitchFamily="2" charset="0"/>
                <a:cs typeface="NikoshBAN" pitchFamily="2" charset="0"/>
              </a:rPr>
              <a:t>⬇বাল্বাস আর্টেরিওসাস</a:t>
            </a:r>
            <a:endParaRPr lang="en-US" dirty="0" smtClean="0">
              <a:solidFill>
                <a:srgbClr val="FF0000"/>
              </a:solidFill>
              <a:latin typeface="NikoshBAN" pitchFamily="2" charset="0"/>
              <a:cs typeface="NikoshBAN" pitchFamily="2" charset="0"/>
            </a:endParaRPr>
          </a:p>
          <a:p>
            <a:pPr algn="ctr"/>
            <a:r>
              <a:rPr lang="as-IN" dirty="0" smtClean="0">
                <a:solidFill>
                  <a:srgbClr val="3333FF"/>
                </a:solidFill>
                <a:latin typeface="NikoshBAN" pitchFamily="2" charset="0"/>
                <a:cs typeface="NikoshBAN" pitchFamily="2" charset="0"/>
              </a:rPr>
              <a:t>⬇ভেন্ট্রাল অ্যাওর্টা</a:t>
            </a:r>
            <a:endParaRPr lang="en-US" dirty="0" smtClean="0">
              <a:solidFill>
                <a:srgbClr val="3333FF"/>
              </a:solidFill>
              <a:latin typeface="NikoshBAN" pitchFamily="2" charset="0"/>
              <a:cs typeface="NikoshBAN" pitchFamily="2" charset="0"/>
            </a:endParaRPr>
          </a:p>
          <a:p>
            <a:pPr algn="ctr"/>
            <a:r>
              <a:rPr lang="as-IN" dirty="0" smtClean="0">
                <a:solidFill>
                  <a:srgbClr val="FF0000"/>
                </a:solidFill>
                <a:latin typeface="NikoshBAN" pitchFamily="2" charset="0"/>
                <a:cs typeface="NikoshBAN" pitchFamily="2" charset="0"/>
              </a:rPr>
              <a:t>⬇ফুলকার </a:t>
            </a:r>
            <a:r>
              <a:rPr lang="as-IN" dirty="0">
                <a:solidFill>
                  <a:srgbClr val="FF0000"/>
                </a:solidFill>
                <a:latin typeface="NikoshBAN" pitchFamily="2" charset="0"/>
                <a:cs typeface="NikoshBAN" pitchFamily="2" charset="0"/>
              </a:rPr>
              <a:t>কৈশিক </a:t>
            </a:r>
            <a:r>
              <a:rPr lang="as-IN" dirty="0" smtClean="0">
                <a:solidFill>
                  <a:srgbClr val="FF0000"/>
                </a:solidFill>
                <a:latin typeface="NikoshBAN" pitchFamily="2" charset="0"/>
                <a:cs typeface="NikoshBAN" pitchFamily="2" charset="0"/>
              </a:rPr>
              <a:t>জালিকা</a:t>
            </a:r>
            <a:endParaRPr lang="en-US" dirty="0" smtClean="0">
              <a:solidFill>
                <a:srgbClr val="FF0000"/>
              </a:solidFill>
              <a:latin typeface="NikoshBAN" pitchFamily="2" charset="0"/>
              <a:cs typeface="NikoshBAN" pitchFamily="2" charset="0"/>
            </a:endParaRPr>
          </a:p>
          <a:p>
            <a:pPr algn="ctr"/>
            <a:r>
              <a:rPr lang="as-IN" dirty="0" smtClean="0">
                <a:solidFill>
                  <a:srgbClr val="3333FF"/>
                </a:solidFill>
                <a:latin typeface="NikoshBAN" pitchFamily="2" charset="0"/>
                <a:cs typeface="NikoshBAN" pitchFamily="2" charset="0"/>
              </a:rPr>
              <a:t>⬇রক্তে </a:t>
            </a:r>
            <a:r>
              <a:rPr lang="as-IN" dirty="0">
                <a:solidFill>
                  <a:srgbClr val="3333FF"/>
                </a:solidFill>
                <a:latin typeface="NikoshBAN" pitchFamily="2" charset="0"/>
                <a:cs typeface="NikoshBAN" pitchFamily="2" charset="0"/>
              </a:rPr>
              <a:t>অক্সিজেন </a:t>
            </a:r>
            <a:r>
              <a:rPr lang="as-IN" dirty="0" smtClean="0">
                <a:solidFill>
                  <a:srgbClr val="3333FF"/>
                </a:solidFill>
                <a:latin typeface="NikoshBAN" pitchFamily="2" charset="0"/>
                <a:cs typeface="NikoshBAN" pitchFamily="2" charset="0"/>
              </a:rPr>
              <a:t>সংযোজন</a:t>
            </a:r>
            <a:endParaRPr lang="en-US" dirty="0" smtClean="0">
              <a:solidFill>
                <a:srgbClr val="3333FF"/>
              </a:solidFill>
              <a:latin typeface="NikoshBAN" pitchFamily="2" charset="0"/>
              <a:cs typeface="NikoshBAN" pitchFamily="2" charset="0"/>
            </a:endParaRPr>
          </a:p>
          <a:p>
            <a:pPr algn="ctr"/>
            <a:r>
              <a:rPr lang="as-IN" dirty="0" smtClean="0">
                <a:solidFill>
                  <a:srgbClr val="FF0000"/>
                </a:solidFill>
                <a:latin typeface="NikoshBAN" pitchFamily="2" charset="0"/>
                <a:cs typeface="NikoshBAN" pitchFamily="2" charset="0"/>
              </a:rPr>
              <a:t>⬇ডরসাল অ্যাওর্টা</a:t>
            </a:r>
            <a:endParaRPr lang="en-US" dirty="0" smtClean="0">
              <a:solidFill>
                <a:srgbClr val="FF0000"/>
              </a:solidFill>
              <a:latin typeface="NikoshBAN" pitchFamily="2" charset="0"/>
              <a:cs typeface="NikoshBAN" pitchFamily="2" charset="0"/>
            </a:endParaRPr>
          </a:p>
          <a:p>
            <a:pPr algn="ctr"/>
            <a:r>
              <a:rPr lang="as-IN" dirty="0" smtClean="0">
                <a:solidFill>
                  <a:srgbClr val="3333FF"/>
                </a:solidFill>
                <a:latin typeface="NikoshBAN" pitchFamily="2" charset="0"/>
                <a:cs typeface="NikoshBAN" pitchFamily="2" charset="0"/>
              </a:rPr>
              <a:t>⬇দেহের </a:t>
            </a:r>
            <a:r>
              <a:rPr lang="as-IN" dirty="0">
                <a:solidFill>
                  <a:srgbClr val="3333FF"/>
                </a:solidFill>
                <a:latin typeface="NikoshBAN" pitchFamily="2" charset="0"/>
                <a:cs typeface="NikoshBAN" pitchFamily="2" charset="0"/>
              </a:rPr>
              <a:t>বিভিন্ন অঙ্গ</a:t>
            </a:r>
            <a:endParaRPr lang="en-US" dirty="0">
              <a:solidFill>
                <a:srgbClr val="3333FF"/>
              </a:solidFill>
              <a:latin typeface="NikoshBAN" pitchFamily="2" charset="0"/>
              <a:cs typeface="NikoshBAN" pitchFamily="2" charset="0"/>
            </a:endParaRPr>
          </a:p>
        </p:txBody>
      </p:sp>
    </p:spTree>
    <p:extLst>
      <p:ext uri="{BB962C8B-B14F-4D97-AF65-F5344CB8AC3E}">
        <p14:creationId xmlns:p14="http://schemas.microsoft.com/office/powerpoint/2010/main" val="647151871"/>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685800" y="1217027"/>
            <a:ext cx="7620000" cy="584775"/>
          </a:xfrm>
          <a:prstGeom prst="rect">
            <a:avLst/>
          </a:prstGeom>
        </p:spPr>
        <p:txBody>
          <a:bodyPr wrap="square">
            <a:spAutoFit/>
          </a:bodyPr>
          <a:lstStyle/>
          <a:p>
            <a:pPr algn="just"/>
            <a:r>
              <a:rPr lang="en-US" sz="3200" dirty="0" err="1" smtClean="0">
                <a:solidFill>
                  <a:srgbClr val="FF0000"/>
                </a:solidFill>
                <a:latin typeface="NikoshBAN" pitchFamily="2" charset="0"/>
                <a:cs typeface="NikoshBAN" pitchFamily="2" charset="0"/>
              </a:rPr>
              <a:t>প্রশ্নঃ</a:t>
            </a:r>
            <a:r>
              <a:rPr lang="en-US" sz="3200" dirty="0" smtClean="0">
                <a:solidFill>
                  <a:srgbClr val="FF0000"/>
                </a:solidFill>
                <a:latin typeface="NikoshBAN" pitchFamily="2" charset="0"/>
                <a:cs typeface="NikoshBAN" pitchFamily="2" charset="0"/>
              </a:rPr>
              <a:t> </a:t>
            </a:r>
            <a:r>
              <a:rPr lang="as-IN" sz="3200" dirty="0" smtClean="0">
                <a:solidFill>
                  <a:srgbClr val="FF0000"/>
                </a:solidFill>
                <a:latin typeface="NikoshBAN" pitchFamily="2" charset="0"/>
                <a:cs typeface="NikoshBAN" pitchFamily="2" charset="0"/>
              </a:rPr>
              <a:t>রুই </a:t>
            </a:r>
            <a:r>
              <a:rPr lang="as-IN" sz="3200" dirty="0">
                <a:solidFill>
                  <a:srgbClr val="FF0000"/>
                </a:solidFill>
                <a:latin typeface="NikoshBAN" pitchFamily="2" charset="0"/>
                <a:cs typeface="NikoshBAN" pitchFamily="2" charset="0"/>
              </a:rPr>
              <a:t>মাছের রক্তসংবহনকে একক বলা হয় কেন?</a:t>
            </a:r>
            <a:endParaRPr lang="en-US" sz="3200" dirty="0">
              <a:solidFill>
                <a:srgbClr val="FF0000"/>
              </a:solidFill>
              <a:latin typeface="NikoshBAN" pitchFamily="2" charset="0"/>
              <a:cs typeface="NikoshBAN" pitchFamily="2" charset="0"/>
            </a:endParaRPr>
          </a:p>
        </p:txBody>
      </p:sp>
      <p:sp>
        <p:nvSpPr>
          <p:cNvPr id="3" name="Rectangle 2"/>
          <p:cNvSpPr/>
          <p:nvPr/>
        </p:nvSpPr>
        <p:spPr>
          <a:xfrm>
            <a:off x="692727" y="1902827"/>
            <a:ext cx="7848600" cy="923330"/>
          </a:xfrm>
          <a:prstGeom prst="rect">
            <a:avLst/>
          </a:prstGeom>
        </p:spPr>
        <p:txBody>
          <a:bodyPr wrap="square">
            <a:spAutoFit/>
          </a:bodyPr>
          <a:lstStyle/>
          <a:p>
            <a:pPr algn="just"/>
            <a:r>
              <a:rPr lang="as-IN" dirty="0">
                <a:solidFill>
                  <a:srgbClr val="3333FF"/>
                </a:solidFill>
                <a:latin typeface="NikoshBAN" pitchFamily="2" charset="0"/>
                <a:cs typeface="NikoshBAN" pitchFamily="2" charset="0"/>
              </a:rPr>
              <a:t>রুই মাছের রক্ত একবার হৃদপিণ্ড থেকে বের হওয়ার পর ফুলকা অতিক্রম করে সরাসরি দেহের বিভিন্ন অংশে পৌঁছে যায়। অর্থাৎ, একবার সম্পূর্ণ রক্তসংবহন সম্পন্ন করতে রক্তকে হৃদপিণ্ডের মধ্য দিয়ে একবারই যেতে হয়</a:t>
            </a:r>
            <a:r>
              <a:rPr lang="as-IN" dirty="0" smtClean="0">
                <a:solidFill>
                  <a:srgbClr val="3333FF"/>
                </a:solidFill>
                <a:latin typeface="NikoshBAN" pitchFamily="2" charset="0"/>
                <a:cs typeface="NikoshBAN" pitchFamily="2" charset="0"/>
              </a:rPr>
              <a:t>।</a:t>
            </a:r>
            <a:r>
              <a:rPr lang="en-US" dirty="0" smtClean="0">
                <a:solidFill>
                  <a:srgbClr val="3333FF"/>
                </a:solidFill>
                <a:latin typeface="NikoshBAN" pitchFamily="2" charset="0"/>
                <a:cs typeface="NikoshBAN" pitchFamily="2" charset="0"/>
              </a:rPr>
              <a:t> </a:t>
            </a:r>
            <a:r>
              <a:rPr lang="as-IN" dirty="0" smtClean="0">
                <a:solidFill>
                  <a:srgbClr val="3333FF"/>
                </a:solidFill>
                <a:latin typeface="NikoshBAN" pitchFamily="2" charset="0"/>
                <a:cs typeface="NikoshBAN" pitchFamily="2" charset="0"/>
              </a:rPr>
              <a:t>তাই </a:t>
            </a:r>
            <a:r>
              <a:rPr lang="as-IN" dirty="0">
                <a:solidFill>
                  <a:srgbClr val="3333FF"/>
                </a:solidFill>
                <a:latin typeface="NikoshBAN" pitchFamily="2" charset="0"/>
                <a:cs typeface="NikoshBAN" pitchFamily="2" charset="0"/>
              </a:rPr>
              <a:t>রুই মাছের রক্তসংবহনকে একক রক্তসংবহন (</a:t>
            </a:r>
            <a:r>
              <a:rPr lang="en-US" dirty="0">
                <a:solidFill>
                  <a:srgbClr val="3333FF"/>
                </a:solidFill>
                <a:latin typeface="NikoshBAN" pitchFamily="2" charset="0"/>
                <a:cs typeface="NikoshBAN" pitchFamily="2" charset="0"/>
              </a:rPr>
              <a:t>Single circulation) </a:t>
            </a:r>
            <a:r>
              <a:rPr lang="as-IN" dirty="0">
                <a:solidFill>
                  <a:srgbClr val="3333FF"/>
                </a:solidFill>
                <a:latin typeface="NikoshBAN" pitchFamily="2" charset="0"/>
                <a:cs typeface="NikoshBAN" pitchFamily="2" charset="0"/>
              </a:rPr>
              <a:t>বলা হয়।</a:t>
            </a:r>
            <a:endParaRPr lang="en-US" dirty="0">
              <a:solidFill>
                <a:srgbClr val="3333FF"/>
              </a:solidFill>
              <a:latin typeface="NikoshBAN" pitchFamily="2" charset="0"/>
              <a:cs typeface="NikoshBAN" pitchFamily="2" charset="0"/>
            </a:endParaRPr>
          </a:p>
        </p:txBody>
      </p:sp>
    </p:spTree>
    <p:extLst>
      <p:ext uri="{BB962C8B-B14F-4D97-AF65-F5344CB8AC3E}">
        <p14:creationId xmlns:p14="http://schemas.microsoft.com/office/powerpoint/2010/main" val="4040064212"/>
      </p:ext>
    </p:extLst>
  </p:cSld>
  <p:clrMapOvr>
    <a:masterClrMapping/>
  </p:clrMapOvr>
  <mc:AlternateContent xmlns:mc="http://schemas.openxmlformats.org/markup-compatibility/2006" xmlns:p14="http://schemas.microsoft.com/office/powerpoint/2010/main">
    <mc:Choice Requires="p14">
      <p:transition spd="med">
        <p14:reveal/>
      </p:transition>
    </mc:Choice>
    <mc:Fallback xmlns="">
      <p:transition spd="med">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ushpin">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806</Words>
  <Application>Microsoft Office PowerPoint</Application>
  <PresentationFormat>On-screen Show (16:9)</PresentationFormat>
  <Paragraphs>99</Paragraphs>
  <Slides>17</Slides>
  <Notes>0</Notes>
  <HiddenSlides>0</HiddenSlides>
  <MMClips>0</MMClip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Office Theme</vt:lpstr>
      <vt:lpstr>Pushpin</vt:lpstr>
      <vt:lpstr>1_Office Theme</vt:lpstr>
      <vt:lpstr>Aspect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Zohirul</dc:creator>
  <cp:lastModifiedBy>DELL</cp:lastModifiedBy>
  <cp:revision>30</cp:revision>
  <dcterms:created xsi:type="dcterms:W3CDTF">2006-08-16T00:00:00Z</dcterms:created>
  <dcterms:modified xsi:type="dcterms:W3CDTF">2026-08-11T08:49:03Z</dcterms:modified>
</cp:coreProperties>
</file>