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126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7.png"/><Relationship Id="rId7" Type="http://schemas.openxmlformats.org/officeDocument/2006/relationships/image" Target="../media/image8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79.png"/><Relationship Id="rId10" Type="http://schemas.openxmlformats.org/officeDocument/2006/relationships/image" Target="../media/image83.png"/><Relationship Id="rId4" Type="http://schemas.openxmlformats.org/officeDocument/2006/relationships/image" Target="../media/image78.png"/><Relationship Id="rId9" Type="http://schemas.openxmlformats.org/officeDocument/2006/relationships/image" Target="../media/image8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5.png"/><Relationship Id="rId7" Type="http://schemas.openxmlformats.org/officeDocument/2006/relationships/image" Target="../media/image97.png"/><Relationship Id="rId12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49.png"/><Relationship Id="rId10" Type="http://schemas.openxmlformats.org/officeDocument/2006/relationships/image" Target="../media/image100.png"/><Relationship Id="rId4" Type="http://schemas.microsoft.com/office/2007/relationships/hdphoto" Target="../media/hdphoto5.wdp"/><Relationship Id="rId9" Type="http://schemas.openxmlformats.org/officeDocument/2006/relationships/image" Target="../media/image9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microsoft.com/office/2007/relationships/hdphoto" Target="../media/hdphoto2.wdp"/><Relationship Id="rId5" Type="http://schemas.openxmlformats.org/officeDocument/2006/relationships/image" Target="../media/image15.png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2800" y="1581626"/>
            <a:ext cx="10566400" cy="2215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7200" b="1" i="0" u="none" dirty="0" err="1">
                <a:solidFill>
                  <a:srgbClr val="FF0000"/>
                </a:solidFill>
                <a:latin typeface="Hind Siliguri"/>
              </a:rPr>
              <a:t>ডিজিটাল</a:t>
            </a:r>
            <a:r>
              <a:rPr sz="7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7200" b="1" i="0" u="none" dirty="0" err="1" smtClean="0">
                <a:solidFill>
                  <a:srgbClr val="FF0000"/>
                </a:solidFill>
                <a:latin typeface="Hind Siliguri"/>
              </a:rPr>
              <a:t>শুভেচ্ছা</a:t>
            </a:r>
            <a:r>
              <a:rPr sz="7200" b="1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7200" b="1" i="0" u="none" dirty="0">
                <a:solidFill>
                  <a:srgbClr val="FF0000"/>
                </a:solidFill>
                <a:latin typeface="Hind Siliguri"/>
              </a:rPr>
              <a:t>ও </a:t>
            </a:r>
            <a:r>
              <a:rPr sz="7200" b="1" i="0" u="none" dirty="0" err="1">
                <a:solidFill>
                  <a:srgbClr val="FF0000"/>
                </a:solidFill>
                <a:latin typeface="Hind Siliguri"/>
              </a:rPr>
              <a:t>স্বাগতম</a:t>
            </a:r>
            <a:endParaRPr sz="72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2984" y="3950225"/>
            <a:ext cx="9661236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0" i="0" u="none" dirty="0" err="1">
                <a:solidFill>
                  <a:srgbClr val="FFC000"/>
                </a:solidFill>
                <a:latin typeface="Hind Siliguri"/>
              </a:rPr>
              <a:t>তথ্য</a:t>
            </a:r>
            <a:r>
              <a:rPr sz="3600" b="0" i="0" u="none" dirty="0">
                <a:solidFill>
                  <a:srgbClr val="FFC000"/>
                </a:solidFill>
                <a:latin typeface="Hind Siliguri"/>
              </a:rPr>
              <a:t> ও </a:t>
            </a:r>
            <a:r>
              <a:rPr sz="3600" b="0" i="0" u="none" dirty="0" err="1">
                <a:solidFill>
                  <a:srgbClr val="FFC000"/>
                </a:solidFill>
                <a:latin typeface="Hind Siliguri"/>
              </a:rPr>
              <a:t>যোগাযোগ</a:t>
            </a:r>
            <a:r>
              <a:rPr sz="36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C000"/>
                </a:solidFill>
                <a:latin typeface="Hind Siliguri"/>
              </a:rPr>
              <a:t>প্রযুক্তির</a:t>
            </a:r>
            <a:r>
              <a:rPr sz="36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C000"/>
                </a:solidFill>
                <a:latin typeface="Hind Siliguri"/>
              </a:rPr>
              <a:t>নতুন</a:t>
            </a:r>
            <a:r>
              <a:rPr sz="36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C000"/>
                </a:solidFill>
                <a:latin typeface="Hind Siliguri"/>
              </a:rPr>
              <a:t>দিগন্তে</a:t>
            </a:r>
            <a:r>
              <a:rPr sz="36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C000"/>
                </a:solidFill>
                <a:latin typeface="Hind Siliguri"/>
              </a:rPr>
              <a:t>সবাইকে</a:t>
            </a:r>
            <a:r>
              <a:rPr sz="36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C000"/>
                </a:solidFill>
                <a:latin typeface="Hind Siliguri"/>
              </a:rPr>
              <a:t>জানাই</a:t>
            </a:r>
            <a:r>
              <a:rPr sz="36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C000"/>
                </a:solidFill>
                <a:latin typeface="Hind Siliguri"/>
              </a:rPr>
              <a:t>আন্তরিক</a:t>
            </a:r>
            <a:r>
              <a:rPr sz="36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C000"/>
                </a:solidFill>
                <a:latin typeface="Hind Siliguri"/>
              </a:rPr>
              <a:t>শুভেচ্ছা</a:t>
            </a:r>
            <a:r>
              <a:rPr sz="3600" b="0" i="0" u="none" dirty="0">
                <a:solidFill>
                  <a:srgbClr val="FFC000"/>
                </a:solidFill>
                <a:latin typeface="Hind Siliguri"/>
              </a:rPr>
              <a:t> ও </a:t>
            </a:r>
            <a:r>
              <a:rPr sz="3600" b="0" i="0" u="none" dirty="0" err="1">
                <a:solidFill>
                  <a:srgbClr val="FFC000"/>
                </a:solidFill>
                <a:latin typeface="Hind Siliguri"/>
              </a:rPr>
              <a:t>অভিনন্দন</a:t>
            </a:r>
            <a:endParaRPr sz="3600" b="0" i="0" u="none" dirty="0">
              <a:solidFill>
                <a:srgbClr val="FFC000"/>
              </a:solidFill>
              <a:latin typeface="Hind Siliguri"/>
            </a:endParaRP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7597" y="668775"/>
            <a:ext cx="3862388" cy="6381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0847" y="5291360"/>
            <a:ext cx="857250" cy="8572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3847" y="5291360"/>
            <a:ext cx="857250" cy="857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6847" y="5291360"/>
            <a:ext cx="857250" cy="8572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9847" y="5291360"/>
            <a:ext cx="857250" cy="8572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847" y="5291360"/>
            <a:ext cx="857250" cy="8572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1487" y="854512"/>
            <a:ext cx="333375" cy="2667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972" y="5529485"/>
            <a:ext cx="381000" cy="3810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45784" y="5529485"/>
            <a:ext cx="333375" cy="3810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7347" y="5529485"/>
            <a:ext cx="476250" cy="3810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07972" y="5529485"/>
            <a:ext cx="381000" cy="3810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03347" y="5529485"/>
            <a:ext cx="476250" cy="381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8152" y="1571625"/>
            <a:ext cx="3606753" cy="409950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32728" y="1571625"/>
            <a:ext cx="3622122" cy="409950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62673" y="1571625"/>
            <a:ext cx="3619745" cy="398115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" y="590550"/>
            <a:ext cx="576262" cy="4572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527" y="1570065"/>
            <a:ext cx="878914" cy="8572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8152" y="2427315"/>
            <a:ext cx="3716554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FF00"/>
                </a:solidFill>
                <a:latin typeface="Hind Siliguri"/>
              </a:rPr>
              <a:t>হোয়াইট</a:t>
            </a:r>
            <a:r>
              <a:rPr sz="28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FF00"/>
                </a:solidFill>
                <a:latin typeface="Hind Siliguri"/>
              </a:rPr>
              <a:t>হ্যাট</a:t>
            </a:r>
            <a:r>
              <a:rPr sz="2800" b="1" i="0" u="none" dirty="0">
                <a:solidFill>
                  <a:srgbClr val="FFFF00"/>
                </a:solidFill>
                <a:latin typeface="Hind Siliguri"/>
              </a:rPr>
              <a:t> (White Hat)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301" y="3453932"/>
            <a:ext cx="3605097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এরা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ভালো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হ্যাকার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smtClean="0">
                <a:solidFill>
                  <a:srgbClr val="FF0000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সিস্টেমের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নিরাপত্তা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ত্রুটি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খুঁজে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তা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সংশোধন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সাহায্য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4025" y="1675245"/>
            <a:ext cx="882660" cy="8827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32715" y="2532495"/>
            <a:ext cx="358779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FF00"/>
                </a:solidFill>
                <a:latin typeface="Hind Siliguri"/>
              </a:rPr>
              <a:t>ব্ল্যাক</a:t>
            </a:r>
            <a:r>
              <a:rPr sz="28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FF00"/>
                </a:solidFill>
                <a:latin typeface="Hind Siliguri"/>
              </a:rPr>
              <a:t>হ্যাট</a:t>
            </a:r>
            <a:r>
              <a:rPr sz="2800" b="1" i="0" u="none" dirty="0">
                <a:solidFill>
                  <a:srgbClr val="FFFF00"/>
                </a:solidFill>
                <a:latin typeface="Hind Siliguri"/>
              </a:rPr>
              <a:t> (Black Hat)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14494" y="3460066"/>
            <a:ext cx="3554660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এরা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খারাপ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হ্যাকার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নিজেদের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অস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ৎ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উদ্দেশ্য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ক্ষতি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করার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জন্য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বেআইনিভাবে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সিস্টেমে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প্রবেশ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70001" y="1641931"/>
            <a:ext cx="882043" cy="857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40436" y="2499181"/>
            <a:ext cx="33528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DE047"/>
                </a:solidFill>
                <a:latin typeface="Hind Siliguri"/>
              </a:rPr>
              <a:t>গ্রে</a:t>
            </a:r>
            <a:r>
              <a:rPr sz="2800" b="1" i="0" u="none" dirty="0">
                <a:solidFill>
                  <a:srgbClr val="FDE047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DE047"/>
                </a:solidFill>
                <a:latin typeface="Hind Siliguri"/>
              </a:rPr>
              <a:t>হ্যাট</a:t>
            </a:r>
            <a:r>
              <a:rPr sz="2800" b="1" i="0" u="none" dirty="0">
                <a:solidFill>
                  <a:srgbClr val="FDE047"/>
                </a:solidFill>
                <a:latin typeface="Hind Siliguri"/>
              </a:rPr>
              <a:t> (Grey Hat)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30079" y="3197536"/>
            <a:ext cx="3552352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এরা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ভালো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খারাপের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মাঝামাঝি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অনুমতি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ছাড়া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সিস্টেমে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ঢোকে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কিন্তু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বড়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ক্ষতি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00162" y="485775"/>
            <a:ext cx="10826353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হ্যাকারের ধরণ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7300" y="1278256"/>
            <a:ext cx="11445117" cy="45719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91" y="3036540"/>
            <a:ext cx="4461794" cy="190872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21485" y="2351335"/>
            <a:ext cx="6389489" cy="40771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90550"/>
            <a:ext cx="461962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68583" y="3074640"/>
            <a:ext cx="2373744" cy="8720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750"/>
              </a:lnSpc>
            </a:pPr>
            <a:r>
              <a:rPr sz="6750" b="1" i="0" u="none" dirty="0">
                <a:solidFill>
                  <a:srgbClr val="F87171"/>
                </a:solidFill>
                <a:latin typeface="Hind Siliguri"/>
              </a:rPr>
              <a:t>১০০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8691" y="4198590"/>
            <a:ext cx="4461794" cy="4488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479"/>
              </a:lnSpc>
            </a:pPr>
            <a:r>
              <a:rPr sz="2800" b="1" i="0" u="none" dirty="0" err="1">
                <a:solidFill>
                  <a:srgbClr val="FCA5A5"/>
                </a:solidFill>
                <a:latin typeface="Hind Siliguri"/>
              </a:rPr>
              <a:t>কোটি</a:t>
            </a:r>
            <a:r>
              <a:rPr sz="2800" b="1" i="0" u="none" dirty="0">
                <a:solidFill>
                  <a:srgbClr val="FCA5A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CA5A5"/>
                </a:solidFill>
                <a:latin typeface="Hind Siliguri"/>
              </a:rPr>
              <a:t>ডলারের</a:t>
            </a:r>
            <a:r>
              <a:rPr sz="2800" b="1" i="0" u="none" dirty="0">
                <a:solidFill>
                  <a:srgbClr val="FCA5A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CA5A5"/>
                </a:solidFill>
                <a:latin typeface="Hind Siliguri"/>
              </a:rPr>
              <a:t>বেশি</a:t>
            </a:r>
            <a:r>
              <a:rPr sz="2800" b="1" i="0" u="none" dirty="0">
                <a:solidFill>
                  <a:srgbClr val="FCA5A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CA5A5"/>
                </a:solidFill>
                <a:latin typeface="Hind Siliguri"/>
              </a:rPr>
              <a:t>ক্ষতি</a:t>
            </a:r>
            <a:r>
              <a:rPr sz="2800" b="1" i="0" u="none" dirty="0">
                <a:solidFill>
                  <a:srgbClr val="FCA5A5"/>
                </a:solidFill>
                <a:latin typeface="Hind Siliguri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16760" y="2646610"/>
            <a:ext cx="608888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>
                <a:solidFill>
                  <a:srgbClr val="38BDF8"/>
                </a:solidFill>
                <a:latin typeface="Hind Siliguri"/>
              </a:rPr>
              <a:t>২০০০ সালের ভয়াবহ হ্যাকিং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16760" y="3231356"/>
            <a:ext cx="5798939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মাইকেল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কেলস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Mafiaboy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)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নামের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এক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হ্যাকার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২০০০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সালে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বিশ্বের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প্রথম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সারির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ওয়েবসাইটগুলোতে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সফল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আক্রমণ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চালায়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87451" y="5239734"/>
            <a:ext cx="5798939" cy="861774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A7F3D0"/>
                </a:solidFill>
                <a:latin typeface="Hind Siliguri"/>
              </a:rPr>
              <a:t>ক্ষতিগ্রস্ত</a:t>
            </a:r>
            <a:r>
              <a:rPr sz="2800" b="0" i="0" u="none" dirty="0">
                <a:solidFill>
                  <a:srgbClr val="A7F3D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A7F3D0"/>
                </a:solidFill>
                <a:latin typeface="Hind Siliguri"/>
              </a:rPr>
              <a:t>সাইট</a:t>
            </a:r>
            <a:r>
              <a:rPr sz="2800" b="0" i="0" u="none" dirty="0">
                <a:solidFill>
                  <a:srgbClr val="A7F3D0"/>
                </a:solidFill>
                <a:latin typeface="Hind Siliguri"/>
              </a:rPr>
              <a:t>: </a:t>
            </a:r>
            <a:r>
              <a:rPr sz="2800" b="1" i="0" u="none" dirty="0">
                <a:solidFill>
                  <a:srgbClr val="A7F3D0"/>
                </a:solidFill>
                <a:latin typeface="Hind Siliguri"/>
              </a:rPr>
              <a:t>Yahoo, Amazon, eBay, CNN, Dell</a:t>
            </a:r>
            <a:r>
              <a:rPr sz="2800" b="0" i="0" u="none" dirty="0">
                <a:solidFill>
                  <a:srgbClr val="A7F3D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A7F3D0"/>
                </a:solidFill>
                <a:latin typeface="Hind Siliguri"/>
              </a:rPr>
              <a:t>ইত্যাদি</a:t>
            </a:r>
            <a:r>
              <a:rPr sz="2800" b="0" i="0" u="none" dirty="0">
                <a:solidFill>
                  <a:srgbClr val="A7F3D0"/>
                </a:solidFill>
                <a:latin typeface="Hind Siliguri"/>
              </a:rPr>
              <a:t>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5447" y="5307267"/>
            <a:ext cx="247650" cy="2476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85862" y="485775"/>
            <a:ext cx="10946368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আলোচিত হ্যাকিং এর ঘটনা (২০০০ সাল)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1025" y="1638299"/>
            <a:ext cx="5324475" cy="428220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86500" y="1638299"/>
            <a:ext cx="5324475" cy="428220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90550"/>
            <a:ext cx="461962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2987" y="1997045"/>
            <a:ext cx="4970621" cy="418320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>
              <a:lnSpc>
                <a:spcPts val="3479"/>
              </a:lnSpc>
            </a:pP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পাসওয়ার্ড</a:t>
            </a:r>
            <a:r>
              <a:rPr sz="28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কী</a:t>
            </a:r>
            <a:r>
              <a:rPr sz="2800" b="1" i="0" u="none" dirty="0">
                <a:solidFill>
                  <a:srgbClr val="FFC000"/>
                </a:solidFill>
                <a:latin typeface="Hind Siliguri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6300" y="2518321"/>
            <a:ext cx="4733925" cy="32316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নিরাপত্তা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নিশ্চিত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প্রতিটি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অ্যাকাউন্ট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নেটওয়ার্কে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প্রবেশের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জন্য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যে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গোপন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কোড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ব্যবহার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তাই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পাসওয়ার্ড</a:t>
            </a:r>
            <a:r>
              <a:rPr sz="2800" b="0" i="0" u="none" dirty="0" smtClean="0">
                <a:solidFill>
                  <a:srgbClr val="00B0F0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96087" y="1997045"/>
            <a:ext cx="4920615" cy="418320"/>
          </a:xfrm>
          <a:prstGeom prst="rect">
            <a:avLst/>
          </a:prstGeom>
          <a:noFill/>
        </p:spPr>
        <p:txBody>
          <a:bodyPr wrap="square" lIns="381000" tIns="0" rIns="0" bIns="0" anchor="t">
            <a:spAutoFit/>
          </a:bodyPr>
          <a:lstStyle/>
          <a:p>
            <a:pPr algn="l">
              <a:lnSpc>
                <a:spcPts val="3479"/>
              </a:lnSpc>
            </a:pPr>
            <a:r>
              <a:rPr sz="2800" b="1" i="0" u="none">
                <a:solidFill>
                  <a:srgbClr val="FFC000"/>
                </a:solidFill>
                <a:latin typeface="Hind Siliguri"/>
              </a:rPr>
              <a:t>রোবটের পাসওয়ার্ড ট্রাই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518321"/>
            <a:ext cx="4686300" cy="32316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বর্তমানে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বিশেষ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প্রোগ্রাম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অনবরত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ভুল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পাসওয়ার্ড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দিয়ে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আসল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পাসওয়ার্ড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চেষ্টা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পারে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1981200"/>
            <a:ext cx="320040" cy="36576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1981200"/>
            <a:ext cx="457200" cy="3657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85862" y="485775"/>
            <a:ext cx="7699520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পাসওয়ার্ড (Password)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063" y="1810327"/>
            <a:ext cx="5478597" cy="38518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8794" y="1771649"/>
            <a:ext cx="5491451" cy="389052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90550"/>
            <a:ext cx="576262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4327" y="4334321"/>
            <a:ext cx="5325919" cy="107721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27"/>
              </a:lnSpc>
            </a:pPr>
            <a:r>
              <a:rPr sz="2800" b="0" u="none">
                <a:solidFill>
                  <a:srgbClr val="00B0F0"/>
                </a:solidFill>
                <a:latin typeface="Hind Siliguri"/>
              </a:rPr>
              <a:t>পূর্ণরূপ: Completely Automated Public Turing test to tell Computers and Humans Apart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309" y="1988975"/>
            <a:ext cx="5170510" cy="35029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4327" y="2066925"/>
            <a:ext cx="5325917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FFC000"/>
                </a:solidFill>
                <a:latin typeface="Hind Siliguri"/>
              </a:rPr>
              <a:t>CAPTCHA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হলো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একটি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বিশেষ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নিরাপত্তারীতি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যা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মানুষ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নাকি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স্বয়ংক্রিয়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যন্ত্র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রোবট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)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অ্যাকাউন্টে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ঢুকছে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তা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নিশ্চিত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00162" y="485775"/>
            <a:ext cx="10826353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ক্যাপচা (CAPTCHA)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1025" y="1576274"/>
            <a:ext cx="3517850" cy="4621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337000" y="1576274"/>
            <a:ext cx="3517850" cy="4621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92975" y="1576274"/>
            <a:ext cx="3517999" cy="4621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590550"/>
            <a:ext cx="461962" cy="4572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1250" y="1703851"/>
            <a:ext cx="857250" cy="857250"/>
          </a:xfrm>
          <a:prstGeom prst="ellipse">
            <a:avLst/>
          </a:prstGeom>
          <a:ln w="1905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235061" y="2771521"/>
            <a:ext cx="2224150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আঁকাবাঁকা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লেখা</a:t>
            </a:r>
            <a:endParaRPr sz="28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00" y="3863015"/>
            <a:ext cx="3278909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>
                <a:solidFill>
                  <a:srgbClr val="00B0F0"/>
                </a:solidFill>
                <a:latin typeface="Hind Siliguri"/>
              </a:rPr>
              <a:t>পর্দায় বিকৃত বা বাঁকানো কিছু বর্ণ উপস্থাপন করা হয় যা কেবল মানুষই পড়তে পারে।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10197" y="2771521"/>
            <a:ext cx="2386892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রোবটের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অক্ষমতা</a:t>
            </a:r>
            <a:endParaRPr sz="28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67175" y="3863015"/>
            <a:ext cx="3278909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>
                <a:solidFill>
                  <a:srgbClr val="CBD5E1"/>
                </a:solidFill>
                <a:latin typeface="Hind Siliguri"/>
              </a:rPr>
              <a:t>যন্ত্র বা রোবটিক প্রোগ্রাম বিকৃত লেখা বা ছবি সহজে বুঝতে পারে না।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23350" y="1703851"/>
            <a:ext cx="857250" cy="857250"/>
          </a:xfrm>
          <a:prstGeom prst="ellipse">
            <a:avLst/>
          </a:prstGeom>
          <a:ln w="1905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8450747" y="2771521"/>
            <a:ext cx="2820873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>
                <a:solidFill>
                  <a:srgbClr val="FF0000"/>
                </a:solidFill>
                <a:latin typeface="Hind Siliguri"/>
              </a:rPr>
              <a:t>নিরাপত্তা নিশ্চিতকরণ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3144" y="3863015"/>
            <a:ext cx="3279071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সঠিক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লেখা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টাইপ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করার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সিস্টেম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নিশ্চিত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যে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ব্যবহারকারী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একজন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মানুষ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5862" y="485775"/>
            <a:ext cx="10946368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ক্যাপচা কীভাবে কাজ করে?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67226" y="1703851"/>
            <a:ext cx="857250" cy="857250"/>
          </a:xfrm>
          <a:prstGeom prst="ellipse">
            <a:avLst/>
          </a:prstGeom>
          <a:ln w="1905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81225"/>
            <a:ext cx="5324475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590550"/>
            <a:ext cx="461962" cy="4572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550" y="2200275"/>
            <a:ext cx="5286375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87826" y="1646078"/>
            <a:ext cx="5088509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বড়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বড়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তথ্যভাণ্ডার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ওয়েবসাইট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সচল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রাখতে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বিশালাকার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কম্পিউটারে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তথ্য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জমা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রাখা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যাকে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ডেটা</a:t>
            </a:r>
            <a:r>
              <a:rPr sz="28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সেন্টার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বলা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987" y="3723402"/>
            <a:ext cx="5262563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আগুন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ভূমিকম্প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যান্ত্রিক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গোলযোগ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রক্ষা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952" y="5270601"/>
            <a:ext cx="5262563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অপরাধীদের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হামলা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প্রতিরোধে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সর্বোচ্চ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নিরাপত্তা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ব্যবস্থা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239" y="3814762"/>
            <a:ext cx="333375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5356621"/>
            <a:ext cx="266700" cy="2762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85862" y="485775"/>
            <a:ext cx="10946368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ডেটা সেন্টার ও তার নিরাপত্তা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22" y="1574742"/>
            <a:ext cx="11029950" cy="1581414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590550"/>
            <a:ext cx="461962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1129" y="3685728"/>
            <a:ext cx="3395233" cy="476028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ctr">
              <a:lnSpc>
                <a:spcPts val="4132"/>
              </a:lnSpc>
            </a:pPr>
            <a:r>
              <a:rPr sz="2800" b="1" i="0" u="none" dirty="0" err="1">
                <a:solidFill>
                  <a:srgbClr val="C084FC"/>
                </a:solidFill>
                <a:latin typeface="Hind Siliguri"/>
              </a:rPr>
              <a:t>সময়</a:t>
            </a:r>
            <a:r>
              <a:rPr sz="2800" b="1" i="0" u="none" dirty="0">
                <a:solidFill>
                  <a:srgbClr val="C084FC"/>
                </a:solidFill>
                <a:latin typeface="Hind Siliguri"/>
              </a:rPr>
              <a:t>: ৩ </a:t>
            </a:r>
            <a:r>
              <a:rPr sz="2800" b="1" i="0" u="none" dirty="0" err="1">
                <a:solidFill>
                  <a:srgbClr val="C084FC"/>
                </a:solidFill>
                <a:latin typeface="Hind Siliguri"/>
              </a:rPr>
              <a:t>মিনিট</a:t>
            </a:r>
            <a:endParaRPr sz="2800" b="1" i="0" u="none" dirty="0">
              <a:solidFill>
                <a:srgbClr val="C084FC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7747" y="1982684"/>
            <a:ext cx="10325100" cy="10002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915"/>
              </a:lnSpc>
            </a:pPr>
            <a:r>
              <a:rPr sz="3200" b="0" i="0" u="none" dirty="0" err="1">
                <a:solidFill>
                  <a:srgbClr val="FFFF00"/>
                </a:solidFill>
                <a:latin typeface="Hind Siliguri SemiBold"/>
              </a:rPr>
              <a:t>প্রশ্ন</a:t>
            </a:r>
            <a:r>
              <a:rPr sz="3200" b="0" i="0" u="none" dirty="0">
                <a:solidFill>
                  <a:srgbClr val="FFFF00"/>
                </a:solidFill>
                <a:latin typeface="Hind Siliguri SemiBold"/>
              </a:rPr>
              <a:t>: "</a:t>
            </a:r>
            <a:r>
              <a:rPr sz="3200" b="0" i="0" u="none" dirty="0" err="1">
                <a:solidFill>
                  <a:srgbClr val="FFFF00"/>
                </a:solidFill>
                <a:latin typeface="Hind Siliguri SemiBold"/>
              </a:rPr>
              <a:t>ফায়ারওয়াল</a:t>
            </a:r>
            <a:r>
              <a:rPr sz="3200" b="0" i="0" u="none" dirty="0">
                <a:solidFill>
                  <a:srgbClr val="FFFF00"/>
                </a:solidFill>
                <a:latin typeface="Hind Siliguri SemiBold"/>
              </a:rPr>
              <a:t> (Firewall)" </a:t>
            </a:r>
            <a:r>
              <a:rPr sz="3200" b="0" i="0" u="none" dirty="0" err="1">
                <a:solidFill>
                  <a:srgbClr val="FFFF00"/>
                </a:solidFill>
                <a:latin typeface="Hind Siliguri SemiBold"/>
              </a:rPr>
              <a:t>বলতে</a:t>
            </a:r>
            <a:r>
              <a:rPr sz="3200" b="0" i="0" u="none" dirty="0">
                <a:solidFill>
                  <a:srgbClr val="FFFF00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FFFF00"/>
                </a:solidFill>
                <a:latin typeface="Hind Siliguri SemiBold"/>
              </a:rPr>
              <a:t>কী</a:t>
            </a:r>
            <a:r>
              <a:rPr sz="3200" b="0" i="0" u="none" dirty="0">
                <a:solidFill>
                  <a:srgbClr val="FFFF00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FFFF00"/>
                </a:solidFill>
                <a:latin typeface="Hind Siliguri SemiBold"/>
              </a:rPr>
              <a:t>বোঝ</a:t>
            </a:r>
            <a:r>
              <a:rPr sz="3200" b="0" i="0" u="none" dirty="0">
                <a:solidFill>
                  <a:srgbClr val="FFFF00"/>
                </a:solidFill>
                <a:latin typeface="Hind Siliguri SemiBold"/>
              </a:rPr>
              <a:t>? </a:t>
            </a:r>
            <a:r>
              <a:rPr sz="3200" b="0" i="0" u="none" dirty="0" err="1">
                <a:solidFill>
                  <a:srgbClr val="FFFF00"/>
                </a:solidFill>
                <a:latin typeface="Hind Siliguri SemiBold"/>
              </a:rPr>
              <a:t>সংক্ষেপে</a:t>
            </a:r>
            <a:r>
              <a:rPr sz="3200" b="0" i="0" u="none" dirty="0">
                <a:solidFill>
                  <a:srgbClr val="FFFF00"/>
                </a:solidFill>
                <a:latin typeface="Hind Siliguri SemiBold"/>
              </a:rPr>
              <a:t> ২টি </a:t>
            </a:r>
            <a:r>
              <a:rPr sz="3200" b="0" i="0" u="none" dirty="0" err="1">
                <a:solidFill>
                  <a:srgbClr val="FFFF00"/>
                </a:solidFill>
                <a:latin typeface="Hind Siliguri SemiBold"/>
              </a:rPr>
              <a:t>বাক্য</a:t>
            </a:r>
            <a:r>
              <a:rPr sz="3200" b="0" i="0" u="none" dirty="0">
                <a:solidFill>
                  <a:srgbClr val="FFFF00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FFFF00"/>
                </a:solidFill>
                <a:latin typeface="Hind Siliguri SemiBold"/>
              </a:rPr>
              <a:t>লেখ</a:t>
            </a:r>
            <a:r>
              <a:rPr sz="3200" b="0" i="0" u="none" dirty="0">
                <a:solidFill>
                  <a:srgbClr val="FFFF00"/>
                </a:solidFill>
                <a:latin typeface="Hind Siliguri SemiBold"/>
              </a:rPr>
              <a:t>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987" y="3767137"/>
            <a:ext cx="36195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5862" y="485775"/>
            <a:ext cx="10946368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9" name="Rectangle 8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1771650"/>
            <a:ext cx="11029950" cy="333129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590550"/>
            <a:ext cx="576262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5323" y="2124075"/>
            <a:ext cx="4211310" cy="524767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ctr">
              <a:lnSpc>
                <a:spcPts val="4132"/>
              </a:lnSpc>
            </a:pPr>
            <a:r>
              <a:rPr sz="2850" b="1" i="0" u="none" dirty="0" err="1">
                <a:solidFill>
                  <a:srgbClr val="4ADE80"/>
                </a:solidFill>
                <a:latin typeface="Hind Siliguri"/>
              </a:rPr>
              <a:t>সময়</a:t>
            </a:r>
            <a:r>
              <a:rPr sz="2850" b="1" i="0" u="none" dirty="0">
                <a:solidFill>
                  <a:srgbClr val="4ADE80"/>
                </a:solidFill>
                <a:latin typeface="Hind Siliguri"/>
              </a:rPr>
              <a:t>: ৮ </a:t>
            </a:r>
            <a:r>
              <a:rPr sz="2850" b="1" i="0" u="none" dirty="0" err="1">
                <a:solidFill>
                  <a:srgbClr val="4ADE80"/>
                </a:solidFill>
                <a:latin typeface="Hind Siliguri"/>
              </a:rPr>
              <a:t>মিনিট</a:t>
            </a:r>
            <a:endParaRPr sz="2850" b="1" i="0" u="none" dirty="0">
              <a:solidFill>
                <a:srgbClr val="4ADE80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3449" y="2839342"/>
            <a:ext cx="10677525" cy="18590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2800" b="0" i="0" u="none">
                <a:solidFill>
                  <a:srgbClr val="FFC000"/>
                </a:solidFill>
                <a:latin typeface="Hind Siliguri SemiBold"/>
              </a:rPr>
              <a:t>হঠাৎ যদি একদিন সারা পৃথিবীর ইন্টারনেট ও কম্পিউটার নেটওয়ার্ক অচল হয়ে যায়, তবে মানবজাতি কী ধরনের বিপর্যয়ে পড়বে তা বর্ণনা করো।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187" y="2224534"/>
            <a:ext cx="36195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00162" y="485775"/>
            <a:ext cx="10826353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দলগত কাজ</a:t>
            </a:r>
          </a:p>
        </p:txBody>
      </p:sp>
      <p:sp>
        <p:nvSpPr>
          <p:cNvPr id="9" name="Rectangle 8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1025" y="1542082"/>
            <a:ext cx="11029950" cy="29469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1025" y="4850010"/>
            <a:ext cx="11029950" cy="141922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" y="590550"/>
            <a:ext cx="347662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6748" y="1837357"/>
            <a:ext cx="10829465" cy="4488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79"/>
              </a:lnSpc>
            </a:pPr>
            <a:r>
              <a:rPr sz="2800" b="0" i="0" u="none" dirty="0">
                <a:solidFill>
                  <a:srgbClr val="F8FAFC"/>
                </a:solidFill>
                <a:latin typeface="Hind Siliguri SemiBold"/>
              </a:rPr>
              <a:t>১. </a:t>
            </a:r>
            <a:r>
              <a:rPr sz="2800" b="0" i="0" u="none" dirty="0" err="1">
                <a:solidFill>
                  <a:srgbClr val="F8FAFC"/>
                </a:solidFill>
                <a:latin typeface="Hind Siliguri SemiBold"/>
              </a:rPr>
              <a:t>মানুষ</a:t>
            </a:r>
            <a:r>
              <a:rPr sz="2800" b="0" i="0" u="none" dirty="0">
                <a:solidFill>
                  <a:srgbClr val="F8FAFC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 SemiBold"/>
              </a:rPr>
              <a:t>এবং</a:t>
            </a:r>
            <a:r>
              <a:rPr sz="2800" b="0" i="0" u="none" dirty="0">
                <a:solidFill>
                  <a:srgbClr val="F8FAFC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 SemiBold"/>
              </a:rPr>
              <a:t>যন্ত্রকে</a:t>
            </a:r>
            <a:r>
              <a:rPr sz="2800" b="0" i="0" u="none" dirty="0">
                <a:solidFill>
                  <a:srgbClr val="F8FAFC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 SemiBold"/>
              </a:rPr>
              <a:t>আলাদা</a:t>
            </a:r>
            <a:r>
              <a:rPr sz="2800" b="0" i="0" u="none" dirty="0">
                <a:solidFill>
                  <a:srgbClr val="F8FAFC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 SemiBold"/>
              </a:rPr>
              <a:t>করার</a:t>
            </a:r>
            <a:r>
              <a:rPr sz="2800" b="0" i="0" u="none" dirty="0">
                <a:solidFill>
                  <a:srgbClr val="F8FAFC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 SemiBold"/>
              </a:rPr>
              <a:t>নিরাপত্তামূলক</a:t>
            </a:r>
            <a:r>
              <a:rPr sz="2800" b="0" i="0" u="none" dirty="0">
                <a:solidFill>
                  <a:srgbClr val="F8FAFC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 SemiBold"/>
              </a:rPr>
              <a:t>পদ্ধতিকে</a:t>
            </a:r>
            <a:r>
              <a:rPr sz="2800" b="0" i="0" u="none" dirty="0">
                <a:solidFill>
                  <a:srgbClr val="F8FAFC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 SemiBold"/>
              </a:rPr>
              <a:t>কী</a:t>
            </a:r>
            <a:r>
              <a:rPr sz="2800" b="0" i="0" u="none" dirty="0">
                <a:solidFill>
                  <a:srgbClr val="F8FAFC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 SemiBold"/>
              </a:rPr>
              <a:t>বলা</a:t>
            </a:r>
            <a:r>
              <a:rPr sz="2800" b="0" i="0" u="none" dirty="0">
                <a:solidFill>
                  <a:srgbClr val="F8FAFC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 SemiBold"/>
              </a:rPr>
              <a:t>হয়</a:t>
            </a:r>
            <a:r>
              <a:rPr sz="2800" b="0" i="0" u="none" dirty="0">
                <a:solidFill>
                  <a:srgbClr val="F8FAFC"/>
                </a:solidFill>
                <a:latin typeface="Hind Siliguri SemiBold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6300" y="5145285"/>
            <a:ext cx="10439400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২. ২০০০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সালে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হ্যাকাররা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ওয়েবসাইট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হ্যাক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কত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টাকার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বেশি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ক্ষতি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করেছিল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? (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উত্তরের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জন্য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চিন্তা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করো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)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143" y="2868810"/>
            <a:ext cx="457200" cy="4572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093" y="2868810"/>
            <a:ext cx="457200" cy="4572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143" y="3638550"/>
            <a:ext cx="457200" cy="4572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2757" y="3782596"/>
            <a:ext cx="457200" cy="4572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71562" y="485775"/>
            <a:ext cx="11066383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পাঠ মূল্যায়ন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582993" y="2888827"/>
            <a:ext cx="2067232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lang="en-US" sz="2800" b="0" i="0" u="none" smtClean="0">
                <a:solidFill>
                  <a:schemeClr val="bg1"/>
                </a:solidFill>
                <a:latin typeface="Hind Siliguri"/>
              </a:rPr>
              <a:t>ফায়ারওয়াল</a:t>
            </a:r>
            <a:endParaRPr sz="2800" b="0" i="0" u="none">
              <a:solidFill>
                <a:schemeClr val="bg1"/>
              </a:solidFill>
              <a:latin typeface="Hind Siligu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23587" y="2839314"/>
            <a:ext cx="2979174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lang="en-US" sz="2800" smtClean="0">
                <a:solidFill>
                  <a:schemeClr val="bg1"/>
                </a:solidFill>
                <a:latin typeface="Hind Siliguri"/>
              </a:rPr>
              <a:t>ক্যাপচা (Captcha)</a:t>
            </a:r>
            <a:endParaRPr sz="2800" b="0" i="0" u="none">
              <a:solidFill>
                <a:schemeClr val="bg1"/>
              </a:solidFill>
              <a:latin typeface="Hind Siligu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82993" y="3677238"/>
            <a:ext cx="2067232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lang="en-US" sz="2800" smtClean="0">
                <a:solidFill>
                  <a:schemeClr val="bg1"/>
                </a:solidFill>
                <a:latin typeface="Hind Siliguri"/>
              </a:rPr>
              <a:t>হ্যাকিং</a:t>
            </a:r>
            <a:endParaRPr sz="2800" b="0" i="0" u="none">
              <a:solidFill>
                <a:schemeClr val="bg1"/>
              </a:solidFill>
              <a:latin typeface="Hind Siligu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42178" y="3782231"/>
            <a:ext cx="2067232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lang="en-US" sz="2800" smtClean="0">
                <a:solidFill>
                  <a:schemeClr val="bg1"/>
                </a:solidFill>
                <a:latin typeface="Hind Siliguri"/>
              </a:rPr>
              <a:t>পাসওয়ার্ড</a:t>
            </a:r>
            <a:endParaRPr sz="2800" b="0" i="0" u="none">
              <a:solidFill>
                <a:schemeClr val="bg1"/>
              </a:solidFill>
              <a:latin typeface="Hind Siliguri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763" y="5017340"/>
            <a:ext cx="821301" cy="8213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2 0.02129 L -0.57578 -0.367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55" y="-1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6142" y="4942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97625" y="2130793"/>
            <a:ext cx="8583561" cy="8720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750"/>
              </a:lnSpc>
            </a:pPr>
            <a:r>
              <a:rPr sz="15000" b="1" i="0" u="none" dirty="0" err="1">
                <a:solidFill>
                  <a:srgbClr val="FFC000"/>
                </a:solidFill>
                <a:latin typeface="Hind Siliguri"/>
              </a:rPr>
              <a:t>ধন্যবাদ</a:t>
            </a:r>
            <a:r>
              <a:rPr sz="15000" b="1" i="0" u="none" dirty="0">
                <a:solidFill>
                  <a:srgbClr val="FFC000"/>
                </a:solidFill>
                <a:latin typeface="Hind Siliguri"/>
              </a:rPr>
              <a:t>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1112" y="3770443"/>
            <a:ext cx="9629775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0" i="0" u="none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আজকের</a:t>
            </a:r>
            <a:r>
              <a:rPr sz="3600" b="0" i="0" u="none" dirty="0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ক্লাসে</a:t>
            </a:r>
            <a:r>
              <a:rPr sz="3600" b="0" i="0" u="none" dirty="0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মনোযোগ</a:t>
            </a:r>
            <a:r>
              <a:rPr sz="3600" b="0" i="0" u="none" dirty="0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 ও </a:t>
            </a:r>
            <a:r>
              <a:rPr sz="3600" b="0" i="0" u="none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সক্রিয়</a:t>
            </a:r>
            <a:r>
              <a:rPr sz="3600" b="0" i="0" u="none" dirty="0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অংশগ্রহণের</a:t>
            </a:r>
            <a:r>
              <a:rPr sz="3600" b="0" i="0" u="none" dirty="0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জন্য</a:t>
            </a:r>
            <a:r>
              <a:rPr sz="3600" b="0" i="0" u="none" dirty="0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সবাইকে</a:t>
            </a:r>
            <a:r>
              <a:rPr sz="3600" b="0" i="0" u="none" dirty="0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অনেক</a:t>
            </a:r>
            <a:r>
              <a:rPr sz="3600" b="0" i="0" u="none" dirty="0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ধন্যবাদ</a:t>
            </a:r>
            <a:r>
              <a:rPr sz="3600" b="0" i="0" u="none" dirty="0">
                <a:solidFill>
                  <a:schemeClr val="tx2">
                    <a:lumMod val="40000"/>
                    <a:lumOff val="60000"/>
                  </a:schemeClr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44877" y="5646056"/>
            <a:ext cx="6292183" cy="384721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ctr">
              <a:lnSpc>
                <a:spcPts val="3045"/>
              </a:lnSpc>
            </a:pPr>
            <a:r>
              <a:rPr sz="3200" b="0" i="0" u="none">
                <a:solidFill>
                  <a:srgbClr val="CBD5E1"/>
                </a:solidFill>
                <a:latin typeface="Hind Siliguri"/>
              </a:rPr>
              <a:t>ডিজিটাল থাকুন, নিরাপদ থাকুন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01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61734" y="1586865"/>
            <a:ext cx="5659756" cy="421717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590550"/>
            <a:ext cx="519112" cy="45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59228" y="1868778"/>
            <a:ext cx="4636519" cy="4567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915"/>
              </a:lnSpc>
            </a:pPr>
            <a:r>
              <a:rPr sz="2800" b="1" i="0" u="none" dirty="0" err="1">
                <a:solidFill>
                  <a:srgbClr val="00FF00"/>
                </a:solidFill>
                <a:latin typeface="Hind Siliguri"/>
              </a:rPr>
              <a:t>শ্রেণি</a:t>
            </a:r>
            <a:r>
              <a:rPr sz="2800" b="1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FF00"/>
                </a:solidFill>
                <a:latin typeface="Hind Siliguri"/>
              </a:rPr>
              <a:t>পরিচিতি</a:t>
            </a:r>
            <a:endParaRPr sz="2800" b="1" i="0" u="none" dirty="0">
              <a:solidFill>
                <a:srgbClr val="00FF00"/>
              </a:solidFill>
              <a:latin typeface="Hind Siligu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58780" y="2512382"/>
            <a:ext cx="5376106" cy="3866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45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শ্রেণি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: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অষ্টম</a:t>
            </a:r>
            <a:endParaRPr sz="2800" b="0" i="0" u="none" dirty="0">
              <a:solidFill>
                <a:srgbClr val="E2E8F0"/>
              </a:solidFill>
              <a:latin typeface="Hind Siligu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70210" y="3069201"/>
            <a:ext cx="5376106" cy="3866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45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বিষয়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: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তথ্য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যোগাযোগ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প্রযুক্তি</a:t>
            </a:r>
            <a:endParaRPr sz="2800" b="0" i="0" u="none" dirty="0">
              <a:solidFill>
                <a:srgbClr val="E2E8F0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57914" y="3685998"/>
            <a:ext cx="5376106" cy="3847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45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অধ্যায়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: </a:t>
            </a:r>
            <a:r>
              <a:rPr lang="en-US" sz="2800" dirty="0" err="1" smtClean="0">
                <a:solidFill>
                  <a:srgbClr val="E2E8F0"/>
                </a:solidFill>
                <a:latin typeface="Hind Siliguri"/>
              </a:rPr>
              <a:t>তৃতী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য়</a:t>
            </a:r>
            <a:endParaRPr sz="2800" b="0" i="0" u="none" dirty="0">
              <a:solidFill>
                <a:srgbClr val="E2E8F0"/>
              </a:solidFill>
              <a:latin typeface="Hind Siligu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46266" y="4261336"/>
            <a:ext cx="4679009" cy="3847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45"/>
              </a:lnSpc>
            </a:pP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পাঠ-১৫: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নিরাপত্তাবিষয়ক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ধারণা</a:t>
            </a:r>
            <a:endParaRPr sz="2800" b="0" i="0" u="none" dirty="0">
              <a:solidFill>
                <a:srgbClr val="E2E8F0"/>
              </a:solidFill>
              <a:latin typeface="Hind Siliguri"/>
            </a:endParaRP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49390" y="1937155"/>
            <a:ext cx="342900" cy="3429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566545" y="2572360"/>
            <a:ext cx="342900" cy="27432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577975" y="3129179"/>
            <a:ext cx="342900" cy="27432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565679" y="3745009"/>
            <a:ext cx="342900" cy="27432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657568" y="4320347"/>
            <a:ext cx="324072" cy="27432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243012" y="485775"/>
            <a:ext cx="2951798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 dirty="0" err="1">
                <a:solidFill>
                  <a:srgbClr val="38BDF8"/>
                </a:solidFill>
                <a:latin typeface="Hind Siliguri"/>
              </a:rPr>
              <a:t>পরিচিতি</a:t>
            </a:r>
            <a:endParaRPr sz="4200" b="1" i="0" u="none" dirty="0">
              <a:solidFill>
                <a:srgbClr val="38BDF8"/>
              </a:solidFill>
              <a:latin typeface="Hind Siligu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046266" y="4783651"/>
            <a:ext cx="6029654" cy="86177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sz="2800" b="0" i="0" u="none" dirty="0" err="1" smtClean="0">
                <a:solidFill>
                  <a:srgbClr val="E2E8F0"/>
                </a:solidFill>
                <a:latin typeface="Hind Siliguri"/>
              </a:rPr>
              <a:t>সময়</a:t>
            </a:r>
            <a:r>
              <a:rPr lang="en-US" sz="2800" b="0" i="0" u="none" dirty="0" smtClean="0">
                <a:solidFill>
                  <a:srgbClr val="E2E8F0"/>
                </a:solidFill>
                <a:latin typeface="Hind Siliguri"/>
              </a:rPr>
              <a:t>: ৫০ </a:t>
            </a:r>
            <a:r>
              <a:rPr lang="en-US" sz="2800" b="0" i="0" u="none" dirty="0" err="1" smtClean="0">
                <a:solidFill>
                  <a:srgbClr val="E2E8F0"/>
                </a:solidFill>
                <a:latin typeface="Hind Siliguri"/>
              </a:rPr>
              <a:t>মিনিট</a:t>
            </a:r>
            <a:r>
              <a:rPr lang="en-US" sz="2800" b="0" i="0" u="none" dirty="0" smtClean="0">
                <a:solidFill>
                  <a:srgbClr val="E2E8F0"/>
                </a:solidFill>
                <a:latin typeface="Hind Siliguri"/>
              </a:rPr>
              <a:t>, </a:t>
            </a:r>
            <a:br>
              <a:rPr lang="en-US" sz="2800" b="0" i="0" u="none" dirty="0" smtClean="0">
                <a:solidFill>
                  <a:srgbClr val="E2E8F0"/>
                </a:solidFill>
                <a:latin typeface="Hind Siliguri"/>
              </a:rPr>
            </a:br>
            <a:r>
              <a:rPr lang="en-US" sz="2800" b="0" i="0" u="none" dirty="0" err="1" smtClean="0">
                <a:solidFill>
                  <a:srgbClr val="E2E8F0"/>
                </a:solidFill>
                <a:latin typeface="Hind Siliguri"/>
              </a:rPr>
              <a:t>তারিখ</a:t>
            </a:r>
            <a:r>
              <a:rPr lang="en-US" sz="2800" b="0" i="0" u="none" dirty="0" smtClean="0">
                <a:solidFill>
                  <a:srgbClr val="E2E8F0"/>
                </a:solidFill>
                <a:latin typeface="Hind Siliguri"/>
              </a:rPr>
              <a:t>: ০০/০৮/২০২৬ </a:t>
            </a:r>
            <a:r>
              <a:rPr lang="en-US" sz="2800" b="0" i="0" u="none" dirty="0" err="1" smtClean="0">
                <a:solidFill>
                  <a:srgbClr val="E2E8F0"/>
                </a:solidFill>
                <a:latin typeface="Hind Siliguri"/>
              </a:rPr>
              <a:t>খ্রি</a:t>
            </a:r>
            <a:r>
              <a:rPr lang="en-US" sz="2800" b="0" i="0" u="none" dirty="0" smtClean="0">
                <a:solidFill>
                  <a:srgbClr val="E2E8F0"/>
                </a:solidFill>
                <a:latin typeface="Hind Siliguri"/>
              </a:rPr>
              <a:t>.</a:t>
            </a:r>
            <a:endParaRPr sz="2800" b="0" i="0" u="none" dirty="0">
              <a:solidFill>
                <a:srgbClr val="E2E8F0"/>
              </a:solidFill>
              <a:latin typeface="Hind Siliguri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545" y="4855279"/>
            <a:ext cx="274320" cy="274320"/>
          </a:xfrm>
          <a:prstGeom prst="rect">
            <a:avLst/>
          </a:prstGeom>
        </p:spPr>
      </p:pic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5462" y="1636395"/>
            <a:ext cx="5550402" cy="421717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167932" y="1919551"/>
            <a:ext cx="4370546" cy="4567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915"/>
              </a:lnSpc>
            </a:pP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শিক্ষক</a:t>
            </a:r>
            <a:r>
              <a:rPr sz="28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পরিচিতি</a:t>
            </a:r>
            <a:endParaRPr sz="2800" b="1" i="0" u="none" dirty="0">
              <a:solidFill>
                <a:srgbClr val="FFC000"/>
              </a:solidFill>
              <a:latin typeface="Hind Siligu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67932" y="3333658"/>
            <a:ext cx="4257675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সহকারী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শিক্ষক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আইসিটি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67932" y="3996016"/>
            <a:ext cx="4876800" cy="86177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পানিকাউরিয়া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FF00"/>
                </a:solidFill>
                <a:latin typeface="Hind Siliguri"/>
              </a:rPr>
              <a:t>মাধ্যমিক</a:t>
            </a:r>
            <a:r>
              <a:rPr sz="2800" b="0" i="0" u="none" dirty="0" smtClean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FF00"/>
                </a:solidFill>
                <a:latin typeface="Hind Siliguri"/>
              </a:rPr>
              <a:t>বিদ্যালয়</a:t>
            </a:r>
            <a:endParaRPr lang="en-US" sz="2800" b="0" i="0" u="none" dirty="0" smtClean="0">
              <a:solidFill>
                <a:srgbClr val="00FF00"/>
              </a:solidFill>
              <a:latin typeface="Hind Siliguri"/>
            </a:endParaRPr>
          </a:p>
          <a:p>
            <a:pPr algn="l"/>
            <a:r>
              <a:rPr lang="en-US" sz="2800" dirty="0" err="1" smtClean="0">
                <a:solidFill>
                  <a:srgbClr val="00FF00"/>
                </a:solidFill>
                <a:latin typeface="Hind Siliguri"/>
              </a:rPr>
              <a:t>কলারোয়া</a:t>
            </a:r>
            <a:r>
              <a:rPr lang="en-US" sz="2800" dirty="0" smtClean="0">
                <a:solidFill>
                  <a:srgbClr val="00FF00"/>
                </a:solidFill>
                <a:latin typeface="Hind Siliguri"/>
              </a:rPr>
              <a:t>, </a:t>
            </a:r>
            <a:r>
              <a:rPr lang="en-US" sz="2800" dirty="0" err="1" smtClean="0">
                <a:solidFill>
                  <a:srgbClr val="00FF00"/>
                </a:solidFill>
                <a:latin typeface="Hind Siliguri"/>
              </a:rPr>
              <a:t>সাতক্ষীরা</a:t>
            </a:r>
            <a:r>
              <a:rPr lang="en-US" sz="2800" dirty="0" smtClean="0">
                <a:solidFill>
                  <a:srgbClr val="00FF00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00FF00"/>
              </a:solidFill>
              <a:latin typeface="Hind Siliguri"/>
            </a:endParaRP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5007" y="1976498"/>
            <a:ext cx="428625" cy="342900"/>
          </a:xfrm>
          <a:prstGeom prst="rect">
            <a:avLst/>
          </a:prstGeom>
        </p:spPr>
      </p:pic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4536" y="2731916"/>
            <a:ext cx="457200" cy="365760"/>
          </a:xfrm>
          <a:prstGeom prst="rect">
            <a:avLst/>
          </a:prstGeom>
        </p:spPr>
      </p:pic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4536" y="3404322"/>
            <a:ext cx="457200" cy="365760"/>
          </a:xfrm>
          <a:prstGeom prst="rect">
            <a:avLst/>
          </a:prstGeom>
        </p:spPr>
      </p:pic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4536" y="4088157"/>
            <a:ext cx="457200" cy="36576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174859" y="2651426"/>
            <a:ext cx="4257675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sz="2800" dirty="0" err="1" smtClean="0">
                <a:solidFill>
                  <a:srgbClr val="00FF00"/>
                </a:solidFill>
                <a:latin typeface="Hind Siliguri"/>
              </a:rPr>
              <a:t>এস</a:t>
            </a:r>
            <a:r>
              <a:rPr lang="en-US" sz="2800" dirty="0" smtClean="0">
                <a:solidFill>
                  <a:srgbClr val="00FF00"/>
                </a:solidFill>
                <a:latin typeface="Hind Siliguri"/>
              </a:rPr>
              <a:t>. </a:t>
            </a:r>
            <a:r>
              <a:rPr lang="en-US" sz="2800" dirty="0" err="1" smtClean="0">
                <a:solidFill>
                  <a:srgbClr val="00FF00"/>
                </a:solidFill>
                <a:latin typeface="Hind Siliguri"/>
              </a:rPr>
              <a:t>এম</a:t>
            </a:r>
            <a:r>
              <a:rPr lang="en-US" sz="2800" dirty="0" smtClean="0">
                <a:solidFill>
                  <a:srgbClr val="00FF00"/>
                </a:solidFill>
                <a:latin typeface="Hind Siliguri"/>
              </a:rPr>
              <a:t>. </a:t>
            </a:r>
            <a:r>
              <a:rPr lang="en-US" sz="2800" dirty="0" err="1" smtClean="0">
                <a:solidFill>
                  <a:srgbClr val="00FF00"/>
                </a:solidFill>
                <a:latin typeface="Hind Siliguri"/>
              </a:rPr>
              <a:t>সাইফুল</a:t>
            </a:r>
            <a:r>
              <a:rPr lang="en-US" sz="2800" dirty="0" smtClean="0">
                <a:solidFill>
                  <a:srgbClr val="00FF00"/>
                </a:solidFill>
                <a:latin typeface="Hind Siliguri"/>
              </a:rPr>
              <a:t> </a:t>
            </a:r>
            <a:r>
              <a:rPr lang="en-US" sz="2800" dirty="0" err="1" smtClean="0">
                <a:solidFill>
                  <a:srgbClr val="00FF00"/>
                </a:solidFill>
                <a:latin typeface="Hind Siliguri"/>
              </a:rPr>
              <a:t>ইসলাম</a:t>
            </a:r>
            <a:endParaRPr sz="2800" b="0" i="0" u="none" dirty="0">
              <a:solidFill>
                <a:srgbClr val="00FF00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25" grpId="0"/>
      <p:bldP spid="30" grpId="0"/>
      <p:bldP spid="31" grpId="0"/>
      <p:bldP spid="32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6617" y="1945481"/>
            <a:ext cx="5347855" cy="7667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7320" y="3243113"/>
            <a:ext cx="9326880" cy="7694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sz="6600" b="1" i="0" u="none" dirty="0" err="1">
                <a:solidFill>
                  <a:srgbClr val="38BDF8"/>
                </a:solidFill>
                <a:latin typeface="Hind Siliguri"/>
              </a:rPr>
              <a:t>নিরাপত্তাবিষয়ক</a:t>
            </a:r>
            <a:r>
              <a:rPr sz="6600" b="1" i="0" u="none" dirty="0">
                <a:solidFill>
                  <a:srgbClr val="38BDF8"/>
                </a:solidFill>
                <a:latin typeface="Hind Siliguri"/>
              </a:rPr>
              <a:t> </a:t>
            </a:r>
            <a:r>
              <a:rPr sz="6600" b="1" i="0" u="none" dirty="0" err="1">
                <a:solidFill>
                  <a:srgbClr val="38BDF8"/>
                </a:solidFill>
                <a:latin typeface="Hind Siliguri"/>
              </a:rPr>
              <a:t>ধারণা</a:t>
            </a:r>
            <a:endParaRPr sz="6600" b="1" i="0" u="none" dirty="0">
              <a:solidFill>
                <a:srgbClr val="38BDF8"/>
              </a:solidFill>
              <a:latin typeface="Hind Siligu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7455" y="4543424"/>
            <a:ext cx="10584871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তথ্য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যোগাযোগ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প্রযুক্তির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যুগে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CBD5E1"/>
                </a:solidFill>
                <a:latin typeface="Hind Siliguri"/>
              </a:rPr>
              <a:t>নেটওয়ার্ক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তথ্য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ডেটা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সুরক্ষায়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ব্যবহৃত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আধুনিক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নিরাপত্তামূলক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ক্রিয়াকলাপের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বিস্তারিত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আলোচনা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2981" y="2150851"/>
            <a:ext cx="4752110" cy="448841"/>
          </a:xfrm>
          <a:prstGeom prst="rect">
            <a:avLst/>
          </a:prstGeom>
          <a:noFill/>
        </p:spPr>
        <p:txBody>
          <a:bodyPr wrap="square" lIns="304800" tIns="0" rIns="0" bIns="0" anchor="t">
            <a:spAutoFit/>
          </a:bodyPr>
          <a:lstStyle/>
          <a:p>
            <a:pPr algn="ctr">
              <a:lnSpc>
                <a:spcPts val="3479"/>
              </a:lnSpc>
            </a:pPr>
            <a:r>
              <a:rPr sz="3200" b="1" i="0" u="none" dirty="0" err="1">
                <a:solidFill>
                  <a:srgbClr val="C084FC"/>
                </a:solidFill>
                <a:latin typeface="Hind Siliguri SemiBold"/>
              </a:rPr>
              <a:t>আজকের</a:t>
            </a:r>
            <a:r>
              <a:rPr sz="3200" b="1" i="0" u="none" dirty="0">
                <a:solidFill>
                  <a:srgbClr val="C084FC"/>
                </a:solidFill>
                <a:latin typeface="Hind Siliguri SemiBold"/>
              </a:rPr>
              <a:t> </a:t>
            </a:r>
            <a:r>
              <a:rPr sz="3200" b="1" i="0" u="none" dirty="0" err="1">
                <a:solidFill>
                  <a:srgbClr val="C084FC"/>
                </a:solidFill>
                <a:latin typeface="Hind Siliguri SemiBold"/>
              </a:rPr>
              <a:t>পাঠের</a:t>
            </a:r>
            <a:r>
              <a:rPr sz="3200" b="1" i="0" u="none" dirty="0">
                <a:solidFill>
                  <a:srgbClr val="C084FC"/>
                </a:solidFill>
                <a:latin typeface="Hind Siliguri SemiBold"/>
              </a:rPr>
              <a:t> </a:t>
            </a:r>
            <a:r>
              <a:rPr sz="3200" b="1" i="0" u="none" dirty="0" err="1">
                <a:solidFill>
                  <a:srgbClr val="C084FC"/>
                </a:solidFill>
                <a:latin typeface="Hind Siliguri SemiBold"/>
              </a:rPr>
              <a:t>বিষয়</a:t>
            </a:r>
            <a:endParaRPr sz="3200" b="1" i="0" u="none" dirty="0">
              <a:solidFill>
                <a:srgbClr val="C084FC"/>
              </a:solidFill>
              <a:latin typeface="Hind Siliguri SemiBold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459" y="2185928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145952"/>
            <a:ext cx="11029950" cy="368989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590550"/>
            <a:ext cx="461962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6825" y="2347122"/>
            <a:ext cx="10723039" cy="566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 err="1">
                <a:solidFill>
                  <a:srgbClr val="FFC000"/>
                </a:solidFill>
                <a:latin typeface="Hind Siliguri SemiBold"/>
              </a:rPr>
              <a:t>এই</a:t>
            </a:r>
            <a:r>
              <a:rPr sz="2800" b="0" i="0" u="none" dirty="0">
                <a:solidFill>
                  <a:srgbClr val="FFC000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 SemiBold"/>
              </a:rPr>
              <a:t>পাঠ</a:t>
            </a:r>
            <a:r>
              <a:rPr sz="2800" b="0" i="0" u="none" dirty="0">
                <a:solidFill>
                  <a:srgbClr val="FFC000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 SemiBold"/>
              </a:rPr>
              <a:t>শেষে</a:t>
            </a:r>
            <a:r>
              <a:rPr sz="2800" b="0" i="0" u="none" dirty="0">
                <a:solidFill>
                  <a:srgbClr val="FFC000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 SemiBold"/>
              </a:rPr>
              <a:t>শিক্ষার্থীরা</a:t>
            </a:r>
            <a:r>
              <a:rPr sz="2800" b="0" i="0" u="none" dirty="0">
                <a:solidFill>
                  <a:srgbClr val="FFC000"/>
                </a:solidFill>
                <a:latin typeface="Hind Siliguri SemiBold"/>
              </a:rPr>
              <a:t>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5451" y="3027118"/>
            <a:ext cx="10274585" cy="566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ফায়ারওয়াল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(Firewall)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কাজ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ব্যাখ্যা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5451" y="3631955"/>
            <a:ext cx="10274585" cy="566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হ্যাকিং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(Hacking)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হ্যাকার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(Hacker)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সম্পর্কে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বর্ণনা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দিতে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5451" y="4236793"/>
            <a:ext cx="10274585" cy="566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ক্যাপচা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(CAPTCHA)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ব্যবহারের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প্রয়োজনীয়তা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ব্যাখ্যা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15451" y="4841630"/>
            <a:ext cx="10274585" cy="566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নেটওয়ার্ক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ডেটা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সেন্টারের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নিরাপত্তা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ব্যবস্থা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বিশ্লেষণ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52" y="3218048"/>
            <a:ext cx="323299" cy="32004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52" y="3822886"/>
            <a:ext cx="323299" cy="32004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52" y="4427723"/>
            <a:ext cx="323299" cy="32004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52" y="5032561"/>
            <a:ext cx="323299" cy="3200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85862" y="485775"/>
            <a:ext cx="10946368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শিখনফল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2335" y="2572736"/>
            <a:ext cx="5790623" cy="3578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64829" y="2589385"/>
            <a:ext cx="5979390" cy="3544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90550"/>
            <a:ext cx="461962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5235" y="2868012"/>
            <a:ext cx="5351406" cy="430246"/>
          </a:xfrm>
          <a:prstGeom prst="rect">
            <a:avLst/>
          </a:prstGeom>
          <a:noFill/>
        </p:spPr>
        <p:txBody>
          <a:bodyPr wrap="square" lIns="409575" tIns="0" rIns="0" bIns="0" anchor="t">
            <a:spAutoFit/>
          </a:bodyPr>
          <a:lstStyle/>
          <a:p>
            <a:pPr algn="l">
              <a:lnSpc>
                <a:spcPts val="3697"/>
              </a:lnSpc>
            </a:pPr>
            <a:r>
              <a:rPr lang="en-US" sz="2550" b="1" i="0" u="none" dirty="0" smtClean="0">
                <a:solidFill>
                  <a:srgbClr val="FFC000"/>
                </a:solidFill>
                <a:latin typeface="Hind Siliguri"/>
              </a:rPr>
              <a:t>  </a:t>
            </a:r>
            <a:r>
              <a:rPr sz="2550" b="1" i="0" u="none" dirty="0" err="1" smtClean="0">
                <a:solidFill>
                  <a:srgbClr val="FFC000"/>
                </a:solidFill>
                <a:latin typeface="Hind Siliguri"/>
              </a:rPr>
              <a:t>নেটওয়ার্কের</a:t>
            </a:r>
            <a:r>
              <a:rPr sz="2550" b="1" i="0" u="none" dirty="0" smtClean="0">
                <a:solidFill>
                  <a:srgbClr val="FFC000"/>
                </a:solidFill>
                <a:latin typeface="Hind Siliguri"/>
              </a:rPr>
              <a:t> </a:t>
            </a:r>
            <a:r>
              <a:rPr sz="2550" b="1" i="0" u="none" dirty="0" err="1">
                <a:solidFill>
                  <a:srgbClr val="FFC000"/>
                </a:solidFill>
                <a:latin typeface="Hind Siliguri"/>
              </a:rPr>
              <a:t>নিরাপত্তা</a:t>
            </a:r>
            <a:endParaRPr sz="2550" b="1" i="0" u="none" dirty="0">
              <a:solidFill>
                <a:srgbClr val="FFC000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2649" y="3696780"/>
            <a:ext cx="5096577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প্রযুক্তি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আমাদের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দৈনন্দিন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জীবন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রাষ্ট্র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পরিচালনায়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অত্যন্ত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গুরুত্বপূর্ণ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নেটওয়ার্কে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সংযুক্ত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তথ্য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গোপন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রাখতে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বিশেষ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নিরাপত্তার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প্রয়োজন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7728" y="2884661"/>
            <a:ext cx="5534890" cy="430887"/>
          </a:xfrm>
          <a:prstGeom prst="rect">
            <a:avLst/>
          </a:prstGeom>
          <a:noFill/>
        </p:spPr>
        <p:txBody>
          <a:bodyPr wrap="square" lIns="409575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অনুচ্ছpermission</a:t>
            </a:r>
            <a:r>
              <a:rPr sz="28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প্রবেশ</a:t>
            </a:r>
            <a:r>
              <a:rPr sz="28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রোধ</a:t>
            </a:r>
            <a:endParaRPr sz="2800" b="1" i="0" u="none" dirty="0">
              <a:solidFill>
                <a:srgbClr val="FFC000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5857" y="3757166"/>
            <a:ext cx="5340757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অনাকাঙ্ক্ষিত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কোনো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ব্যক্তি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যাতে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অন্যের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ব্যক্তিগত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বা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সরকারি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গোপনীয়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তথ্য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দেখতে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বা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ক্ষতি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করতে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না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পারে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,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সেজন্য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সুরক্ষাব্যবস্থা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গড়ে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তোলা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E2E8F0"/>
                </a:solidFill>
                <a:latin typeface="Hind Siliguri"/>
              </a:rPr>
              <a:t>হয়</a:t>
            </a:r>
            <a:r>
              <a:rPr sz="2800" b="0" i="0" u="none" dirty="0" smtClean="0">
                <a:solidFill>
                  <a:srgbClr val="E2E8F0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E2E8F0"/>
              </a:solidFill>
              <a:latin typeface="Hind Siliguri"/>
            </a:endParaRP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5235" y="2925162"/>
            <a:ext cx="445433" cy="3238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05393" y="2941514"/>
            <a:ext cx="451698" cy="3238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85862" y="485775"/>
            <a:ext cx="10946368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নিরাপত্তাবিষয়ক ধারণা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1025" y="1771650"/>
            <a:ext cx="5914765" cy="29456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590550"/>
            <a:ext cx="461962" cy="4572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7345" y="1796132"/>
            <a:ext cx="4439805" cy="3007868"/>
          </a:xfrm>
          <a:prstGeom prst="rect">
            <a:avLst/>
          </a:prstGeom>
          <a:ln w="28575">
            <a:solidFill>
              <a:srgbClr val="FFC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12006" y="1924764"/>
            <a:ext cx="5532581" cy="25853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E2E8F0"/>
                </a:solidFill>
                <a:latin typeface="Hind Siliguri"/>
              </a:rPr>
              <a:t>ফায়ারওয়াল</a:t>
            </a:r>
            <a:r>
              <a:rPr sz="2800" b="1" i="0" u="none" dirty="0">
                <a:solidFill>
                  <a:srgbClr val="E2E8F0"/>
                </a:solidFill>
                <a:latin typeface="Hind Siliguri"/>
              </a:rPr>
              <a:t> (Firewall)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হলো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একটি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বিশেষ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নিরাপত্তা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ব্যবস্থা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যা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নিরাপত্তা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রক্ষা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জন্য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অভ্যন্তরীণ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নেটওয়ার্ক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বাইরের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নেটওয়ার্কের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মাঝে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একটি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অদৃশ্য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দেয়াল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বাধা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হিসেবে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কাজ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9649" y="4953937"/>
            <a:ext cx="6213187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এটি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অননুমোদিত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প্রবেশ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রোধ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49" y="5558773"/>
            <a:ext cx="6696703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নেটওয়ার্ক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ট্রাফিক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সার্বক্ষণিক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ফিল্টার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181" y="5005239"/>
            <a:ext cx="321252" cy="3327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181" y="5610077"/>
            <a:ext cx="321252" cy="3327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85862" y="485775"/>
            <a:ext cx="10946368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ফায়ারওয়াল (Firewall)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537" y="2350889"/>
            <a:ext cx="3517850" cy="32801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000" y="2350889"/>
            <a:ext cx="3517850" cy="32801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2356" y="2350889"/>
            <a:ext cx="3517999" cy="32801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90550"/>
            <a:ext cx="576262" cy="4572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0417" y="2532439"/>
            <a:ext cx="625814" cy="6258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3187" y="3240509"/>
            <a:ext cx="3133725" cy="4488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479"/>
              </a:lnSpc>
            </a:pPr>
            <a:r>
              <a:rPr sz="2400" b="1" i="0" u="none" dirty="0" err="1">
                <a:solidFill>
                  <a:srgbClr val="F8FAFC"/>
                </a:solidFill>
                <a:latin typeface="Hind Siliguri"/>
              </a:rPr>
              <a:t>অনুপ্রবেশ</a:t>
            </a:r>
            <a:r>
              <a:rPr sz="2400" b="1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400" b="1" i="0" u="none" dirty="0" err="1">
                <a:solidFill>
                  <a:srgbClr val="F8FAFC"/>
                </a:solidFill>
                <a:latin typeface="Hind Siliguri"/>
              </a:rPr>
              <a:t>রোধ</a:t>
            </a:r>
            <a:endParaRPr sz="2400" b="1" i="0" u="none" dirty="0">
              <a:solidFill>
                <a:srgbClr val="F8FAFC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294" y="3825254"/>
            <a:ext cx="3433567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বাইরের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অনাকাঙ্ক্ষিত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ডিভাইস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ব্যক্তিকে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নেটওয়ার্কে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ঢুকতে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দেয়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1881" y="2532439"/>
            <a:ext cx="625814" cy="62581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98027" y="3299316"/>
            <a:ext cx="3439868" cy="8976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479"/>
              </a:lnSpc>
            </a:pPr>
            <a:r>
              <a:rPr sz="2400" b="1" i="0" u="none" dirty="0" err="1">
                <a:solidFill>
                  <a:srgbClr val="F8FAFC"/>
                </a:solidFill>
                <a:latin typeface="Hind Siliguri"/>
              </a:rPr>
              <a:t>ক্ষতিকারক</a:t>
            </a:r>
            <a:r>
              <a:rPr sz="2400" b="1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400" b="1" i="0" u="none" dirty="0" err="1">
                <a:solidFill>
                  <a:srgbClr val="F8FAFC"/>
                </a:solidFill>
                <a:latin typeface="Hind Siliguri"/>
              </a:rPr>
              <a:t>সফটওয়্যার</a:t>
            </a:r>
            <a:r>
              <a:rPr sz="2400" b="1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400" b="1" i="0" u="none" dirty="0" err="1">
                <a:solidFill>
                  <a:srgbClr val="F8FAFC"/>
                </a:solidFill>
                <a:latin typeface="Hind Siliguri"/>
              </a:rPr>
              <a:t>আটকানো</a:t>
            </a:r>
            <a:endParaRPr sz="2400" b="1" i="0" u="none" dirty="0">
              <a:solidFill>
                <a:srgbClr val="F8FAFC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98027" y="4325932"/>
            <a:ext cx="3439868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ক্ষতিকারক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ভাইরাস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ম্যালওয়্যার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নেটওয়ার্কে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ছড়ানো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প্রতিহত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37386" y="2532439"/>
            <a:ext cx="625814" cy="62581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486487" y="3299316"/>
            <a:ext cx="3124488" cy="4488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479"/>
              </a:lnSpc>
            </a:pPr>
            <a:r>
              <a:rPr sz="2400" b="1" i="0" u="none" dirty="0" err="1">
                <a:solidFill>
                  <a:srgbClr val="F8FAFC"/>
                </a:solidFill>
                <a:latin typeface="Hind Siliguri"/>
              </a:rPr>
              <a:t>ট্রাফিক</a:t>
            </a:r>
            <a:r>
              <a:rPr sz="2400" b="1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400" b="1" i="0" u="none" dirty="0" err="1">
                <a:solidFill>
                  <a:srgbClr val="F8FAFC"/>
                </a:solidFill>
                <a:latin typeface="Hind Siliguri"/>
              </a:rPr>
              <a:t>পর্যবেক্ষণ</a:t>
            </a:r>
            <a:endParaRPr sz="2400" b="1" i="0" u="none" dirty="0">
              <a:solidFill>
                <a:srgbClr val="F8FAFC"/>
              </a:solidFill>
              <a:latin typeface="Hind Siligu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42356" y="3884061"/>
            <a:ext cx="3517999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আসা-যাওয়া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সকল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ডেটা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তথ্যের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ওপর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সার্বক্ষণিক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নজরদারি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FF00"/>
                </a:solidFill>
                <a:latin typeface="Hind Siliguri"/>
              </a:rPr>
              <a:t>রাখে</a:t>
            </a:r>
            <a:r>
              <a:rPr sz="2800" b="0" i="0" u="none" dirty="0">
                <a:solidFill>
                  <a:srgbClr val="00FF00"/>
                </a:solidFill>
                <a:latin typeface="Hind Siliguri"/>
              </a:rPr>
              <a:t>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00162" y="485775"/>
            <a:ext cx="10826353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ফায়ারওয়ালের মূল ভূমিকা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1025" y="2130325"/>
            <a:ext cx="5905500" cy="2683417"/>
          </a:xfrm>
          <a:prstGeom prst="roundRect">
            <a:avLst>
              <a:gd name="adj" fmla="val 16667"/>
            </a:avLst>
          </a:prstGeom>
          <a:ln w="28575"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590550"/>
            <a:ext cx="404812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2848" y="5379879"/>
            <a:ext cx="10423381" cy="7694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45"/>
              </a:lnSpc>
            </a:pP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অসাধু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মানুষেরা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অন্যের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সিস্টেমে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বেআইনিভাবে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ঢুকে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বিপুল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পরিমাণ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আর্থিক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প্রাতিষ্ঠানিক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ক্ষতিসাধন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থাকে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5454" y="2351711"/>
            <a:ext cx="241963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হ্যাকিং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কী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217" y="2879595"/>
            <a:ext cx="5504874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অনুমতি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ছাড়া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অন্যের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নেটওয়ার্ক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কম্পিউটারে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প্রবেশ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তথ্য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দেখা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চুরি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নষ্ট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প্রক্রিয়াকে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হ্যাকিং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8712" y="485775"/>
            <a:ext cx="11006375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হ্যাকিং (Hacking)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036" y="1741700"/>
            <a:ext cx="3220453" cy="32204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06" y="1623160"/>
            <a:ext cx="11029950" cy="1419225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3658046"/>
            <a:ext cx="5324475" cy="2705809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658046"/>
            <a:ext cx="5324475" cy="2705809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" y="590550"/>
            <a:ext cx="519112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8717" y="1608401"/>
            <a:ext cx="10439400" cy="1212768"/>
          </a:xfrm>
          <a:prstGeom prst="rect">
            <a:avLst/>
          </a:prstGeom>
          <a:noFill/>
        </p:spPr>
        <p:txBody>
          <a:bodyPr wrap="square" lIns="257175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যারা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হ্যাকিং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প্রক্রিয়ার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সাথে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জড়িত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অননুমোদিতভাবে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অন্যের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সিস্টেমে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প্রবেশ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তাদেরকে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হ্যাকার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773" y="1646501"/>
            <a:ext cx="257175" cy="2857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4286" y="2346588"/>
            <a:ext cx="257175" cy="285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76300" y="3953321"/>
            <a:ext cx="5070633" cy="418320"/>
          </a:xfrm>
          <a:prstGeom prst="rect">
            <a:avLst/>
          </a:prstGeom>
          <a:noFill/>
        </p:spPr>
        <p:txBody>
          <a:bodyPr wrap="square" lIns="304800" tIns="0" rIns="0" bIns="0" anchor="t">
            <a:spAutoFit/>
          </a:bodyPr>
          <a:lstStyle/>
          <a:p>
            <a:pPr algn="l">
              <a:lnSpc>
                <a:spcPts val="3479"/>
              </a:lnSpc>
            </a:pPr>
            <a:r>
              <a:rPr lang="en-US" sz="2800" b="1" i="0" u="none" dirty="0" smtClean="0">
                <a:solidFill>
                  <a:srgbClr val="F87171"/>
                </a:solidFill>
                <a:latin typeface="Hind Siliguri"/>
              </a:rPr>
              <a:t> </a:t>
            </a:r>
            <a:r>
              <a:rPr sz="2800" b="1" i="0" u="none" dirty="0" err="1" smtClean="0">
                <a:solidFill>
                  <a:srgbClr val="F87171"/>
                </a:solidFill>
                <a:latin typeface="Hind Siliguri"/>
              </a:rPr>
              <a:t>ক্ষতিসাধন</a:t>
            </a:r>
            <a:endParaRPr sz="2800" b="1" i="0" u="none" dirty="0">
              <a:solidFill>
                <a:srgbClr val="F87171"/>
              </a:solidFill>
              <a:latin typeface="Hind Siligu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6300" y="4490442"/>
            <a:ext cx="4829175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হ্যাকাররা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বিভিন্ন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ওয়েবসাইটের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তথ্য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বিকৃত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গোপন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ডেটা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চুরি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সার্ভার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অচল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9FF33"/>
                </a:solidFill>
                <a:latin typeface="Hind Siliguri"/>
              </a:rPr>
              <a:t>দেয়</a:t>
            </a:r>
            <a:r>
              <a:rPr sz="2800" b="0" i="0" u="none" dirty="0">
                <a:solidFill>
                  <a:srgbClr val="99FF33"/>
                </a:solidFill>
                <a:latin typeface="Hind Siliguri"/>
              </a:rPr>
              <a:t>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1775" y="3953321"/>
            <a:ext cx="5070633" cy="418320"/>
          </a:xfrm>
          <a:prstGeom prst="rect">
            <a:avLst/>
          </a:prstGeom>
          <a:noFill/>
        </p:spPr>
        <p:txBody>
          <a:bodyPr wrap="square" lIns="304800" tIns="0" rIns="0" bIns="0" anchor="t">
            <a:spAutoFit/>
          </a:bodyPr>
          <a:lstStyle/>
          <a:p>
            <a:pPr algn="l">
              <a:lnSpc>
                <a:spcPts val="3479"/>
              </a:lnSpc>
            </a:pPr>
            <a:r>
              <a:rPr lang="en-US" sz="2800" b="1" i="0" u="none" dirty="0" smtClean="0">
                <a:solidFill>
                  <a:srgbClr val="38BDF8"/>
                </a:solidFill>
                <a:latin typeface="Hind Siliguri"/>
              </a:rPr>
              <a:t> </a:t>
            </a:r>
            <a:r>
              <a:rPr sz="2800" b="1" i="0" u="none" dirty="0" err="1" smtClean="0">
                <a:solidFill>
                  <a:srgbClr val="38BDF8"/>
                </a:solidFill>
                <a:latin typeface="Hind Siliguri"/>
              </a:rPr>
              <a:t>প্রযুক্তি</a:t>
            </a:r>
            <a:r>
              <a:rPr sz="2800" b="1" i="0" u="none" dirty="0" smtClean="0">
                <a:solidFill>
                  <a:srgbClr val="38BDF8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8BDF8"/>
                </a:solidFill>
                <a:latin typeface="Hind Siliguri"/>
              </a:rPr>
              <a:t>জ্ঞান</a:t>
            </a:r>
            <a:endParaRPr sz="2800" b="1" i="0" u="none" dirty="0">
              <a:solidFill>
                <a:srgbClr val="38BDF8"/>
              </a:solidFill>
              <a:latin typeface="Hind Siligu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81775" y="4490442"/>
            <a:ext cx="4829175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হ্যাকারদের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নেটওয়ার্কিং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প্রোগ্রামিং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বিষয়ে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অত্যন্ত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উচ্চমানের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প্রযুক্তিগত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জ্ঞান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থাকে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300" y="4000946"/>
            <a:ext cx="304800" cy="3048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1775" y="4000946"/>
            <a:ext cx="304800" cy="3048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43012" y="485775"/>
            <a:ext cx="10886360" cy="6953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5250"/>
              </a:lnSpc>
            </a:pPr>
            <a:r>
              <a:rPr sz="4200" b="1" i="0" u="none">
                <a:solidFill>
                  <a:srgbClr val="38BDF8"/>
                </a:solidFill>
                <a:latin typeface="Hind Siliguri"/>
              </a:rPr>
              <a:t>হ্যাকার (Hacker)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1025" y="1295400"/>
            <a:ext cx="1102995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776</Words>
  <Application>Microsoft Office PowerPoint</Application>
  <PresentationFormat>Widescreen</PresentationFormat>
  <Paragraphs>97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Hind Siliguri</vt:lpstr>
      <vt:lpstr>Hind Siliguri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WALTON</dc:creator>
  <cp:keywords/>
  <dc:description>generated using python-pptx</dc:description>
  <cp:lastModifiedBy>WALTON</cp:lastModifiedBy>
  <cp:revision>31</cp:revision>
  <dcterms:created xsi:type="dcterms:W3CDTF">2013-01-27T09:14:16Z</dcterms:created>
  <dcterms:modified xsi:type="dcterms:W3CDTF">2026-08-11T08:33:54Z</dcterms:modified>
  <cp:category/>
</cp:coreProperties>
</file>