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4360" y="457200"/>
            <a:ext cx="192024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594360" y="457200"/>
            <a:ext cx="1920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● দিন ৪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21792" y="1170432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spc="100" kern="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অধ্যায় ১  ▪  ভৌত রাশি ও পরিমাপ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66928" y="1627632"/>
            <a:ext cx="758952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8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 পদ্ধতি ও</a:t>
            </a:r>
            <a:endParaRPr lang="en-US" sz="5000" dirty="0"/>
          </a:p>
          <a:p>
            <a:pPr indent="0" marL="0">
              <a:lnSpc>
                <a:spcPts val="58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SI একক</a:t>
            </a:r>
            <a:endParaRPr lang="en-US" sz="5000" dirty="0"/>
          </a:p>
        </p:txBody>
      </p:sp>
      <p:sp>
        <p:nvSpPr>
          <p:cNvPr id="7" name="Text 4"/>
          <p:cNvSpPr/>
          <p:nvPr/>
        </p:nvSpPr>
        <p:spPr>
          <a:xfrm>
            <a:off x="621792" y="3822192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নবম–দশম শ্রেণি  |  পদার্থবিজ্ঞান  |  NCTB পাঠ্যক্রম  |  দিন ৪</a:t>
            </a:r>
            <a:endParaRPr lang="en-US" sz="1600" dirty="0"/>
          </a:p>
        </p:txBody>
      </p:sp>
      <p:pic>
        <p:nvPicPr>
          <p:cNvPr id="8" name="Image 1" descr="/home/claude/day4/hero_ato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868680"/>
            <a:ext cx="4434840" cy="443484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566928" y="5349240"/>
            <a:ext cx="7955280" cy="1143000"/>
          </a:xfrm>
          <a:prstGeom prst="roundRect">
            <a:avLst>
              <a:gd name="adj" fmla="val 112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0" name="Image 2" descr="/home/claude/day4/teacher_circ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522976"/>
            <a:ext cx="822960" cy="8229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783080" y="548640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</a:t>
            </a:r>
            <a:endParaRPr lang="en-US" sz="18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বিএসসি অনার্স, এমএসসি (গণিত) | সহকারী শিক্ষক (গণিত ও পদার্থবিজ্ঞান)</a:t>
            </a:r>
            <a:endParaRPr lang="en-US" sz="18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উইন আইডিয়াল স্কুল</a:t>
            </a:r>
            <a:endParaRPr lang="en-US" sz="1800" dirty="0"/>
          </a:p>
        </p:txBody>
      </p:sp>
      <p:pic>
        <p:nvPicPr>
          <p:cNvPr id="12" name="Image 3" descr="/home/claude/day4/logo_transparen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120" y="5577840"/>
            <a:ext cx="713232" cy="7132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10/১১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জানো কি?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 পদ্ধতির মজার তথ্য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691640"/>
            <a:ext cx="1110996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pic>
        <p:nvPicPr>
          <p:cNvPr id="8" name="Image 1" descr="/home/claude/day4/hero_warn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039112"/>
            <a:ext cx="768096" cy="76809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874520" y="1828800"/>
            <a:ext cx="9509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১৯৯৯ সালে NASA-র মার্স ক্লাইমেট অরবিটার (মূল্য ১২৫ মিলিয়ন ডলার) হারিয়ে যায় শুধু একটি দল পাউন্ড-ফোর্স ও অন্য দল নিউটন একক ব্যবহার করায়!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548640" y="3337560"/>
            <a:ext cx="1110996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pic>
        <p:nvPicPr>
          <p:cNvPr id="11" name="Image 2" descr="/home/claude/day4/hero_histor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685032"/>
            <a:ext cx="768096" cy="76809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874520" y="3474720"/>
            <a:ext cx="9509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মূলত 'মিটার' সংজ্ঞায়িত হয়েছিল পৃথিবীর উত্তর মেরু থেকে বিষুবরেখা পর্যন্ত দূরত্বের এক কোটি ভাগের এক ভাগ হিসেবে।</a:t>
            </a:r>
            <a:endParaRPr lang="en-US" sz="1400" dirty="0"/>
          </a:p>
        </p:txBody>
      </p:sp>
      <p:sp>
        <p:nvSpPr>
          <p:cNvPr id="13" name="Shape 8"/>
          <p:cNvSpPr/>
          <p:nvPr/>
        </p:nvSpPr>
        <p:spPr>
          <a:xfrm>
            <a:off x="548640" y="4983480"/>
            <a:ext cx="1110996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pic>
        <p:nvPicPr>
          <p:cNvPr id="14" name="Image 3" descr="/home/claude/day4/hero_swap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5330952"/>
            <a:ext cx="768096" cy="76809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874520" y="5120640"/>
            <a:ext cx="9509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নিজেকে যাচাই করো: ৩ কিলোমিটার = কত মিটার? (উত্তর: ৩০০০ মিটার, কারণ কিলো = ১০০০ গুণ)</a:t>
            </a:r>
            <a:endParaRPr lang="en-US" sz="1400" dirty="0"/>
          </a:p>
        </p:txBody>
      </p:sp>
      <p:sp>
        <p:nvSpPr>
          <p:cNvPr id="16" name="Text 10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7" name="Image 4" descr="/home/claude/day4/logo_transparen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11/১১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শেষ কথা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আজকের সারসংক্ষেপ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4630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000000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1709928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9" name="Text 6"/>
          <p:cNvSpPr/>
          <p:nvPr/>
        </p:nvSpPr>
        <p:spPr>
          <a:xfrm>
            <a:off x="822960" y="170992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280160" y="1691640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 পদ্ধতি হলো একই ধরনের রাশি পরিমাপে ব্যবহৃত সুসংগঠিত এককসমূহ।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822960" y="2331720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2" name="Text 9"/>
          <p:cNvSpPr/>
          <p:nvPr/>
        </p:nvSpPr>
        <p:spPr>
          <a:xfrm>
            <a:off x="822960" y="2331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80160" y="2313432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SI-এর আগে CGS, FPS, MKS পদ্ধতি প্রচলিত ছিল।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822960" y="2953512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5" name="Text 12"/>
          <p:cNvSpPr/>
          <p:nvPr/>
        </p:nvSpPr>
        <p:spPr>
          <a:xfrm>
            <a:off x="822960" y="29535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280160" y="2935224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SI একক পদ্ধতি ১৯৬০ সালে প্রবর্তিত হয় এবং আজ বিশ্বজুড়ে ব্যবহৃত হয়।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22960" y="3575304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8" name="Text 15"/>
          <p:cNvSpPr/>
          <p:nvPr/>
        </p:nvSpPr>
        <p:spPr>
          <a:xfrm>
            <a:off x="822960" y="35753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1280160" y="3557016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উপসর্গ (কিলো, মিলি ইত্যাদি) ব্যবহার করে বড় বা ছোট মান সহজে প্রকাশ করা যায়।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822960" y="4197096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21" name="Text 18"/>
          <p:cNvSpPr/>
          <p:nvPr/>
        </p:nvSpPr>
        <p:spPr>
          <a:xfrm>
            <a:off x="822960" y="419709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280160" y="4178808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সঠিক একক ব্যবহার না করলে গণনায় বড় ধরনের ভুল হতে পারে।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7360920" y="1463040"/>
            <a:ext cx="4297680" cy="3291840"/>
          </a:xfrm>
          <a:prstGeom prst="roundRect">
            <a:avLst>
              <a:gd name="adj" fmla="val 3333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24" name="Image 1" descr="/home/claude/day4/icon_arro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40" y="1691640"/>
            <a:ext cx="384048" cy="384048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7635240" y="2121408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আগামীকাল  ·  দিন ৫</a:t>
            </a:r>
            <a:endParaRPr lang="en-US" sz="1400" dirty="0"/>
          </a:p>
        </p:txBody>
      </p:sp>
      <p:sp>
        <p:nvSpPr>
          <p:cNvPr id="26" name="Text 22"/>
          <p:cNvSpPr/>
          <p:nvPr/>
        </p:nvSpPr>
        <p:spPr>
          <a:xfrm>
            <a:off x="7635240" y="2487168"/>
            <a:ext cx="3840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স্কেল দিয়ে</a:t>
            </a:r>
            <a:endParaRPr lang="en-US" sz="24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দৈর্ঘ্য পরিমাপ</a:t>
            </a:r>
            <a:endParaRPr lang="en-US" sz="2400" dirty="0"/>
          </a:p>
        </p:txBody>
      </p:sp>
      <p:sp>
        <p:nvSpPr>
          <p:cNvPr id="27" name="Text 23"/>
          <p:cNvSpPr/>
          <p:nvPr/>
        </p:nvSpPr>
        <p:spPr>
          <a:xfrm>
            <a:off x="7635240" y="379476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মিটার স্কেল ব্যবহার করে সঠিকভাবে দৈর্ঘ্য পরিমাপের কৌশল নিয়ে আলোচনা</a:t>
            </a:r>
            <a:endParaRPr lang="en-US" sz="1200" dirty="0"/>
          </a:p>
        </p:txBody>
      </p:sp>
      <p:sp>
        <p:nvSpPr>
          <p:cNvPr id="28" name="Shape 24"/>
          <p:cNvSpPr/>
          <p:nvPr/>
        </p:nvSpPr>
        <p:spPr>
          <a:xfrm>
            <a:off x="548640" y="4937760"/>
            <a:ext cx="11109960" cy="1234440"/>
          </a:xfrm>
          <a:prstGeom prst="roundRect">
            <a:avLst>
              <a:gd name="adj" fmla="val 8889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29" name="Image 2" descr="/home/claude/day4/teacher_circ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074920"/>
            <a:ext cx="960120" cy="960120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1920240" y="5074920"/>
            <a:ext cx="7315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</a:t>
            </a:r>
            <a:endParaRPr lang="en-US" sz="1700" dirty="0"/>
          </a:p>
          <a:p>
            <a:pPr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বিএসসি অনার্স, এমএসসি (গণিত)  |  সহকারী শিক্ষক (গণিত ও পদার্থবিজ্ঞান)</a:t>
            </a:r>
            <a:endParaRPr lang="en-US" sz="1700" dirty="0"/>
          </a:p>
          <a:p>
            <a:pPr indent="0" marL="0">
              <a:lnSpc>
                <a:spcPct val="122000"/>
              </a:lnSpc>
              <a:buNone/>
            </a:pPr>
            <a:r>
              <a:rPr lang="en-US" sz="12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উইন আইডিয়াল স্কুল</a:t>
            </a:r>
            <a:endParaRPr lang="en-US" sz="1700" dirty="0"/>
          </a:p>
        </p:txBody>
      </p:sp>
      <p:pic>
        <p:nvPicPr>
          <p:cNvPr id="31" name="Image 3" descr="/home/claude/day4/logo_transparen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5560" y="5138928"/>
            <a:ext cx="822960" cy="8229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শুরুর কথা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 পদ্ধতি কী ও কেন প্রয়োজন?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685800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3200" dist="50800" dir="540000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49808" y="157276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B8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1005840" y="1874520"/>
            <a:ext cx="61264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8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একই ধরনের রাশি পরিমাপের জন্য বিশ্বব্যাপী স্বীকৃত ও সুসংগঠিতভাবে ব্যবহৃত এককসমূহের সমষ্টিকে একক পদ্ধতি বলে।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48640" y="3977640"/>
            <a:ext cx="3291840" cy="1691640"/>
          </a:xfrm>
          <a:prstGeom prst="roundRect">
            <a:avLst>
              <a:gd name="adj" fmla="val 540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7724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সমস্যা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77240" y="448056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আগে বাংলায় দৈর্ঘ্য মাপতে 'হাত', 'ফুট', 'গজ' ব্যবহার হতো — একেক জনের হাতের মাপ একেক রকম, তাই বিভ্রান্তি হতো।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4023360" y="3977640"/>
            <a:ext cx="3291840" cy="1691640"/>
          </a:xfrm>
          <a:prstGeom prst="roundRect">
            <a:avLst>
              <a:gd name="adj" fmla="val 540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25196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সমাধান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4251960" y="448056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সবাই যদি একই মান ও একই সংজ্ঞার একক ব্যবহার করে, তাহলে যোগাযোগ ও বিজ্ঞানচর্চা অনেক সহজ ও নির্ভুল হয়।</a:t>
            </a:r>
            <a:endParaRPr lang="en-US" sz="1250" dirty="0"/>
          </a:p>
        </p:txBody>
      </p:sp>
      <p:pic>
        <p:nvPicPr>
          <p:cNvPr id="16" name="Image 1" descr="/home/claude/day4/hero_rul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783080"/>
            <a:ext cx="3657600" cy="365760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8" name="Image 2" descr="/home/claude/day4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ইতিহাস ও প্রকারভেদ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প্রধান একক পদ্ধতিসমূহ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548640" y="129844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SI একক প্রবর্তনের আগে বিশ্বে প্রধানত ৩টি একক পদ্ধতি প্রচলিত ছিল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86588" y="1828800"/>
            <a:ext cx="3520440" cy="393192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50800" dir="5400000">
              <a:srgbClr val="000000">
                <a:alpha val="25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86588" y="1828800"/>
            <a:ext cx="3520440" cy="1554480"/>
          </a:xfrm>
          <a:prstGeom prst="rect">
            <a:avLst>
              <a:gd name="adj" fmla="val 8235"/>
            </a:avLst>
          </a:prstGeom>
          <a:solidFill>
            <a:srgbClr val="9B59B6">
              <a:alpha val="92000"/>
            </a:srgbClr>
          </a:solidFill>
          <a:ln/>
        </p:spPr>
      </p:sp>
      <p:pic>
        <p:nvPicPr>
          <p:cNvPr id="10" name="Image 1" descr="/home/claude/day4/hero_cg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168" y="2029968"/>
            <a:ext cx="1097280" cy="109728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23748" y="3474720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CGS পদ্ধতি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723748" y="3840480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Centimetre-Gram-Second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815188" y="425196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উনিশ শতকে বিজ্ঞানীরা পরীক্ষাগারে ছোট পরিমাপের জন্য এই পদ্ধতি ব্যবহার করতেন — দৈর্ঘ্যে সেন্টিমিটার, ভরে গ্রাম।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4335628" y="1828800"/>
            <a:ext cx="3520440" cy="393192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50800" dir="5400000">
              <a:srgbClr val="000000">
                <a:alpha val="25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4335628" y="1828800"/>
            <a:ext cx="3520440" cy="1554480"/>
          </a:xfrm>
          <a:prstGeom prst="rect">
            <a:avLst>
              <a:gd name="adj" fmla="val 8235"/>
            </a:avLst>
          </a:prstGeom>
          <a:solidFill>
            <a:srgbClr val="E67E22">
              <a:alpha val="92000"/>
            </a:srgbClr>
          </a:solidFill>
          <a:ln/>
        </p:spPr>
      </p:sp>
      <p:pic>
        <p:nvPicPr>
          <p:cNvPr id="16" name="Image 2" descr="/home/claude/day4/hero_fp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208" y="2029968"/>
            <a:ext cx="1097280" cy="109728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472788" y="3474720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FPS পদ্ধতি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4472788" y="3840480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Foot-Pound-Second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4564228" y="425196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ব্রিটিশ সাম্রাজ্যের ঐতিহ্যবাহী পদ্ধতি, আজও যুক্তরাষ্ট্র ও যুক্তরাজ্যে দৈনন্দিন ব্যবহারে (ফুট, পাউন্ড) দেখা যায়।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8084668" y="1828800"/>
            <a:ext cx="3520440" cy="393192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50800" dir="5400000">
              <a:srgbClr val="000000">
                <a:alpha val="25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8084668" y="1828800"/>
            <a:ext cx="3520440" cy="1554480"/>
          </a:xfrm>
          <a:prstGeom prst="rect">
            <a:avLst>
              <a:gd name="adj" fmla="val 8235"/>
            </a:avLst>
          </a:prstGeom>
          <a:solidFill>
            <a:srgbClr val="16A085">
              <a:alpha val="92000"/>
            </a:srgbClr>
          </a:solidFill>
          <a:ln/>
        </p:spPr>
      </p:sp>
      <p:pic>
        <p:nvPicPr>
          <p:cNvPr id="22" name="Image 3" descr="/home/claude/day4/hero_mk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248" y="2029968"/>
            <a:ext cx="1097280" cy="109728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8221828" y="3474720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MKS পদ্ধতি</a:t>
            </a:r>
            <a:endParaRPr lang="en-US" sz="1700" dirty="0"/>
          </a:p>
        </p:txBody>
      </p:sp>
      <p:sp>
        <p:nvSpPr>
          <p:cNvPr id="24" name="Text 18"/>
          <p:cNvSpPr/>
          <p:nvPr/>
        </p:nvSpPr>
        <p:spPr>
          <a:xfrm>
            <a:off x="8221828" y="3840480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Metre-Kilogram-Second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8313268" y="425196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ফরাসি বিজ্ঞানীদের প্রবর্তিত মেট্রিক পদ্ধতি, যা পরবর্তীতে আধুনিক SI একক পদ্ধতির মূল ভিত্তি হয়ে ওঠে।</a:t>
            </a:r>
            <a:endParaRPr lang="en-US" sz="1200" dirty="0"/>
          </a:p>
        </p:txBody>
      </p:sp>
      <p:sp>
        <p:nvSpPr>
          <p:cNvPr id="26" name="Text 20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27" name="Image 4" descr="/home/claude/day4/logo_transparen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তুলনামূলক চিত্র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তিনটি পদ্ধতির তুলনা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691640"/>
            <a:ext cx="1110996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000000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1920240"/>
            <a:ext cx="2377440" cy="594360"/>
          </a:xfrm>
          <a:prstGeom prst="rect">
            <a:avLst/>
          </a:prstGeom>
          <a:solidFill>
            <a:srgbClr val="1A2151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1920240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রাশি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3154680" y="1920240"/>
            <a:ext cx="2880360" cy="594360"/>
          </a:xfrm>
          <a:prstGeom prst="rect">
            <a:avLst/>
          </a:prstGeom>
          <a:solidFill>
            <a:srgbClr val="1A2151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154680" y="1920240"/>
            <a:ext cx="2880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CGS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6035040" y="1920240"/>
            <a:ext cx="2880360" cy="594360"/>
          </a:xfrm>
          <a:prstGeom prst="rect">
            <a:avLst/>
          </a:prstGeom>
          <a:solidFill>
            <a:srgbClr val="1A2151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035040" y="1920240"/>
            <a:ext cx="2880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FPS</a:t>
            </a:r>
            <a:endParaRPr lang="en-US" sz="1450" dirty="0"/>
          </a:p>
        </p:txBody>
      </p:sp>
      <p:sp>
        <p:nvSpPr>
          <p:cNvPr id="14" name="Shape 11"/>
          <p:cNvSpPr/>
          <p:nvPr/>
        </p:nvSpPr>
        <p:spPr>
          <a:xfrm>
            <a:off x="8915400" y="1920240"/>
            <a:ext cx="2971800" cy="594360"/>
          </a:xfrm>
          <a:prstGeom prst="rect">
            <a:avLst/>
          </a:prstGeom>
          <a:solidFill>
            <a:srgbClr val="1A2151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915400" y="192024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MKS (SI-এর ভিত্তি)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777240" y="2514600"/>
            <a:ext cx="2377440" cy="777240"/>
          </a:xfrm>
          <a:prstGeom prst="rect">
            <a:avLst/>
          </a:prstGeom>
          <a:solidFill>
            <a:srgbClr val="F4F8FB"/>
          </a:solidFill>
          <a:ln w="12700">
            <a:solidFill>
              <a:srgbClr val="DCE6F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77240" y="251460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দৈর্ঘ্য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3154680" y="2514600"/>
            <a:ext cx="2880360" cy="777240"/>
          </a:xfrm>
          <a:prstGeom prst="rect">
            <a:avLst/>
          </a:prstGeom>
          <a:solidFill>
            <a:srgbClr val="F4F8FB"/>
          </a:solidFill>
          <a:ln w="12700">
            <a:solidFill>
              <a:srgbClr val="DCE6F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154680" y="2514600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সেন্টিমিটার (cm)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6035040" y="2514600"/>
            <a:ext cx="2880360" cy="777240"/>
          </a:xfrm>
          <a:prstGeom prst="rect">
            <a:avLst/>
          </a:prstGeom>
          <a:solidFill>
            <a:srgbClr val="F4F8FB"/>
          </a:solidFill>
          <a:ln w="12700">
            <a:solidFill>
              <a:srgbClr val="DCE6F0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035040" y="2514600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ফুট (ft)</a:t>
            </a:r>
            <a:endParaRPr lang="en-US" sz="1400" dirty="0"/>
          </a:p>
        </p:txBody>
      </p:sp>
      <p:sp>
        <p:nvSpPr>
          <p:cNvPr id="22" name="Shape 19"/>
          <p:cNvSpPr/>
          <p:nvPr/>
        </p:nvSpPr>
        <p:spPr>
          <a:xfrm>
            <a:off x="8915400" y="2514600"/>
            <a:ext cx="2971800" cy="777240"/>
          </a:xfrm>
          <a:prstGeom prst="rect">
            <a:avLst/>
          </a:prstGeom>
          <a:solidFill>
            <a:srgbClr val="F4F8FB"/>
          </a:solidFill>
          <a:ln w="12700">
            <a:solidFill>
              <a:srgbClr val="DCE6F0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8915400" y="251460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মিটার (m)</a:t>
            </a:r>
            <a:endParaRPr lang="en-US" sz="1400" dirty="0"/>
          </a:p>
        </p:txBody>
      </p:sp>
      <p:sp>
        <p:nvSpPr>
          <p:cNvPr id="24" name="Shape 21"/>
          <p:cNvSpPr/>
          <p:nvPr/>
        </p:nvSpPr>
        <p:spPr>
          <a:xfrm>
            <a:off x="777240" y="3291840"/>
            <a:ext cx="23774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77240" y="329184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ভর</a:t>
            </a:r>
            <a:endParaRPr lang="en-US" sz="1500" dirty="0"/>
          </a:p>
        </p:txBody>
      </p:sp>
      <p:sp>
        <p:nvSpPr>
          <p:cNvPr id="26" name="Shape 23"/>
          <p:cNvSpPr/>
          <p:nvPr/>
        </p:nvSpPr>
        <p:spPr>
          <a:xfrm>
            <a:off x="3154680" y="3291840"/>
            <a:ext cx="288036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3154680" y="3291840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গ্রাম (g)</a:t>
            </a:r>
            <a:endParaRPr lang="en-US" sz="1400" dirty="0"/>
          </a:p>
        </p:txBody>
      </p:sp>
      <p:sp>
        <p:nvSpPr>
          <p:cNvPr id="28" name="Shape 25"/>
          <p:cNvSpPr/>
          <p:nvPr/>
        </p:nvSpPr>
        <p:spPr>
          <a:xfrm>
            <a:off x="6035040" y="3291840"/>
            <a:ext cx="288036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035040" y="3291840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পাউন্ড (lb)</a:t>
            </a:r>
            <a:endParaRPr lang="en-US" sz="1400" dirty="0"/>
          </a:p>
        </p:txBody>
      </p:sp>
      <p:sp>
        <p:nvSpPr>
          <p:cNvPr id="30" name="Shape 27"/>
          <p:cNvSpPr/>
          <p:nvPr/>
        </p:nvSpPr>
        <p:spPr>
          <a:xfrm>
            <a:off x="8915400" y="3291840"/>
            <a:ext cx="297180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6F0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8915400" y="329184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কিলোগ্রাম (kg)</a:t>
            </a:r>
            <a:endParaRPr lang="en-US" sz="1400" dirty="0"/>
          </a:p>
        </p:txBody>
      </p:sp>
      <p:sp>
        <p:nvSpPr>
          <p:cNvPr id="32" name="Shape 29"/>
          <p:cNvSpPr/>
          <p:nvPr/>
        </p:nvSpPr>
        <p:spPr>
          <a:xfrm>
            <a:off x="777240" y="4069080"/>
            <a:ext cx="2377440" cy="777240"/>
          </a:xfrm>
          <a:prstGeom prst="rect">
            <a:avLst/>
          </a:prstGeom>
          <a:solidFill>
            <a:srgbClr val="F4F8FB"/>
          </a:solidFill>
          <a:ln w="12700">
            <a:solidFill>
              <a:srgbClr val="DCE6F0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777240" y="406908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সময়</a:t>
            </a:r>
            <a:endParaRPr lang="en-US" sz="1500" dirty="0"/>
          </a:p>
        </p:txBody>
      </p:sp>
      <p:sp>
        <p:nvSpPr>
          <p:cNvPr id="34" name="Shape 31"/>
          <p:cNvSpPr/>
          <p:nvPr/>
        </p:nvSpPr>
        <p:spPr>
          <a:xfrm>
            <a:off x="3154680" y="4069080"/>
            <a:ext cx="2880360" cy="777240"/>
          </a:xfrm>
          <a:prstGeom prst="rect">
            <a:avLst/>
          </a:prstGeom>
          <a:solidFill>
            <a:srgbClr val="F4F8FB"/>
          </a:solidFill>
          <a:ln w="12700">
            <a:solidFill>
              <a:srgbClr val="DCE6F0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3154680" y="4069080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সেকেন্ড (s)</a:t>
            </a:r>
            <a:endParaRPr lang="en-US" sz="1400" dirty="0"/>
          </a:p>
        </p:txBody>
      </p:sp>
      <p:sp>
        <p:nvSpPr>
          <p:cNvPr id="36" name="Shape 33"/>
          <p:cNvSpPr/>
          <p:nvPr/>
        </p:nvSpPr>
        <p:spPr>
          <a:xfrm>
            <a:off x="6035040" y="4069080"/>
            <a:ext cx="2880360" cy="777240"/>
          </a:xfrm>
          <a:prstGeom prst="rect">
            <a:avLst/>
          </a:prstGeom>
          <a:solidFill>
            <a:srgbClr val="F4F8FB"/>
          </a:solidFill>
          <a:ln w="12700">
            <a:solidFill>
              <a:srgbClr val="DCE6F0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035040" y="4069080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সেকেন্ড (s)</a:t>
            </a:r>
            <a:endParaRPr lang="en-US" sz="1400" dirty="0"/>
          </a:p>
        </p:txBody>
      </p:sp>
      <p:sp>
        <p:nvSpPr>
          <p:cNvPr id="38" name="Shape 35"/>
          <p:cNvSpPr/>
          <p:nvPr/>
        </p:nvSpPr>
        <p:spPr>
          <a:xfrm>
            <a:off x="8915400" y="4069080"/>
            <a:ext cx="2971800" cy="777240"/>
          </a:xfrm>
          <a:prstGeom prst="rect">
            <a:avLst/>
          </a:prstGeom>
          <a:solidFill>
            <a:srgbClr val="F4F8FB"/>
          </a:solidFill>
          <a:ln w="12700">
            <a:solidFill>
              <a:srgbClr val="DCE6F0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8915400" y="406908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সেকেন্ড (s)</a:t>
            </a:r>
            <a:endParaRPr lang="en-US" sz="1400" dirty="0"/>
          </a:p>
        </p:txBody>
      </p:sp>
      <p:sp>
        <p:nvSpPr>
          <p:cNvPr id="40" name="Text 37"/>
          <p:cNvSpPr/>
          <p:nvPr/>
        </p:nvSpPr>
        <p:spPr>
          <a:xfrm>
            <a:off x="777240" y="498348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i="1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লক্ষ করো: তিনটি পদ্ধতিতেই সময়ের একক 'সেকেন্ড' অভিন্ন — এই মিল থেকেই ধারণা করা যায় কেন পরবর্তীতে একটি অভিন্ন (SI) পদ্ধতির প্রয়োজন হয়েছিল।</a:t>
            </a:r>
            <a:endParaRPr lang="en-US" sz="1250" dirty="0"/>
          </a:p>
        </p:txBody>
      </p:sp>
      <p:sp>
        <p:nvSpPr>
          <p:cNvPr id="41" name="Text 38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42" name="Image 1" descr="/home/claude/day4/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আন্তর্জাতিক মান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SI একক পদ্ধতি</a:t>
            </a:r>
            <a:endParaRPr lang="en-US" sz="3200" dirty="0"/>
          </a:p>
        </p:txBody>
      </p:sp>
      <p:pic>
        <p:nvPicPr>
          <p:cNvPr id="7" name="Image 1" descr="/home/claude/day4/hero_globe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1737360"/>
            <a:ext cx="3566160" cy="356616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48640" y="1600200"/>
            <a:ext cx="694944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3200" dist="50800" dir="5400000">
              <a:srgbClr val="000000">
                <a:alpha val="25000"/>
              </a:srgbClr>
            </a:outerShdw>
          </a:effectLst>
        </p:spPr>
      </p:sp>
      <p:sp>
        <p:nvSpPr>
          <p:cNvPr id="9" name="Text 5"/>
          <p:cNvSpPr/>
          <p:nvPr/>
        </p:nvSpPr>
        <p:spPr>
          <a:xfrm>
            <a:off x="822960" y="1783080"/>
            <a:ext cx="640080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5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SI (International System of Units / আন্তর্জাতিক একক পদ্ধতি) হলো ১৯৬০ সালে CGPM (ওজন ও পরিমাপ বিষয়ক আন্তর্জাতিক সম্মেলন) কর্তৃক প্রবর্তিত একক পদ্ধতি, যা আজ বিশ্বের প্রায় সব দেশে বিজ্ঞান ও প্রযুক্তিতে ব্যবহৃত হয়।</a:t>
            </a:r>
            <a:endParaRPr lang="en-US" sz="1550" dirty="0"/>
          </a:p>
        </p:txBody>
      </p:sp>
      <p:sp>
        <p:nvSpPr>
          <p:cNvPr id="10" name="Shape 6"/>
          <p:cNvSpPr/>
          <p:nvPr/>
        </p:nvSpPr>
        <p:spPr>
          <a:xfrm>
            <a:off x="548640" y="4114800"/>
            <a:ext cx="338328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777240" y="4242816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ভিত্তি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777240" y="4590288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MKS পদ্ধতির উপর ভিত্তি করে তৈরি, পরে আরও ৪টি মৌলিক একক যোগ করে সম্পূর্ণ করা হয়।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4114800" y="4114800"/>
            <a:ext cx="338328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343400" y="4242816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সুবিধা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4343400" y="4590288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বিশ্বজুড়ে একই একক ব্যবহারের ফলে বৈজ্ঞানিক গবেষণা ও বাণিজ্যে ভুল বোঝাবুঝি কমে যায়।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7" name="Image 2" descr="/home/claude/day4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6/১১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পুনরালোচনা (দিন ২)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SI-এর ৭টি মৌলিক একক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664312" y="1691640"/>
            <a:ext cx="260604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92000"/>
            </a:srgbClr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01472" y="1828800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দৈর্ঘ্য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984352" y="2468880"/>
            <a:ext cx="1965960" cy="457200"/>
          </a:xfrm>
          <a:prstGeom prst="roundRect">
            <a:avLst>
              <a:gd name="adj" fmla="val 16000"/>
            </a:avLst>
          </a:prstGeom>
          <a:solidFill>
            <a:srgbClr val="065A82">
              <a:alpha val="12000"/>
            </a:srgbClr>
          </a:solidFill>
          <a:ln w="12700">
            <a:solidFill>
              <a:srgbClr val="065A82">
                <a:alpha val="4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4352" y="246888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মিটার (m)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3416656" y="1691640"/>
            <a:ext cx="260604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92000"/>
            </a:srgbClr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3553816" y="1828800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ভর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3736696" y="2468880"/>
            <a:ext cx="1965960" cy="457200"/>
          </a:xfrm>
          <a:prstGeom prst="roundRect">
            <a:avLst>
              <a:gd name="adj" fmla="val 16000"/>
            </a:avLst>
          </a:prstGeom>
          <a:solidFill>
            <a:srgbClr val="065A82">
              <a:alpha val="12000"/>
            </a:srgbClr>
          </a:solidFill>
          <a:ln w="12700">
            <a:solidFill>
              <a:srgbClr val="065A82">
                <a:alpha val="4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36696" y="246888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কিলোগ্রাম (kg)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6169000" y="1691640"/>
            <a:ext cx="260604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92000"/>
            </a:srgbClr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6306160" y="1828800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সময়</a:t>
            </a:r>
            <a:endParaRPr lang="en-US" sz="1500" dirty="0"/>
          </a:p>
        </p:txBody>
      </p:sp>
      <p:sp>
        <p:nvSpPr>
          <p:cNvPr id="17" name="Shape 14"/>
          <p:cNvSpPr/>
          <p:nvPr/>
        </p:nvSpPr>
        <p:spPr>
          <a:xfrm>
            <a:off x="6489040" y="2468880"/>
            <a:ext cx="1965960" cy="457200"/>
          </a:xfrm>
          <a:prstGeom prst="roundRect">
            <a:avLst>
              <a:gd name="adj" fmla="val 16000"/>
            </a:avLst>
          </a:prstGeom>
          <a:solidFill>
            <a:srgbClr val="065A82">
              <a:alpha val="12000"/>
            </a:srgbClr>
          </a:solidFill>
          <a:ln w="12700">
            <a:solidFill>
              <a:srgbClr val="065A82">
                <a:alpha val="45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489040" y="246888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সেকেন্ড (s)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8921344" y="1691640"/>
            <a:ext cx="260604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92000"/>
            </a:srgbClr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9058504" y="1828800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তড়িৎ প্রবাহ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9241384" y="2468880"/>
            <a:ext cx="1965960" cy="457200"/>
          </a:xfrm>
          <a:prstGeom prst="roundRect">
            <a:avLst>
              <a:gd name="adj" fmla="val 16000"/>
            </a:avLst>
          </a:prstGeom>
          <a:solidFill>
            <a:srgbClr val="065A82">
              <a:alpha val="12000"/>
            </a:srgbClr>
          </a:solidFill>
          <a:ln w="12700">
            <a:solidFill>
              <a:srgbClr val="065A82">
                <a:alpha val="45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241384" y="246888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অ্যাম্পিয়ার (A)</a:t>
            </a:r>
            <a:endParaRPr lang="en-US" sz="1300" dirty="0"/>
          </a:p>
        </p:txBody>
      </p:sp>
      <p:sp>
        <p:nvSpPr>
          <p:cNvPr id="23" name="Shape 20"/>
          <p:cNvSpPr/>
          <p:nvPr/>
        </p:nvSpPr>
        <p:spPr>
          <a:xfrm>
            <a:off x="664312" y="3273552"/>
            <a:ext cx="260604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92000"/>
            </a:srgbClr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sp>
        <p:nvSpPr>
          <p:cNvPr id="24" name="Text 21"/>
          <p:cNvSpPr/>
          <p:nvPr/>
        </p:nvSpPr>
        <p:spPr>
          <a:xfrm>
            <a:off x="801472" y="3410712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তাপমাত্রা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984352" y="4050792"/>
            <a:ext cx="1965960" cy="457200"/>
          </a:xfrm>
          <a:prstGeom prst="roundRect">
            <a:avLst>
              <a:gd name="adj" fmla="val 16000"/>
            </a:avLst>
          </a:prstGeom>
          <a:solidFill>
            <a:srgbClr val="065A82">
              <a:alpha val="12000"/>
            </a:srgbClr>
          </a:solidFill>
          <a:ln w="12700">
            <a:solidFill>
              <a:srgbClr val="065A82">
                <a:alpha val="45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984352" y="4050792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কেলভিন (K)</a:t>
            </a:r>
            <a:endParaRPr lang="en-US" sz="1300" dirty="0"/>
          </a:p>
        </p:txBody>
      </p:sp>
      <p:sp>
        <p:nvSpPr>
          <p:cNvPr id="27" name="Shape 24"/>
          <p:cNvSpPr/>
          <p:nvPr/>
        </p:nvSpPr>
        <p:spPr>
          <a:xfrm>
            <a:off x="3416656" y="3273552"/>
            <a:ext cx="260604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92000"/>
            </a:srgbClr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3553816" y="3410712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পদার্থের পরিমাণ</a:t>
            </a:r>
            <a:endParaRPr lang="en-US" sz="1500" dirty="0"/>
          </a:p>
        </p:txBody>
      </p:sp>
      <p:sp>
        <p:nvSpPr>
          <p:cNvPr id="29" name="Shape 26"/>
          <p:cNvSpPr/>
          <p:nvPr/>
        </p:nvSpPr>
        <p:spPr>
          <a:xfrm>
            <a:off x="3736696" y="4050792"/>
            <a:ext cx="1965960" cy="457200"/>
          </a:xfrm>
          <a:prstGeom prst="roundRect">
            <a:avLst>
              <a:gd name="adj" fmla="val 16000"/>
            </a:avLst>
          </a:prstGeom>
          <a:solidFill>
            <a:srgbClr val="065A82">
              <a:alpha val="12000"/>
            </a:srgbClr>
          </a:solidFill>
          <a:ln w="12700">
            <a:solidFill>
              <a:srgbClr val="065A82">
                <a:alpha val="45000"/>
              </a:srgbClr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3736696" y="4050792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মোল (mol)</a:t>
            </a:r>
            <a:endParaRPr lang="en-US" sz="1300" dirty="0"/>
          </a:p>
        </p:txBody>
      </p:sp>
      <p:sp>
        <p:nvSpPr>
          <p:cNvPr id="31" name="Shape 28"/>
          <p:cNvSpPr/>
          <p:nvPr/>
        </p:nvSpPr>
        <p:spPr>
          <a:xfrm>
            <a:off x="6169000" y="3273552"/>
            <a:ext cx="260604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92000"/>
            </a:srgbClr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sp>
        <p:nvSpPr>
          <p:cNvPr id="32" name="Text 29"/>
          <p:cNvSpPr/>
          <p:nvPr/>
        </p:nvSpPr>
        <p:spPr>
          <a:xfrm>
            <a:off x="6306160" y="3410712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দীপন তীব্রতা</a:t>
            </a:r>
            <a:endParaRPr lang="en-US" sz="1500" dirty="0"/>
          </a:p>
        </p:txBody>
      </p:sp>
      <p:sp>
        <p:nvSpPr>
          <p:cNvPr id="33" name="Shape 30"/>
          <p:cNvSpPr/>
          <p:nvPr/>
        </p:nvSpPr>
        <p:spPr>
          <a:xfrm>
            <a:off x="6489040" y="4050792"/>
            <a:ext cx="1965960" cy="457200"/>
          </a:xfrm>
          <a:prstGeom prst="roundRect">
            <a:avLst>
              <a:gd name="adj" fmla="val 16000"/>
            </a:avLst>
          </a:prstGeom>
          <a:solidFill>
            <a:srgbClr val="065A82">
              <a:alpha val="12000"/>
            </a:srgbClr>
          </a:solidFill>
          <a:ln w="12700">
            <a:solidFill>
              <a:srgbClr val="065A82">
                <a:alpha val="45000"/>
              </a:srgbClr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6489040" y="4050792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ক্যান্ডেলা (cd)</a:t>
            </a:r>
            <a:endParaRPr lang="en-US" sz="1300" dirty="0"/>
          </a:p>
        </p:txBody>
      </p:sp>
      <p:sp>
        <p:nvSpPr>
          <p:cNvPr id="35" name="Text 32"/>
          <p:cNvSpPr/>
          <p:nvPr/>
        </p:nvSpPr>
        <p:spPr>
          <a:xfrm>
            <a:off x="664312" y="4992624"/>
            <a:ext cx="108630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এই ৭টি একক নিয়ে বিস্তারিত দিন ২-এ আলোচনা করা হয়েছে। SI পদ্ধতি এই ৭টি মৌলিক এককের ভিত্তিতেই সব লব্ধ একক তৈরি করে।</a:t>
            </a:r>
            <a:endParaRPr lang="en-US" sz="1300" dirty="0"/>
          </a:p>
        </p:txBody>
      </p:sp>
      <p:sp>
        <p:nvSpPr>
          <p:cNvPr id="36" name="Text 33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37" name="Image 1" descr="/home/claude/day4/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7/১১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গুরুত্বপূর্ণ ধারণা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SI উপসর্গ (Prefixes)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548640" y="12984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বড় বা ছোট মান সহজে প্রকাশ করতে এককের আগে বিশেষ উপসর্গ ব্যবহার করা হয়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48640" y="1783080"/>
            <a:ext cx="11109960" cy="420624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000000">
                <a:alpha val="2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77240" y="1965960"/>
            <a:ext cx="3931920" cy="457200"/>
          </a:xfrm>
          <a:prstGeom prst="rect">
            <a:avLst/>
          </a:prstGeom>
          <a:solidFill>
            <a:srgbClr val="1A2151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96596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উপসর্গ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709160" y="1965960"/>
            <a:ext cx="2468880" cy="457200"/>
          </a:xfrm>
          <a:prstGeom prst="rect">
            <a:avLst/>
          </a:prstGeom>
          <a:solidFill>
            <a:srgbClr val="1A2151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709160" y="19659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গুণনীয়ক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7178040" y="1965960"/>
            <a:ext cx="4160520" cy="457200"/>
          </a:xfrm>
          <a:prstGeom prst="rect">
            <a:avLst/>
          </a:prstGeom>
          <a:solidFill>
            <a:srgbClr val="1A2151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178040" y="1965960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অর্থ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777240" y="2423160"/>
            <a:ext cx="3931920" cy="475488"/>
          </a:xfrm>
          <a:prstGeom prst="rect">
            <a:avLst/>
          </a:prstGeom>
          <a:solidFill>
            <a:srgbClr val="F4F8FB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" y="2423160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গিগা (Giga, G)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4709160" y="2423160"/>
            <a:ext cx="2468880" cy="475488"/>
          </a:xfrm>
          <a:prstGeom prst="rect">
            <a:avLst/>
          </a:prstGeom>
          <a:solidFill>
            <a:srgbClr val="F4F8FB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709160" y="2423160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10⁹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7178040" y="2423160"/>
            <a:ext cx="4160520" cy="475488"/>
          </a:xfrm>
          <a:prstGeom prst="rect">
            <a:avLst/>
          </a:prstGeom>
          <a:solidFill>
            <a:srgbClr val="F4F8FB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7178040" y="2423160"/>
            <a:ext cx="4160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১০০ কোটি গুণ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777240" y="2898648"/>
            <a:ext cx="393192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" y="2898648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মেগা (Mega, M)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709160" y="2898648"/>
            <a:ext cx="246888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709160" y="2898648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10⁶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7178040" y="2898648"/>
            <a:ext cx="416052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178040" y="2898648"/>
            <a:ext cx="4160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১০ লক্ষ গুণ</a:t>
            </a:r>
            <a:endParaRPr lang="en-US" sz="1200" dirty="0"/>
          </a:p>
        </p:txBody>
      </p:sp>
      <p:sp>
        <p:nvSpPr>
          <p:cNvPr id="27" name="Shape 24"/>
          <p:cNvSpPr/>
          <p:nvPr/>
        </p:nvSpPr>
        <p:spPr>
          <a:xfrm>
            <a:off x="777240" y="3374136"/>
            <a:ext cx="3931920" cy="475488"/>
          </a:xfrm>
          <a:prstGeom prst="rect">
            <a:avLst/>
          </a:prstGeom>
          <a:solidFill>
            <a:srgbClr val="F4F8FB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77240" y="3374136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কিলো (Kilo, k)</a:t>
            </a:r>
            <a:endParaRPr lang="en-US" sz="1200" dirty="0"/>
          </a:p>
        </p:txBody>
      </p:sp>
      <p:sp>
        <p:nvSpPr>
          <p:cNvPr id="29" name="Shape 26"/>
          <p:cNvSpPr/>
          <p:nvPr/>
        </p:nvSpPr>
        <p:spPr>
          <a:xfrm>
            <a:off x="4709160" y="3374136"/>
            <a:ext cx="2468880" cy="475488"/>
          </a:xfrm>
          <a:prstGeom prst="rect">
            <a:avLst/>
          </a:prstGeom>
          <a:solidFill>
            <a:srgbClr val="F4F8FB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4709160" y="3374136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10³</a:t>
            </a:r>
            <a:endParaRPr lang="en-US" sz="1400" dirty="0"/>
          </a:p>
        </p:txBody>
      </p:sp>
      <p:sp>
        <p:nvSpPr>
          <p:cNvPr id="31" name="Shape 28"/>
          <p:cNvSpPr/>
          <p:nvPr/>
        </p:nvSpPr>
        <p:spPr>
          <a:xfrm>
            <a:off x="7178040" y="3374136"/>
            <a:ext cx="4160520" cy="475488"/>
          </a:xfrm>
          <a:prstGeom prst="rect">
            <a:avLst/>
          </a:prstGeom>
          <a:solidFill>
            <a:srgbClr val="F4F8FB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7178040" y="3374136"/>
            <a:ext cx="4160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১,০০০ গুণ</a:t>
            </a:r>
            <a:endParaRPr lang="en-US" sz="1200" dirty="0"/>
          </a:p>
        </p:txBody>
      </p:sp>
      <p:sp>
        <p:nvSpPr>
          <p:cNvPr id="33" name="Shape 30"/>
          <p:cNvSpPr/>
          <p:nvPr/>
        </p:nvSpPr>
        <p:spPr>
          <a:xfrm>
            <a:off x="777240" y="3849624"/>
            <a:ext cx="393192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77240" y="3849624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ডেসি (Deci, d)</a:t>
            </a:r>
            <a:endParaRPr lang="en-US" sz="1200" dirty="0"/>
          </a:p>
        </p:txBody>
      </p:sp>
      <p:sp>
        <p:nvSpPr>
          <p:cNvPr id="35" name="Shape 32"/>
          <p:cNvSpPr/>
          <p:nvPr/>
        </p:nvSpPr>
        <p:spPr>
          <a:xfrm>
            <a:off x="4709160" y="3849624"/>
            <a:ext cx="246888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4709160" y="3849624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10⁻¹</a:t>
            </a:r>
            <a:endParaRPr lang="en-US" sz="1400" dirty="0"/>
          </a:p>
        </p:txBody>
      </p:sp>
      <p:sp>
        <p:nvSpPr>
          <p:cNvPr id="37" name="Shape 34"/>
          <p:cNvSpPr/>
          <p:nvPr/>
        </p:nvSpPr>
        <p:spPr>
          <a:xfrm>
            <a:off x="7178040" y="3849624"/>
            <a:ext cx="416052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7178040" y="3849624"/>
            <a:ext cx="4160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১০ ভাগের ১ ভাগ</a:t>
            </a:r>
            <a:endParaRPr lang="en-US" sz="1200" dirty="0"/>
          </a:p>
        </p:txBody>
      </p:sp>
      <p:sp>
        <p:nvSpPr>
          <p:cNvPr id="39" name="Shape 36"/>
          <p:cNvSpPr/>
          <p:nvPr/>
        </p:nvSpPr>
        <p:spPr>
          <a:xfrm>
            <a:off x="777240" y="4325112"/>
            <a:ext cx="3931920" cy="475488"/>
          </a:xfrm>
          <a:prstGeom prst="rect">
            <a:avLst/>
          </a:prstGeom>
          <a:solidFill>
            <a:srgbClr val="F4F8FB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777240" y="4325112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সেন্টি (Centi, c)</a:t>
            </a:r>
            <a:endParaRPr lang="en-US" sz="1200" dirty="0"/>
          </a:p>
        </p:txBody>
      </p:sp>
      <p:sp>
        <p:nvSpPr>
          <p:cNvPr id="41" name="Shape 38"/>
          <p:cNvSpPr/>
          <p:nvPr/>
        </p:nvSpPr>
        <p:spPr>
          <a:xfrm>
            <a:off x="4709160" y="4325112"/>
            <a:ext cx="2468880" cy="475488"/>
          </a:xfrm>
          <a:prstGeom prst="rect">
            <a:avLst/>
          </a:prstGeom>
          <a:solidFill>
            <a:srgbClr val="F4F8FB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4709160" y="4325112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10⁻²</a:t>
            </a:r>
            <a:endParaRPr lang="en-US" sz="1400" dirty="0"/>
          </a:p>
        </p:txBody>
      </p:sp>
      <p:sp>
        <p:nvSpPr>
          <p:cNvPr id="43" name="Shape 40"/>
          <p:cNvSpPr/>
          <p:nvPr/>
        </p:nvSpPr>
        <p:spPr>
          <a:xfrm>
            <a:off x="7178040" y="4325112"/>
            <a:ext cx="4160520" cy="475488"/>
          </a:xfrm>
          <a:prstGeom prst="rect">
            <a:avLst/>
          </a:prstGeom>
          <a:solidFill>
            <a:srgbClr val="F4F8FB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7178040" y="4325112"/>
            <a:ext cx="4160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১০০ ভাগের ১ ভাগ</a:t>
            </a:r>
            <a:endParaRPr lang="en-US" sz="1200" dirty="0"/>
          </a:p>
        </p:txBody>
      </p:sp>
      <p:sp>
        <p:nvSpPr>
          <p:cNvPr id="45" name="Shape 42"/>
          <p:cNvSpPr/>
          <p:nvPr/>
        </p:nvSpPr>
        <p:spPr>
          <a:xfrm>
            <a:off x="777240" y="4800600"/>
            <a:ext cx="393192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777240" y="4800600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মিলি (Milli, m)</a:t>
            </a:r>
            <a:endParaRPr lang="en-US" sz="1200" dirty="0"/>
          </a:p>
        </p:txBody>
      </p:sp>
      <p:sp>
        <p:nvSpPr>
          <p:cNvPr id="47" name="Shape 44"/>
          <p:cNvSpPr/>
          <p:nvPr/>
        </p:nvSpPr>
        <p:spPr>
          <a:xfrm>
            <a:off x="4709160" y="4800600"/>
            <a:ext cx="246888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4709160" y="4800600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10⁻³</a:t>
            </a:r>
            <a:endParaRPr lang="en-US" sz="1400" dirty="0"/>
          </a:p>
        </p:txBody>
      </p:sp>
      <p:sp>
        <p:nvSpPr>
          <p:cNvPr id="49" name="Shape 46"/>
          <p:cNvSpPr/>
          <p:nvPr/>
        </p:nvSpPr>
        <p:spPr>
          <a:xfrm>
            <a:off x="7178040" y="4800600"/>
            <a:ext cx="416052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7178040" y="4800600"/>
            <a:ext cx="4160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১০০০ ভাগের ১ ভাগ</a:t>
            </a:r>
            <a:endParaRPr lang="en-US" sz="1200" dirty="0"/>
          </a:p>
        </p:txBody>
      </p:sp>
      <p:sp>
        <p:nvSpPr>
          <p:cNvPr id="51" name="Shape 48"/>
          <p:cNvSpPr/>
          <p:nvPr/>
        </p:nvSpPr>
        <p:spPr>
          <a:xfrm>
            <a:off x="777240" y="5276088"/>
            <a:ext cx="3931920" cy="475488"/>
          </a:xfrm>
          <a:prstGeom prst="rect">
            <a:avLst/>
          </a:prstGeom>
          <a:solidFill>
            <a:srgbClr val="F4F8FB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777240" y="5276088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মাইক্রো (Micro, μ)</a:t>
            </a:r>
            <a:endParaRPr lang="en-US" sz="1200" dirty="0"/>
          </a:p>
        </p:txBody>
      </p:sp>
      <p:sp>
        <p:nvSpPr>
          <p:cNvPr id="53" name="Shape 50"/>
          <p:cNvSpPr/>
          <p:nvPr/>
        </p:nvSpPr>
        <p:spPr>
          <a:xfrm>
            <a:off x="4709160" y="5276088"/>
            <a:ext cx="2468880" cy="475488"/>
          </a:xfrm>
          <a:prstGeom prst="rect">
            <a:avLst/>
          </a:prstGeom>
          <a:solidFill>
            <a:srgbClr val="F4F8FB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54" name="Text 51"/>
          <p:cNvSpPr/>
          <p:nvPr/>
        </p:nvSpPr>
        <p:spPr>
          <a:xfrm>
            <a:off x="4709160" y="5276088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10⁻⁶</a:t>
            </a:r>
            <a:endParaRPr lang="en-US" sz="1400" dirty="0"/>
          </a:p>
        </p:txBody>
      </p:sp>
      <p:sp>
        <p:nvSpPr>
          <p:cNvPr id="55" name="Shape 52"/>
          <p:cNvSpPr/>
          <p:nvPr/>
        </p:nvSpPr>
        <p:spPr>
          <a:xfrm>
            <a:off x="7178040" y="5276088"/>
            <a:ext cx="4160520" cy="475488"/>
          </a:xfrm>
          <a:prstGeom prst="rect">
            <a:avLst/>
          </a:prstGeom>
          <a:solidFill>
            <a:srgbClr val="F4F8FB"/>
          </a:solidFill>
          <a:ln w="9525">
            <a:solidFill>
              <a:srgbClr val="DCE6F0"/>
            </a:solidFill>
            <a:prstDash val="solid"/>
          </a:ln>
        </p:spPr>
      </p:sp>
      <p:sp>
        <p:nvSpPr>
          <p:cNvPr id="56" name="Text 53"/>
          <p:cNvSpPr/>
          <p:nvPr/>
        </p:nvSpPr>
        <p:spPr>
          <a:xfrm>
            <a:off x="7178040" y="5276088"/>
            <a:ext cx="4160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১০ লক্ষ ভাগের ১ ভাগ</a:t>
            </a:r>
            <a:endParaRPr lang="en-US" sz="1200" dirty="0"/>
          </a:p>
        </p:txBody>
      </p:sp>
      <p:sp>
        <p:nvSpPr>
          <p:cNvPr id="57" name="Text 54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58" name="Image 1" descr="/home/claude/day4/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8/১১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অনুশীলন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 রূপান্তর: উদাহরণ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645920"/>
            <a:ext cx="11109960" cy="914400"/>
          </a:xfrm>
          <a:prstGeom prst="roundRect">
            <a:avLst>
              <a:gd name="adj" fmla="val 12000"/>
            </a:avLst>
          </a:prstGeom>
          <a:solidFill>
            <a:srgbClr val="F9E795">
              <a:alpha val="94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868680" y="16459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প্রশ্ন: ৫০০০ মিটারকে কিলোমিটারে এবং ২৫০ সেন্টিমিটারকে মিটারে রূপান্তর করো।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48640" y="2743200"/>
            <a:ext cx="11109960" cy="32004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000000">
                <a:alpha val="2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68680" y="2990088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1" name="Text 8"/>
          <p:cNvSpPr/>
          <p:nvPr/>
        </p:nvSpPr>
        <p:spPr>
          <a:xfrm>
            <a:off x="868680" y="29900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1371600" y="2971800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কিলো (k) মানে ১০০০ গুণ, তাই ১ কিমি = ১০০০ মিটার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868680" y="3566160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4" name="Text 11"/>
          <p:cNvSpPr/>
          <p:nvPr/>
        </p:nvSpPr>
        <p:spPr>
          <a:xfrm>
            <a:off x="868680" y="356616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371600" y="3547872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৫০০০ মিটার = (৫০০০ ÷ ১০০০) কিমি = ৫ কিমি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868680" y="4142232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7" name="Text 14"/>
          <p:cNvSpPr/>
          <p:nvPr/>
        </p:nvSpPr>
        <p:spPr>
          <a:xfrm>
            <a:off x="868680" y="414223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1371600" y="4123944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সেন্টি (c) মানে ১০০ ভাগের ১ ভাগ, তাই ১ মিটার = ১০০ সেন্টিমিটার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868680" y="4718304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20" name="Text 17"/>
          <p:cNvSpPr/>
          <p:nvPr/>
        </p:nvSpPr>
        <p:spPr>
          <a:xfrm>
            <a:off x="868680" y="471830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371600" y="4700016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২৫০ সেন্টিমিটার = (২৫০ ÷ ১০০) মিটার = ২.৫ মিটার</a:t>
            </a:r>
            <a:endParaRPr lang="en-US" sz="1350" dirty="0"/>
          </a:p>
        </p:txBody>
      </p:sp>
      <p:sp>
        <p:nvSpPr>
          <p:cNvPr id="22" name="Shape 19"/>
          <p:cNvSpPr/>
          <p:nvPr/>
        </p:nvSpPr>
        <p:spPr>
          <a:xfrm>
            <a:off x="868680" y="5294376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23" name="Text 20"/>
          <p:cNvSpPr/>
          <p:nvPr/>
        </p:nvSpPr>
        <p:spPr>
          <a:xfrm>
            <a:off x="868680" y="529437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1371600" y="5276088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উত্তর: ৫০০০ মিটার = ৫ কিমি এবং ২৫০ সেমি = ২.৫ মিটার</a:t>
            </a:r>
            <a:endParaRPr lang="en-US" sz="1350" dirty="0"/>
          </a:p>
        </p:txBody>
      </p:sp>
      <p:sp>
        <p:nvSpPr>
          <p:cNvPr id="25" name="Text 22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26" name="Image 1" descr="/home/claude/day4/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9/১১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গুরুত্ব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কেন SI একক ব্যবহার জরুরি?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737360"/>
            <a:ext cx="11109960" cy="1371600"/>
          </a:xfrm>
          <a:prstGeom prst="roundRect">
            <a:avLst>
              <a:gd name="adj" fmla="val 8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8" name="Image 1" descr="/home/claude/day4/hero_globe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057400"/>
            <a:ext cx="731520" cy="7315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828800" y="1874520"/>
            <a:ext cx="9601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বিশ্বজুড়ে বিজ্ঞানীরা একই একক ব্যবহার করলে গবেষণার ফলাফল সহজে তুলনা ও যাচাই করা যায়।</a:t>
            </a:r>
            <a:endParaRPr lang="en-US" sz="1450" dirty="0"/>
          </a:p>
        </p:txBody>
      </p:sp>
      <p:sp>
        <p:nvSpPr>
          <p:cNvPr id="10" name="Shape 6"/>
          <p:cNvSpPr/>
          <p:nvPr/>
        </p:nvSpPr>
        <p:spPr>
          <a:xfrm>
            <a:off x="548640" y="3291840"/>
            <a:ext cx="11109960" cy="1371600"/>
          </a:xfrm>
          <a:prstGeom prst="roundRect">
            <a:avLst>
              <a:gd name="adj" fmla="val 8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1" name="Image 2" descr="/home/claude/day4/hero_swa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611880"/>
            <a:ext cx="731520" cy="7315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828800" y="3429000"/>
            <a:ext cx="9601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আন্তর্জাতিক বাণিজ্য, ওষুধ শিল্প ও প্রকৌশলে ভুল একক ব্যবহারে বড় বিপর্যয় ঘটতে পারে — তাই মান বজায় রাখা জরুরি।</a:t>
            </a:r>
            <a:endParaRPr lang="en-US" sz="1450" dirty="0"/>
          </a:p>
        </p:txBody>
      </p:sp>
      <p:sp>
        <p:nvSpPr>
          <p:cNvPr id="13" name="Shape 8"/>
          <p:cNvSpPr/>
          <p:nvPr/>
        </p:nvSpPr>
        <p:spPr>
          <a:xfrm>
            <a:off x="548640" y="4846320"/>
            <a:ext cx="11109960" cy="1371600"/>
          </a:xfrm>
          <a:prstGeom prst="roundRect">
            <a:avLst>
              <a:gd name="adj" fmla="val 8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4" name="Image 3" descr="/home/claude/day4/hero_awar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5166360"/>
            <a:ext cx="731520" cy="73152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828800" y="4983480"/>
            <a:ext cx="9601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SI একক শিক্ষার্থীদের জন্য বিশ্বমানের বিজ্ঞানচর্চার ভিত্তি তৈরি করে, যা উচ্চশিক্ষা ও গবেষণায় সহায়ক।</a:t>
            </a:r>
            <a:endParaRPr lang="en-US" sz="1450" dirty="0"/>
          </a:p>
        </p:txBody>
      </p:sp>
      <p:sp>
        <p:nvSpPr>
          <p:cNvPr id="16" name="Text 10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7" name="Image 4" descr="/home/claude/day4/logo_transparen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2026-08-10T23:58:15Z</dcterms:created>
  <dcterms:modified xsi:type="dcterms:W3CDTF">2026-08-10T23:58:15Z</dcterms:modified>
</cp:coreProperties>
</file>