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33" r:id="rId2"/>
    <p:sldId id="324" r:id="rId3"/>
    <p:sldId id="325" r:id="rId4"/>
    <p:sldId id="271" r:id="rId5"/>
    <p:sldId id="272" r:id="rId6"/>
    <p:sldId id="327" r:id="rId7"/>
    <p:sldId id="326" r:id="rId8"/>
    <p:sldId id="328" r:id="rId9"/>
    <p:sldId id="334" r:id="rId10"/>
    <p:sldId id="323" r:id="rId11"/>
    <p:sldId id="335" r:id="rId12"/>
    <p:sldId id="336" r:id="rId13"/>
    <p:sldId id="332" r:id="rId14"/>
    <p:sldId id="273" r:id="rId15"/>
    <p:sldId id="274" r:id="rId16"/>
    <p:sldId id="277" r:id="rId17"/>
    <p:sldId id="33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4C63B-7AE1-46C5-A388-39DB35684C4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C4321-6DC9-4276-BD0D-5A64A701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2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D5FDF6-C6B9-4CB0-B41D-95DDC3A66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1008881-1630-40F0-A4B7-522EC9D73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3995EA-8D13-4541-89F1-585AA051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0EDD5-E908-40A5-B71E-D02EA6B5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00D6C1-F28F-434B-BD31-70E143F8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68324F-DC8D-4951-950A-A194819C0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A04FE-76E5-4D83-92C0-9FBC8E766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D9F190-B999-4C98-BF96-0FF378C7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9CEA90-FECE-4535-9461-1E88F8702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86E11D-4EBE-4317-88B1-7959EF329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6D294B6-96A8-42F0-A682-EE7607ED5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B374FB1-3C9D-467D-A954-D8A1D5A52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20AF9D3-1475-4A51-9459-1BFAAA2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C3EA6C5-1A3C-4F85-A085-EB8ADB71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439FD5-CA2C-49CC-BF02-5E3CD6D5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7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DAC37D-DFF7-4211-9181-BBF87455B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4EE2BE-1404-43F9-921D-27744760B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81DDDC2-B577-430F-A8FD-49349066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C33346-4163-4F2E-96E5-10F5E074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63CAAD-1EE0-41E4-951C-CC66A28C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8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0FF26C-B0EA-4A47-A25E-88832DE0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80B1F9-4798-4FB8-87EB-E466FC28E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382B18-B138-42D6-A917-3E8EAC7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2AA690-245A-4B18-BEEA-CC85F1DD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DE823E-E4A2-4187-B36A-A4C4E8F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1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D3189B-5210-4976-849E-37D4A2B1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CC76D5-EC25-4E4D-A573-9E5FCF4DE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C0F5101-D0E3-4A0C-9F7E-B114146E9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0F513FC-4853-412B-9B50-DF61C5421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B48AE4F-F6E2-42E3-9344-ABC6D8C7E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62F5181-AB45-4D97-BF51-4DBC4616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FF105B-62B9-4F42-97BE-216B49CD5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C37206-610F-46A6-A73E-C6C052FDC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73DCAAE-9EE7-43E4-93B0-7EB49512D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AEC17AC-73CF-4F6F-8C6C-17F9157BF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E9A6191-B03D-48E9-A185-1A408689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5B18691-E712-483D-B3F3-6AB15C73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EBA8A59-B8EA-4E4A-8B6C-B0FC401B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A98A232-3572-44F5-9698-F4225F242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1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9E72EE-3CE6-4514-A3F0-521796727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E0F6144-95B5-4DC1-87E3-F58D2F252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AD218C9-25D1-4BC1-A971-9B372C19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B50C292-E86A-4773-9D7D-A9E1F7F3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4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6F51930-7E2F-41E4-AAC8-7AD9A64A1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675699C-BC24-4600-8460-BC1E445C0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09EF4D59-BB83-4664-97E0-4F696B8D0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13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2E6D3C-1687-4101-AEB4-74A81C851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4AA309-829A-47EB-9C31-B20D71907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402EB2C-67B5-47FC-9683-D87F0E51D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30E7137-49BC-454D-A591-7772E662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75B7300-79D3-4B76-A3A0-F5941D31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711BA86-7821-49FB-B4B4-9889BF101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5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90E558-451C-441C-A8D7-8E1D2383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CC83581-69C8-4B36-BDC3-80244B6406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5B5D98F-E1E0-406D-927E-F7C0A0D95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47A603-61F7-42DB-8C19-888328343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5399194-01E5-4038-9994-C588CF3E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127A9BA-8ADE-4A87-B570-270099A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5D031C-0702-4B80-AE61-FA45C8C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4F619E-395B-4DB6-BCB6-965048A18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BE354C-33DF-43B8-BD7B-24670E09A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FDC9-E17F-4FEA-A4DF-6D58AAC40CA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E44195-701D-46C6-BF2D-1F0B3E07BF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88D51B-5E8B-443E-97B2-0303A4ED9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C1C9-4117-405D-BA32-7C5B6F5FF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Images\Gif\b7e8d618134a11d98729f7645e59a87b6.gif"/>
          <p:cNvPicPr>
            <a:picLocks noChangeAspect="1" noChangeArrowheads="1" noCrop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418" y="2396836"/>
            <a:ext cx="5786432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41418" y="423975"/>
            <a:ext cx="5786431" cy="15095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74458" tIns="37229" rIns="74458" bIns="37229">
            <a:spAutoFit/>
          </a:bodyPr>
          <a:lstStyle/>
          <a:p>
            <a:pPr algn="ctr"/>
            <a:r>
              <a:rPr lang="bn-IN" sz="932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321" dirty="0"/>
          </a:p>
        </p:txBody>
      </p:sp>
    </p:spTree>
    <p:extLst>
      <p:ext uri="{BB962C8B-B14F-4D97-AF65-F5344CB8AC3E}">
        <p14:creationId xmlns:p14="http://schemas.microsoft.com/office/powerpoint/2010/main" val="25942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5656429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পরীক্ষাঃ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310854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OH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[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O]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CHO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R-CHO</a:t>
                </a:r>
                <a14:m>
                  <m:oMath xmlns:m="http://schemas.openxmlformats.org/officeDocument/2006/math"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[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O]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R-COOH</a:t>
                </a: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উদাহরণঃ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OH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[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O]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CHO</a:t>
                </a:r>
                <a14:m>
                  <m:oMath xmlns:m="http://schemas.openxmlformats.org/officeDocument/2006/math"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 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CHO</a:t>
                </a:r>
                <a14:m>
                  <m:oMath xmlns:m="http://schemas.openxmlformats.org/officeDocument/2006/math"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[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O]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-COOH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3108543"/>
              </a:xfrm>
              <a:prstGeom prst="rect">
                <a:avLst/>
              </a:prstGeom>
              <a:blipFill rotWithShape="1">
                <a:blip r:embed="rId2"/>
                <a:stretch>
                  <a:fillRect l="-1086" t="-1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1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8108684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সায়ানাইড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আর্দ্রবিশ্লেষন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3108543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R-X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KCN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KX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R-C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2800" b="0" i="0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R-COOH + NH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উদাহরণঃ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l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KCN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KCl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2800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-COOH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+ NH</a:t>
                </a:r>
                <a:r>
                  <a:rPr lang="en-US" sz="2800" baseline="-25000" dirty="0">
                    <a:latin typeface="NikoshBAN" pitchFamily="2" charset="0"/>
                    <a:cs typeface="NikoshBAN" pitchFamily="2" charset="0"/>
                  </a:rPr>
                  <a:t>3</a:t>
                </a:r>
              </a:p>
              <a:p>
                <a:endParaRPr lang="en-US" sz="2800" dirty="0" smtClean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3108543"/>
              </a:xfrm>
              <a:prstGeom prst="rect">
                <a:avLst/>
              </a:prstGeom>
              <a:blipFill rotWithShape="1">
                <a:blip r:embed="rId2"/>
                <a:stretch>
                  <a:fillRect l="-1086" t="-1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974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3317" y="2408521"/>
            <a:ext cx="11780137" cy="20504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3316" y="1377369"/>
            <a:ext cx="8108684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গ্রিগনার্ড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বিকারক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CO</a:t>
            </a:r>
            <a:r>
              <a:rPr lang="en-US" sz="28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73317" y="2525815"/>
                <a:ext cx="11780138" cy="2677656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R-MgX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2800" b="0" i="0" baseline="-25000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OMgX</a:t>
                </a:r>
                <a14:m>
                  <m:oMath xmlns:m="http://schemas.openxmlformats.org/officeDocument/2006/math">
                    <m: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R-CO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OMgX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 b="0" i="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2800" b="0" i="0" baseline="-25000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R-COOH + Mg(OH)X</a:t>
                </a:r>
                <a:endParaRPr lang="en-US" sz="2800" baseline="-250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800" dirty="0" err="1" smtClean="0">
                    <a:latin typeface="NikoshBAN" pitchFamily="2" charset="0"/>
                    <a:cs typeface="NikoshBAN" pitchFamily="2" charset="0"/>
                  </a:rPr>
                  <a:t>উদাহরণঃ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Mg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Br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800">
                        <a:latin typeface="Cambria Math"/>
                        <a:ea typeface="Cambria Math"/>
                        <a:cs typeface="NikoshBAN" pitchFamily="2" charset="0"/>
                      </a:rPr>
                      <m:t>CO</m:t>
                    </m:r>
                    <m:r>
                      <a:rPr lang="en-US" sz="2800" baseline="-2500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OMg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Br</a:t>
                </a:r>
                <a14:m>
                  <m:oMath xmlns:m="http://schemas.openxmlformats.org/officeDocument/2006/math">
                    <m: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OMg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Br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dirty="0">
                        <a:latin typeface="Cambria Math"/>
                        <a:ea typeface="Cambria Math"/>
                        <a:cs typeface="NikoshBAN" pitchFamily="2" charset="0"/>
                      </a:rPr>
                      <m:t>H</m:t>
                    </m:r>
                    <m:r>
                      <a:rPr lang="en-US" sz="2800" baseline="-25000" dirty="0"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O 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28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-COOH 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+ </a:t>
                </a:r>
                <a:r>
                  <a:rPr lang="en-US" sz="2800" dirty="0" smtClean="0">
                    <a:latin typeface="NikoshBAN" pitchFamily="2" charset="0"/>
                    <a:cs typeface="NikoshBAN" pitchFamily="2" charset="0"/>
                  </a:rPr>
                  <a:t>Mg(OH)Br</a:t>
                </a:r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  <a:p>
                <a:endParaRPr lang="en-US" sz="28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17" y="2525815"/>
                <a:ext cx="11780138" cy="2677656"/>
              </a:xfrm>
              <a:prstGeom prst="rect">
                <a:avLst/>
              </a:prstGeom>
              <a:blipFill rotWithShape="1">
                <a:blip r:embed="rId2"/>
                <a:stretch>
                  <a:fillRect l="-1086" t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প্রস্তুতিঃ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18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61877" y="366010"/>
            <a:ext cx="4068972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err="1" smtClean="0"/>
              <a:t>ক্লাস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মূল্যায়ন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1987" y="1334283"/>
            <a:ext cx="11222848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১. </a:t>
            </a:r>
            <a:r>
              <a:rPr lang="en-US" sz="4000" dirty="0" err="1" smtClean="0"/>
              <a:t>কার্বক্সিলিক</a:t>
            </a:r>
            <a:r>
              <a:rPr lang="en-US" sz="4000" dirty="0" smtClean="0"/>
              <a:t> </a:t>
            </a:r>
            <a:r>
              <a:rPr lang="en-US" sz="4000" dirty="0" err="1" smtClean="0"/>
              <a:t>এসিড</a:t>
            </a:r>
            <a:r>
              <a:rPr lang="en-US" sz="4000" dirty="0" smtClean="0"/>
              <a:t> </a:t>
            </a:r>
            <a:r>
              <a:rPr lang="en-US" sz="4000" dirty="0" err="1" smtClean="0"/>
              <a:t>অপর</a:t>
            </a:r>
            <a:r>
              <a:rPr lang="en-US" sz="4000" dirty="0" smtClean="0"/>
              <a:t> </a:t>
            </a:r>
            <a:r>
              <a:rPr lang="en-US" sz="4000" dirty="0" err="1" smtClean="0"/>
              <a:t>নাম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781987" y="2204581"/>
            <a:ext cx="11222848" cy="107721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(</a:t>
            </a:r>
            <a:r>
              <a:rPr lang="en-US" sz="3200" dirty="0" smtClean="0"/>
              <a:t>ক) </a:t>
            </a:r>
            <a:r>
              <a:rPr lang="en-US" sz="3200" dirty="0" err="1" smtClean="0"/>
              <a:t>জৈব</a:t>
            </a:r>
            <a:r>
              <a:rPr lang="en-US" sz="3200" dirty="0" smtClean="0"/>
              <a:t> </a:t>
            </a:r>
            <a:r>
              <a:rPr lang="en-US" sz="3200" dirty="0" err="1" smtClean="0"/>
              <a:t>এসিড</a:t>
            </a:r>
            <a:r>
              <a:rPr lang="en-US" sz="3200" dirty="0" smtClean="0"/>
              <a:t> </a:t>
            </a:r>
            <a:r>
              <a:rPr lang="en-US" sz="3200" dirty="0" smtClean="0"/>
              <a:t>	</a:t>
            </a:r>
            <a:r>
              <a:rPr lang="en-US" sz="3200" dirty="0" smtClean="0"/>
              <a:t>			(</a:t>
            </a:r>
            <a:r>
              <a:rPr lang="en-US" sz="3200" dirty="0" smtClean="0"/>
              <a:t>খ) </a:t>
            </a:r>
            <a:r>
              <a:rPr lang="en-US" sz="3200" dirty="0" err="1" smtClean="0"/>
              <a:t>অ্যালডিহাইড</a:t>
            </a:r>
            <a:r>
              <a:rPr lang="en-US" sz="3200" dirty="0" smtClean="0"/>
              <a:t> </a:t>
            </a:r>
            <a:endParaRPr lang="en-US" sz="3200" dirty="0" smtClean="0"/>
          </a:p>
          <a:p>
            <a:r>
              <a:rPr lang="en-US" sz="3200" dirty="0" smtClean="0"/>
              <a:t>(গ) </a:t>
            </a:r>
            <a:r>
              <a:rPr lang="en-US" sz="3200" dirty="0" err="1" smtClean="0"/>
              <a:t>কিটোন</a:t>
            </a:r>
            <a:r>
              <a:rPr lang="en-US" sz="3200" dirty="0" smtClean="0"/>
              <a:t> </a:t>
            </a:r>
            <a:r>
              <a:rPr lang="en-US" sz="3200" dirty="0" smtClean="0"/>
              <a:t>	 			(ঘ) </a:t>
            </a:r>
            <a:r>
              <a:rPr lang="en-US" sz="3200" dirty="0" err="1" smtClean="0"/>
              <a:t>অ্যামিন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9897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1291" y="1129541"/>
            <a:ext cx="538941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4026" y="2928049"/>
            <a:ext cx="7552186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অম্লধর্মী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26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1146805"/>
            <a:ext cx="5181600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2725034"/>
            <a:ext cx="5370381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পানিতে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দ্রবনীয়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23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371" y="2057612"/>
            <a:ext cx="6123709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63157" y="3561347"/>
            <a:ext cx="6125923" cy="9541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>
              <a:buAutoNum type="arabicParenBoth"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শনাক্তকরণ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1748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sunflowers&#10;&#10;Description automatically generated">
            <a:extLst>
              <a:ext uri="{FF2B5EF4-FFF2-40B4-BE49-F238E27FC236}">
                <a16:creationId xmlns="" xmlns:a16="http://schemas.microsoft.com/office/drawing/2014/main" id="{20C43D0D-AE69-4854-B57F-6CA76D6D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143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943176-E7E7-48EA-A0FC-9CE2A2389CAC}"/>
              </a:ext>
            </a:extLst>
          </p:cNvPr>
          <p:cNvSpPr txBox="1"/>
          <p:nvPr/>
        </p:nvSpPr>
        <p:spPr>
          <a:xfrm>
            <a:off x="2472886" y="498909"/>
            <a:ext cx="7936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ধন্যবাদ</a:t>
            </a:r>
            <a:r>
              <a:rPr lang="en-US" sz="80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সবাইকে</a:t>
            </a:r>
            <a:endParaRPr lang="en-US" sz="8000" b="1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0092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তারিখঃ১১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8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534765"/>
            <a:ext cx="8987953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 rot="10800000" flipH="1" flipV="1">
            <a:off x="2036619" y="5098473"/>
            <a:ext cx="2396836" cy="69271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ইথানয়িক</a:t>
            </a:r>
            <a:r>
              <a:rPr lang="en-US" b="1" dirty="0" smtClean="0"/>
              <a:t> </a:t>
            </a:r>
            <a:r>
              <a:rPr lang="en-US" b="1" dirty="0" err="1" smtClean="0"/>
              <a:t>এসিড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83649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4582" y="2999838"/>
            <a:ext cx="4807527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35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119745"/>
            <a:ext cx="12192000" cy="29238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FontTx/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742950" indent="-742950">
              <a:buAutoNum type="arabicParenBoth"/>
            </a:pP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জোইব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995199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অ্যালিফেটিক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অ্যারোমেটিক</a:t>
            </a:r>
            <a:r>
              <a:rPr lang="en-US" sz="28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03507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7"/>
            <a:ext cx="12039600" cy="20621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একযোজী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(-COOH)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R-COOH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HCOOH,C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-COOH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146747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5545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মনোকার্বক্সিলিক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মনোকার্বক্সিলিক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-COOH,CH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=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CHCOOH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0"/>
            <a:ext cx="12039600" cy="707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833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89120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350</Words>
  <Application>Microsoft Office PowerPoint</Application>
  <PresentationFormat>Custom</PresentationFormat>
  <Paragraphs>69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148</cp:revision>
  <dcterms:created xsi:type="dcterms:W3CDTF">2020-09-27T14:36:29Z</dcterms:created>
  <dcterms:modified xsi:type="dcterms:W3CDTF">2026-08-11T04:08:54Z</dcterms:modified>
</cp:coreProperties>
</file>