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7" r:id="rId14"/>
    <p:sldId id="268" r:id="rId15"/>
    <p:sldId id="269" r:id="rId16"/>
    <p:sldId id="270" r:id="rId17"/>
    <p:sldId id="271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E8BC5-968D-EA53-3991-49DDFE5089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352181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66B05-D281-90D0-4EB2-C3C460D65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67" y="0"/>
            <a:ext cx="10353761" cy="82391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এপিডার্মিস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বহিঃত্বক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কোষসমূহ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B4C33F-0A3C-C531-2C6D-BE32C00A8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919" y="823913"/>
            <a:ext cx="5951428" cy="592860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পেশি-আবরণী</a:t>
            </a:r>
            <a:r>
              <a:rPr lang="en-US" sz="2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(Musculo-Epithelial cell)</a:t>
            </a:r>
            <a:r>
              <a:rPr lang="en-US" sz="22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এপিডার্মিসের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সবচেয়ে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বড়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ইন্টারস্টিশিয়াল</a:t>
            </a:r>
            <a:r>
              <a:rPr lang="en-US" sz="2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(Interstitial cell)</a:t>
            </a:r>
            <a:r>
              <a:rPr lang="en-US" sz="22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স্টেম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ঘটাতে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</a:t>
            </a:r>
            <a:r>
              <a:rPr lang="en-US" sz="2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(Cnidocyte)</a:t>
            </a:r>
            <a:r>
              <a:rPr lang="en-US" sz="22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আত্মরক্ষা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(Sensory cell)</a:t>
            </a:r>
            <a:r>
              <a:rPr lang="en-US" sz="22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</a:t>
            </a:r>
            <a:r>
              <a:rPr lang="en-US" sz="2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2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(Nerve cell)</a:t>
            </a:r>
            <a:r>
              <a:rPr lang="en-US" sz="22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(Gland cell)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নিঃসরণ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2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(Germ cell)</a:t>
            </a:r>
            <a:r>
              <a:rPr lang="en-US" sz="2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প্রজননে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নেয়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9D572D0-6CF2-A73C-2D34-8977A72BB4F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096000" y="2682693"/>
            <a:ext cx="6096000" cy="248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1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62C7D-06C4-A829-BEF8-C24FA397D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242888"/>
            <a:ext cx="10353761" cy="823912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গ্যাস্ট্রোডার্মিস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অন্তঃত্বক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কোষসমূহ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C6573-F518-2C0D-CA8A-DE8A9CC34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715" y="1066800"/>
            <a:ext cx="5586288" cy="57912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2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পেশি-আবরণী</a:t>
            </a:r>
            <a:r>
              <a:rPr lang="en-US" sz="2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স্তম্ভাকার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উৎসেচক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পিচ্ছিলকারক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নিঃসরণ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সহায়তা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ইন্টারস্টিশিয়াল</a:t>
            </a:r>
            <a:r>
              <a:rPr lang="en-US" sz="2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বিভাজিত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প্রয়োজনমতো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অন্য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রূপান্তরিত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</a:t>
            </a:r>
            <a:r>
              <a:rPr lang="en-US" sz="2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জালের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ছড়িয়ে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সারা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ছড়িয়ে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দেয়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0AB8413-BCBB-83FA-FC9E-32A34C6EA89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915123" y="1439056"/>
            <a:ext cx="5276877" cy="51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7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1ED08-6283-238D-B1FF-931522AAD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271" y="0"/>
            <a:ext cx="10353761" cy="82391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মেসোগ্লিয়া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AEBFFF-7E70-7450-A41A-2FB363BC7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2272" y="1066799"/>
            <a:ext cx="5188732" cy="2530839"/>
          </a:xfrm>
        </p:spPr>
        <p:txBody>
          <a:bodyPr>
            <a:normAutofit lnSpcReduction="10000"/>
          </a:bodyPr>
          <a:lstStyle/>
          <a:p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Cnidaria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পর্বের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প্রাণীদের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এপিডার্মিস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গ্যাস্ট্রোডার্মিসের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মাঝখানে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জেলির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আঠালো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স্থিতিস্থাপক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বর্ণহীন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অকোষীয়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স্তরটির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মেসোগ্লিয়া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এপিডার্মিস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গ্যাস্ট্রোডার্মিসের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মেসোগ্লিয়া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গঠনে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নেয়</a:t>
            </a:r>
            <a:r>
              <a:rPr lang="en-US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B5A9CD-3625-3D6C-92A9-EC953C06A5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3795" y="3717560"/>
            <a:ext cx="5107208" cy="207363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মেসোগ্লিয়া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অভ্যন্তরীণ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কঙ্কাল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অবলম্বন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জোগায়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মেসোগ্লিয়া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কোষস্তরের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ভিত্তিরুপে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38B22C0-1D54-1C1C-9588-A081F6B1F5B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488366"/>
            <a:ext cx="6019800" cy="305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D1CA2-BF48-745D-7F0E-B353C9EA8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122" y="140456"/>
            <a:ext cx="11073058" cy="123863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আদর্শ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নিডোসাইটের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b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-র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আদর্শ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দেখতে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গোলাকার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ডিম্বাকার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পেয়ালাকার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আকৃতির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বর্ণিত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অংশগুলো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endParaRPr lang="en-US" sz="2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61C864-BB17-A25D-2C0D-96A9BBE90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4820" y="1379095"/>
            <a:ext cx="6725587" cy="5338449"/>
          </a:xfrm>
        </p:spPr>
        <p:txBody>
          <a:bodyPr>
            <a:normAutofit fontScale="25000" lnSpcReduction="20000"/>
          </a:bodyPr>
          <a:lstStyle/>
          <a:p>
            <a:r>
              <a:rPr lang="en-US" sz="8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কোষাবরণ</a:t>
            </a:r>
            <a:r>
              <a:rPr lang="en-US" sz="8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8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সাইটোপ্লাজম</a:t>
            </a:r>
            <a:r>
              <a:rPr lang="en-US" sz="8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8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দ্বি-স্তরবিশিষ্ট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ঝিল্লি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নিউক্লিয়াস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সাইটোপ্লাজম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8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নিডোসিল</a:t>
            </a:r>
            <a:r>
              <a:rPr lang="en-US" sz="8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8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প্রান্তের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একপাশে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কাটা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রোমের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সংবেদনশীল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ট্রিগারের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8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</a:t>
            </a:r>
            <a:r>
              <a:rPr lang="en-US" sz="8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8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নিডোসাইটের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গোল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নাশপাতি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আকৃতির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বিষাক্ত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ক্যাপসুল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8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হিপনোটক্সিন</a:t>
            </a:r>
            <a:r>
              <a:rPr lang="en-US" sz="8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8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প্রোটিন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ফেনলযুক্ত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বিষাক্ত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শিকারকে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অবশ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80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অপারকুলামঃ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অবস্থায়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ক্যাপসুল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ঢাকনা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অপারকুলাম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8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থ্রেড</a:t>
            </a:r>
            <a:r>
              <a:rPr lang="en-US" sz="8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টিউব</a:t>
            </a:r>
            <a:r>
              <a:rPr lang="en-US" sz="8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8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ল্যাসো</a:t>
            </a:r>
            <a:r>
              <a:rPr lang="en-US" sz="80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8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ক্যাপসুলের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ভেতর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প্যাঁচানো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অবস্থায়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দীর্ঘ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সূক্ষ্ম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নল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নিক্ষিপ্ত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8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7B08377-AEE6-4DA3-D4EA-4781C83F857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000407" y="3172370"/>
            <a:ext cx="5191593" cy="354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0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41408-E7B6-3C9D-516C-501C59C9D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319" y="0"/>
            <a:ext cx="10353761" cy="1066800"/>
          </a:xfrm>
        </p:spPr>
        <p:txBody>
          <a:bodyPr/>
          <a:lstStyle/>
          <a:p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প্রকারভেদ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0" dirty="0">
                <a:effectLst/>
              </a:rPr>
              <a:t> </a:t>
            </a:r>
            <a:r>
              <a:rPr lang="en-US" sz="24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হাইড্রাতে</a:t>
            </a:r>
            <a:r>
              <a:rPr lang="en-US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চার</a:t>
            </a:r>
            <a:r>
              <a:rPr lang="en-US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</a:t>
            </a:r>
            <a:r>
              <a:rPr lang="en-US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</a:t>
            </a:r>
            <a:r>
              <a:rPr lang="en-US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দেখা</a:t>
            </a:r>
            <a:r>
              <a:rPr lang="en-US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যথাঃ</a:t>
            </a:r>
            <a:r>
              <a:rPr lang="en-US" sz="2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A9C332-0D3E-1DB0-17CB-27CDE5C30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646" y="1184223"/>
            <a:ext cx="5481357" cy="567377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স্টেনোটিল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পেনিট্র্যান্টঃ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স্টিনোটিল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সবচেয়ে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ক্যাপসুল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বিষাক্ত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হিপনোটক্সিন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নামক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পুর্ণ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মোটা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বাটে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কাঁটা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বার্ব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বাটে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তিন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সারি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বার্বিউল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স্টিনোটিলের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হিপনোটক্সিন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অবশ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আঁকড়ে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ধরে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ভলভেন্ট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ডেসমোনিমঃ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ভলভেন্ট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অপেক্ষাকৃত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বার্ব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বার্বিউল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ক্যাপসুলের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ভিতরে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মাত্র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প্যাচ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নিক্ষিপ্ত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কর্ক-স্ক্রুর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অনেকগুলো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প্যাঁচের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</a:pP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ভলভেন্টের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জড়িয়ে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ধরে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10000"/>
              </a:lnSpc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চলনে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459ACD-ADC3-FC39-E406-FFA6D4770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879" y="1918741"/>
            <a:ext cx="5696262" cy="475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8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EFC94-BC03-4244-73C6-1C8A55844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4754" y="0"/>
            <a:ext cx="6144715" cy="6858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স্ট্রেপটোলিন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গ্লুটিন্যান্ট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হলোট্রাইকাস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আইসোরাইজাঃ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ক্যাপসুল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সুগঠিত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বার্ব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তবে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বার্বিউল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কাঁটাযুক্ত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শীর্ষদেশ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উন্মুক্ত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স্ট্রেপটোলিন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গ্লুটিন্যান্টের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আঠালো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ক্ষরণ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প্যাচিয়ে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ধরে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চলনে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৪।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স্টেরিওলিন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গ্লুটিন্যান্ট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অ্যাট্রাইকাস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আইসোরাইজাঃ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স্টেরিওলিন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গ্লুটিন্যান্ট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ক্ষুদ্রতম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সুগঠিত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বার্ব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বার্বিউল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কাঁটাবিহীন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শীর্ষদেশ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উন্মুক্ত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স্টেরিওলিন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গ্লুটিন্যান্টের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চলনে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কোন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বস্তুর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আটকে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9F6C9E3-5CBA-1612-1A45-8251058E3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466" y="3280840"/>
            <a:ext cx="5307767" cy="35771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01B801-63D5-4AC7-2854-C27509CB1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0466" y="179882"/>
            <a:ext cx="5141626" cy="290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1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B41F6-F7C8-E2A2-FDCF-1CA82672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122" y="125466"/>
            <a:ext cx="10353761" cy="679554"/>
          </a:xfrm>
        </p:spPr>
        <p:txBody>
          <a:bodyPr/>
          <a:lstStyle/>
          <a:p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নিক্ষেপের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35142-E210-AC9B-E433-65A4761BEF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1" y="914400"/>
            <a:ext cx="5666283" cy="581813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নিক্ষেপ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রাসায়নিক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ও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যান্ত্রিক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প্রক্রিয়া।শিকার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কর্ষিকার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 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নিকটবর্তী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 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নিক্ষিপ্তকরণ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রাসায়নিক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কারণে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ভেদ্যতা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বেড়ে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ক্যাপসুলের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অভিস্রবণিক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চাপ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বেড়ে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থলীর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ভিতর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করে।থলীর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ভিতর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পলি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–ℽ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গ্লুটামেট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নামক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রাসায়নিক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 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ক্ষরিত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নিডোসিল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স্পর্শ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মাত্রই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অপারকুলাম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খুলে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  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ক্ষিপ্র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গতিতে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নিক্ষিপ্ত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           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ঘটনাটি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মাত্র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৩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মিলি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সেকেন্ডে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06912C-2E09-79B9-DAC9-CB09D4328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76044" y="929039"/>
            <a:ext cx="5666283" cy="2184816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একবার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নিক্ষিপ্ত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  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সেটি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আনা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অর্থা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ৎ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একবার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    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নিক্ষিপ্ত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 ঐ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একই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আর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কোন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       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 এ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ধীরে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ধীরে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গ্যাস্ট্রোভাস্কুলারে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খাদ্যবস্তুর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মিশে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হজম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                ৪৮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ঘন্টার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নতুন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5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6C2C7C-F550-DB24-7C3B-64566A84B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475" y="2998033"/>
            <a:ext cx="5146852" cy="373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6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E9DDF-5BB0-CA27-6DA6-099598748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22694"/>
            <a:ext cx="10353761" cy="823912"/>
          </a:xfrm>
        </p:spPr>
        <p:txBody>
          <a:bodyPr/>
          <a:lstStyle/>
          <a:p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সিলেন্টেরনঃ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গ্যাস্ট্রোভাস্কুলার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D5B78-C924-7D6F-DE6C-CFFEA6F1E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96" y="1066800"/>
            <a:ext cx="5107208" cy="1845432"/>
          </a:xfrm>
        </p:spPr>
        <p:txBody>
          <a:bodyPr>
            <a:no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নিডারিয়া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পর্বভুক্ত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প্রাণিদের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দেহাভ্যন্তরে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একপ্রান্ত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খোলা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নলাকার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সিলেন্টেরন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গ্যাস্ট্রোডার্মিসে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পরিবৃত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শেষপ্রান্ত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লম্বালম্বিভাবে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বিস্তৃত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C93359-F8B6-3A00-56BE-A31A6B11CBB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>
                <a:effectLst/>
              </a:rPr>
              <a:t>সিলেন্টেরন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খাদ্য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পরিপাক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খাদ্যসার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পরিবহন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শ্বসন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রেচন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বর্জ্য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পদার্থ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নিষ্কাশন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প্রভৃতি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শারীরবৃত্তীয়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কাজ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করে</a:t>
            </a:r>
            <a:r>
              <a:rPr lang="en-US" dirty="0">
                <a:effectLst/>
              </a:rPr>
              <a:t>। </a:t>
            </a:r>
            <a:r>
              <a:rPr lang="en-US" dirty="0" err="1">
                <a:effectLst/>
              </a:rPr>
              <a:t>খাদ্য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বস্তু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সিলেন্টেরনে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গৃহীত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হয়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এবং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বহিঃকোষীয়</a:t>
            </a:r>
            <a:r>
              <a:rPr lang="en-US" dirty="0">
                <a:effectLst/>
              </a:rPr>
              <a:t> ও </a:t>
            </a:r>
            <a:r>
              <a:rPr lang="en-US" dirty="0" err="1">
                <a:effectLst/>
              </a:rPr>
              <a:t>অন্তঃকোষীয়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পরিপাক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সম্পন্ন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হয়</a:t>
            </a:r>
            <a:r>
              <a:rPr lang="en-US" dirty="0">
                <a:effectLst/>
              </a:rPr>
              <a:t>। </a:t>
            </a:r>
            <a:r>
              <a:rPr lang="en-US" dirty="0" err="1">
                <a:effectLst/>
              </a:rPr>
              <a:t>অপাচ্য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খাদ্যাংশ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এবং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বর্জ্য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পদার্থ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মুখছিদ্রের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মধ্য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দিয়ে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বাইরে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নির্গত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হয়</a:t>
            </a:r>
            <a:r>
              <a:rPr lang="en-US" dirty="0">
                <a:effectLst/>
              </a:rPr>
              <a:t>। </a:t>
            </a:r>
            <a:r>
              <a:rPr lang="en-US" dirty="0" err="1">
                <a:effectLst/>
              </a:rPr>
              <a:t>তাই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সিলেন্টেরনকে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পরিপাক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সংবহন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গহ্বর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বা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গ্যাস্ট্রোভাস্কুলার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গহ্বর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বলা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হয়</a:t>
            </a:r>
            <a:r>
              <a:rPr lang="en-US" dirty="0">
                <a:effectLst/>
              </a:rPr>
              <a:t>। 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5092169-7440-3F6A-90DC-FD04EB5B219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165298" y="1514007"/>
            <a:ext cx="4661941" cy="52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6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CD72F-D277-7184-5145-26A628CD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237344"/>
            <a:ext cx="10353761" cy="829456"/>
          </a:xfrm>
        </p:spPr>
        <p:txBody>
          <a:bodyPr>
            <a:normAutofit fontScale="90000"/>
          </a:bodyPr>
          <a:lstStyle/>
          <a:p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endParaRPr lang="en-US" sz="5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152DA-B7A9-A002-C803-50BB6F453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289154"/>
            <a:ext cx="10353762" cy="450204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শ্রেণিভিত্তিক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উল্লেখ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বহির্গঠন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অন্তর্গঠন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চিত্রসহ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আদর্শ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নিডোসাইটের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চিত্রসহ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প্রকারভেদ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নিক্ষেপের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সিলেন্টেরনঃ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গ্যাস্ট্রোভাস্কুলার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Q-7: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মেসোগ্লিয়া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9C095-E3D6-036C-2AB2-E04BF6CD3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159896"/>
            <a:ext cx="10353761" cy="1249180"/>
          </a:xfrm>
        </p:spPr>
        <p:txBody>
          <a:bodyPr>
            <a:noAutofit/>
          </a:bodyPr>
          <a:lstStyle/>
          <a:p>
            <a:r>
              <a:rPr lang="en-US" sz="9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endParaRPr lang="en-US" sz="9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5B2D34-4627-07FE-CCB2-17E50F3D2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8426" y="1409076"/>
            <a:ext cx="7420131" cy="528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5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DD682-7639-16A4-117D-483A94D11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122" y="14679"/>
            <a:ext cx="10353761" cy="823913"/>
          </a:xfrm>
        </p:spPr>
        <p:txBody>
          <a:bodyPr/>
          <a:lstStyle/>
          <a:p>
            <a:r>
              <a:rPr lang="en-US" dirty="0"/>
              <a:t>Animal identity (</a:t>
            </a:r>
            <a:r>
              <a:rPr lang="en-US" dirty="0" err="1"/>
              <a:t>প্রাণীর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r>
              <a:rPr lang="en-US" dirty="0"/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47AFDC-6561-5A36-E603-F18D83D13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921" y="1032229"/>
            <a:ext cx="6402003" cy="2879724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Girl’s School &amp; College</a:t>
            </a:r>
          </a:p>
          <a:p>
            <a:pPr lvl="1" algn="ctr">
              <a:lnSpc>
                <a:spcPct val="100000"/>
              </a:lnSpc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algn="ctr">
              <a:lnSpc>
                <a:spcPct val="1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01741-282232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9BAD-F3AA-192B-C071-0C49AC394B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2003" y="1464010"/>
            <a:ext cx="4865554" cy="2254306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Zoology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Class- XI-XII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Chapter-2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Lectur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 &amp; 2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Identity-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Hydra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4F4680F-DD90-271B-7853-40DC16DB143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427433" y="4047344"/>
            <a:ext cx="3602265" cy="266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7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A5B25-15D7-A5DE-889B-6C6AED6B9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369758"/>
            <a:ext cx="10353761" cy="829456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12882-8FBA-05E7-D127-C90B40430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1376535"/>
            <a:ext cx="10353762" cy="416982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পরিচিতি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বহির্গঠন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অন্তর্গঠন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আদর্শ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নিডোসাইটের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প্রকারভেদ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নেমাটোসিস্টের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সূত্রক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নিক্ষেপের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সিলেন্টেরনঃ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গ্যাস্ট্রোভাস্কুলার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99414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45E5C-F91B-3721-6DDE-D5F3DA4B7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122" y="110476"/>
            <a:ext cx="10353761" cy="649574"/>
          </a:xfrm>
        </p:spPr>
        <p:txBody>
          <a:bodyPr/>
          <a:lstStyle/>
          <a:p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পরিচিতি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6C041-3B2F-84DF-7F94-AAEB8CB2B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123" y="764737"/>
            <a:ext cx="5176880" cy="5770974"/>
          </a:xfrm>
        </p:spPr>
        <p:txBody>
          <a:bodyPr>
            <a:normAutofit fontScale="85000" lnSpcReduction="10000"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হচ্ছে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নিডারিয়া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পর্বের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মাংসাশী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দ্বিস্তরী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মুক্তজীবী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জলজ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আব্রাহাম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ট্রেম্বলে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(১৭৪৪)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সালে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আবিষ্কার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করেন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লিনিয়াস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নামকরণ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করেন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পৃথিবীতে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৪০টি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প্রজাতি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থাকলেও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বাংলাদেশে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৩টি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প্রজাতির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উল্লেখ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পাওয়া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যথাঃ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বর্ণহীন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 vulgaris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সবুজ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বর্ণের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 </a:t>
            </a:r>
            <a:r>
              <a:rPr lang="en-US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viridissima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বাদামী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বর্ণের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 </a:t>
            </a:r>
            <a:r>
              <a:rPr lang="en-US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oligactis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)।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মিঠাপানিতে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খাল,বিল,পুকুর,হ্রদ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নিমজ্জিত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কঠিন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বস্তু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জলজ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উদ্ভিদের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পাতার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নিম্নপৃষ্ঠে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নিম্নমুখী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ঝুলে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857BAAB-FCBC-4587-7028-237A2079464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075357" y="1075545"/>
            <a:ext cx="4272520" cy="470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6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60596-CE38-673F-BE41-7CBD4BAD8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342" y="252492"/>
            <a:ext cx="9733512" cy="601948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শ্রেণিতাত্ত্বিক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cap="none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Systematic position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7D4E0-DAAB-6388-8A0E-455CB2918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244" y="1229193"/>
            <a:ext cx="9733512" cy="5261547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Kingdom: Animalia</a:t>
            </a:r>
          </a:p>
          <a:p>
            <a:pPr algn="l"/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Phylum: Cnidaria</a:t>
            </a:r>
          </a:p>
          <a:p>
            <a:pPr algn="l"/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Class: Hydrozoa</a:t>
            </a:r>
          </a:p>
          <a:p>
            <a:pPr algn="l"/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Order: </a:t>
            </a:r>
            <a:r>
              <a:rPr lang="en-US" sz="32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Hydroida</a:t>
            </a:r>
            <a:endParaRPr lang="en-US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Family: </a:t>
            </a:r>
            <a:r>
              <a:rPr lang="en-US" sz="32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Hydridae</a:t>
            </a:r>
            <a:endParaRPr lang="en-US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Genus: </a:t>
            </a:r>
            <a:r>
              <a:rPr lang="en-US" sz="32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</a:t>
            </a:r>
          </a:p>
          <a:p>
            <a:pPr algn="l"/>
            <a:r>
              <a:rPr lang="en-US" sz="3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Species: </a:t>
            </a:r>
            <a:r>
              <a:rPr lang="en-US" sz="32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 vulgaris</a:t>
            </a:r>
          </a:p>
        </p:txBody>
      </p:sp>
    </p:spTree>
    <p:extLst>
      <p:ext uri="{BB962C8B-B14F-4D97-AF65-F5344CB8AC3E}">
        <p14:creationId xmlns:p14="http://schemas.microsoft.com/office/powerpoint/2010/main" val="140953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589BF-A60E-E107-9575-783AE98CA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122" y="1"/>
            <a:ext cx="10353761" cy="704538"/>
          </a:xfrm>
        </p:spPr>
        <p:txBody>
          <a:bodyPr/>
          <a:lstStyle/>
          <a:p>
            <a:r>
              <a:rPr lang="en-US" dirty="0" err="1">
                <a:solidFill>
                  <a:srgbClr val="FFFF00"/>
                </a:solidFill>
              </a:rPr>
              <a:t>হাইড্রার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বহির্গঠন</a:t>
            </a:r>
            <a:r>
              <a:rPr lang="en-US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8EB3D-6475-749D-18D7-5F41A7548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804" y="811967"/>
            <a:ext cx="4879199" cy="509666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হাইপোস্টোমঃ</a:t>
            </a:r>
            <a:endParaRPr lang="en-US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D962E-2F67-BE95-E37D-273E58F329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597" y="1429061"/>
            <a:ext cx="5406406" cy="436213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4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হাইপোস্টোম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মৌখিক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প্রান্তে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মোচাকৃতি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সংকোচন-প্রসারণশীল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যার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চূড়ায়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2400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হাইপোস্টোমের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চূড়ায়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বৃত্তাকার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অপাচ্য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নিষ্কাশনে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7ACEC8-8BA8-5B4D-C5F9-E4BA5B1A9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6552" y="1066800"/>
            <a:ext cx="4395967" cy="539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1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E8E46-D538-AA62-4A17-A996F1ABE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62" y="160965"/>
            <a:ext cx="10353675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২। </a:t>
            </a:r>
            <a:r>
              <a:rPr lang="en-US" dirty="0" err="1">
                <a:solidFill>
                  <a:srgbClr val="00B0F0"/>
                </a:solidFill>
              </a:rPr>
              <a:t>দেহকান্ডঃ</a:t>
            </a:r>
            <a:r>
              <a:rPr lang="en-US" dirty="0">
                <a:solidFill>
                  <a:srgbClr val="00B0F0"/>
                </a:solidFill>
              </a:rPr>
              <a:t> </a:t>
            </a:r>
            <a:br>
              <a:rPr lang="en-US" dirty="0"/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হাইপোস্টোম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পদতলের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মধ্যবর্তী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নলাকার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সংকোচন-প্রসারণশীল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দেহকাণ্ড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17482-7D66-3233-960F-D497ACBA4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549" y="1673538"/>
            <a:ext cx="6265888" cy="5098479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কর্ষিকা</a:t>
            </a:r>
            <a:r>
              <a:rPr lang="en-US" sz="2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(Tentacle):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হাইপোস্টোমের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গোড়ার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ঘিরে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১০টি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ফাঁপা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সুতার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কর্ষিকা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ধরতে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চলনে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</a:t>
            </a:r>
            <a:r>
              <a:rPr lang="en-US" sz="2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ব্যাটারি</a:t>
            </a:r>
            <a:r>
              <a:rPr lang="en-US" sz="2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কর্ষিকার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গায়ে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টিউমারের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আত্মরক্ষা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নেয়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মুকুল</a:t>
            </a:r>
            <a:r>
              <a:rPr lang="en-US" sz="2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(Bud):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অনুকূল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পর্যাপ্ত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পেলে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গ্রীষ্মকালে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দেহকাণ্ডের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মধ্যবর্তী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অঞ্চল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মুকুল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নতুন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বংশধরের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জন্ম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জননাঙ্গ</a:t>
            </a:r>
            <a:r>
              <a:rPr lang="en-US" sz="29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(Gonad):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ঋতুতে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দেহকাণ্ডের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গায়ে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শুক্রাশয়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ডিম্বাশয়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5A05916-5953-C1DD-51C1-F4FE0C4035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55436" y="1486528"/>
            <a:ext cx="5126635" cy="176633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sz="41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41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পাদ-চাকতিঃ</a:t>
            </a:r>
            <a:r>
              <a:rPr lang="en-US" sz="41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9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দেহকাণ্ডের</a:t>
            </a:r>
            <a:r>
              <a:rPr lang="en-US" sz="29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নিম্নপ্রান্তে</a:t>
            </a:r>
            <a:r>
              <a:rPr lang="en-US" sz="29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9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গোল</a:t>
            </a:r>
            <a:r>
              <a:rPr lang="en-US" sz="29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9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চাপা</a:t>
            </a:r>
            <a:r>
              <a:rPr lang="en-US" sz="29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9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9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পাদ-চাকতি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পেডাল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ডিস্ক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আঠালো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তলের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লেগে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6DB5F-147D-DD74-9E00-F3068177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5102" y="3252865"/>
            <a:ext cx="4227226" cy="351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2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7418B-5820-299B-D4BE-3B6021FAD0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465" y="0"/>
            <a:ext cx="9001462" cy="886319"/>
          </a:xfrm>
        </p:spPr>
        <p:txBody>
          <a:bodyPr/>
          <a:lstStyle/>
          <a:p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দ্বিস্তরী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ডিপ্লোব্লাস্টিক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FC0DCA-C4A0-00B8-5B33-CF76DD63B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656" y="1119031"/>
            <a:ext cx="11667343" cy="2309969"/>
          </a:xfrm>
        </p:spPr>
        <p:txBody>
          <a:bodyPr/>
          <a:lstStyle/>
          <a:p>
            <a:pPr algn="just"/>
            <a:r>
              <a:rPr lang="en-US" dirty="0" err="1">
                <a:effectLst/>
              </a:rPr>
              <a:t>দ্বিস্তরী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প্রাণী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বা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ডিপ্লোব্লাস্টিক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প্রাণী</a:t>
            </a:r>
            <a:r>
              <a:rPr lang="en-US" dirty="0"/>
              <a:t> </a:t>
            </a:r>
            <a:r>
              <a:rPr lang="en-US" dirty="0" err="1"/>
              <a:t>হলো</a:t>
            </a:r>
            <a:r>
              <a:rPr lang="en-US" dirty="0"/>
              <a:t> </a:t>
            </a:r>
            <a:r>
              <a:rPr lang="en-US" dirty="0" err="1"/>
              <a:t>সেইসব</a:t>
            </a:r>
            <a:r>
              <a:rPr lang="en-US" dirty="0"/>
              <a:t> </a:t>
            </a:r>
            <a:r>
              <a:rPr lang="en-US" dirty="0" err="1"/>
              <a:t>প্রাণী</a:t>
            </a:r>
            <a:r>
              <a:rPr lang="en-US" dirty="0"/>
              <a:t> </a:t>
            </a:r>
            <a:r>
              <a:rPr lang="en-US" dirty="0" err="1"/>
              <a:t>যাদের</a:t>
            </a:r>
            <a:r>
              <a:rPr lang="en-US" dirty="0"/>
              <a:t> </a:t>
            </a:r>
            <a:r>
              <a:rPr lang="en-US" dirty="0" err="1"/>
              <a:t>ভ্রূণ</a:t>
            </a:r>
            <a:r>
              <a:rPr lang="en-US" dirty="0"/>
              <a:t> </a:t>
            </a:r>
            <a:r>
              <a:rPr lang="en-US" dirty="0" err="1"/>
              <a:t>অবস্থায়</a:t>
            </a:r>
            <a:r>
              <a:rPr lang="en-US" dirty="0"/>
              <a:t> </a:t>
            </a:r>
            <a:r>
              <a:rPr lang="en-US" dirty="0" err="1"/>
              <a:t>দেহপ্রাচীর</a:t>
            </a:r>
            <a:r>
              <a:rPr lang="en-US" dirty="0"/>
              <a:t> </a:t>
            </a:r>
            <a:r>
              <a:rPr lang="en-US" dirty="0" err="1"/>
              <a:t>কেবল</a:t>
            </a:r>
            <a:r>
              <a:rPr lang="en-US" dirty="0"/>
              <a:t> </a:t>
            </a:r>
            <a:r>
              <a:rPr lang="en-US" dirty="0" err="1"/>
              <a:t>এক্টোডার্ম</a:t>
            </a:r>
            <a:r>
              <a:rPr lang="en-US" dirty="0"/>
              <a:t> ও </a:t>
            </a:r>
            <a:r>
              <a:rPr lang="en-US" dirty="0" err="1"/>
              <a:t>এন্ডোডার্ম</a:t>
            </a:r>
            <a:r>
              <a:rPr lang="en-US" dirty="0"/>
              <a:t> </a:t>
            </a:r>
            <a:r>
              <a:rPr lang="en-US" dirty="0" err="1"/>
              <a:t>নামক</a:t>
            </a:r>
            <a:r>
              <a:rPr lang="en-US" dirty="0"/>
              <a:t> </a:t>
            </a:r>
            <a:r>
              <a:rPr lang="en-US" dirty="0" err="1"/>
              <a:t>দুটি</a:t>
            </a:r>
            <a:r>
              <a:rPr lang="en-US" dirty="0"/>
              <a:t> </a:t>
            </a:r>
            <a:r>
              <a:rPr lang="en-US" dirty="0" err="1"/>
              <a:t>মাত্র</a:t>
            </a:r>
            <a:r>
              <a:rPr lang="en-US" dirty="0"/>
              <a:t> </a:t>
            </a:r>
            <a:r>
              <a:rPr lang="en-US" dirty="0" err="1"/>
              <a:t>কোষস্তরে</a:t>
            </a:r>
            <a:r>
              <a:rPr lang="en-US" dirty="0"/>
              <a:t> </a:t>
            </a:r>
            <a:r>
              <a:rPr lang="en-US" dirty="0" err="1"/>
              <a:t>গঠিত</a:t>
            </a:r>
            <a:r>
              <a:rPr lang="en-US" dirty="0"/>
              <a:t> </a:t>
            </a:r>
            <a:r>
              <a:rPr lang="en-US" dirty="0" err="1"/>
              <a:t>হয়</a:t>
            </a:r>
            <a:r>
              <a:rPr lang="en-US" dirty="0"/>
              <a:t>। </a:t>
            </a:r>
            <a:r>
              <a:rPr lang="en-US" dirty="0" err="1"/>
              <a:t>পূর্ণাংগ</a:t>
            </a:r>
            <a:r>
              <a:rPr lang="en-US" dirty="0"/>
              <a:t> </a:t>
            </a:r>
            <a:r>
              <a:rPr lang="en-US" dirty="0" err="1"/>
              <a:t>প্রাণীতে</a:t>
            </a:r>
            <a:r>
              <a:rPr lang="en-US" dirty="0"/>
              <a:t> </a:t>
            </a:r>
            <a:r>
              <a:rPr lang="en-US" dirty="0" err="1"/>
              <a:t>স্তরদুটি</a:t>
            </a:r>
            <a:r>
              <a:rPr lang="en-US" dirty="0"/>
              <a:t> </a:t>
            </a:r>
            <a:r>
              <a:rPr lang="en-US" dirty="0" err="1"/>
              <a:t>যথাক্রমে</a:t>
            </a:r>
            <a:r>
              <a:rPr lang="en-US" dirty="0"/>
              <a:t> </a:t>
            </a:r>
            <a:r>
              <a:rPr lang="en-US" dirty="0" err="1"/>
              <a:t>এপিডার্মিস</a:t>
            </a:r>
            <a:r>
              <a:rPr lang="en-US" dirty="0"/>
              <a:t> ও </a:t>
            </a:r>
            <a:r>
              <a:rPr lang="en-US" dirty="0" err="1"/>
              <a:t>গ্যাস্ট্রোডার্মিসে</a:t>
            </a:r>
            <a:r>
              <a:rPr lang="en-US" dirty="0"/>
              <a:t> </a:t>
            </a:r>
            <a:r>
              <a:rPr lang="en-US" dirty="0" err="1"/>
              <a:t>পরিণত</a:t>
            </a:r>
            <a:r>
              <a:rPr lang="en-US" dirty="0"/>
              <a:t> </a:t>
            </a:r>
            <a:r>
              <a:rPr lang="en-US" dirty="0" err="1"/>
              <a:t>হয়</a:t>
            </a:r>
            <a:r>
              <a:rPr lang="en-US" dirty="0"/>
              <a:t>। </a:t>
            </a:r>
            <a:r>
              <a:rPr lang="en-US" dirty="0" err="1"/>
              <a:t>যেমন</a:t>
            </a:r>
            <a:r>
              <a:rPr lang="en-US" dirty="0"/>
              <a:t>—</a:t>
            </a:r>
            <a:r>
              <a:rPr lang="en-US" dirty="0" err="1"/>
              <a:t>হাইড্রা</a:t>
            </a:r>
            <a:r>
              <a:rPr lang="en-US" dirty="0"/>
              <a:t>, </a:t>
            </a:r>
            <a:r>
              <a:rPr lang="en-US" dirty="0" err="1"/>
              <a:t>অবেলিয়া</a:t>
            </a:r>
            <a:r>
              <a:rPr lang="en-US" dirty="0"/>
              <a:t> ও </a:t>
            </a:r>
            <a:r>
              <a:rPr lang="en-US" dirty="0" err="1"/>
              <a:t>জেলিফিশ</a:t>
            </a:r>
            <a:r>
              <a:rPr lang="en-US" dirty="0"/>
              <a:t>। </a:t>
            </a:r>
            <a:r>
              <a:rPr lang="en-US" dirty="0" err="1"/>
              <a:t>এদের</a:t>
            </a:r>
            <a:r>
              <a:rPr lang="en-US" dirty="0"/>
              <a:t> </a:t>
            </a:r>
            <a:r>
              <a:rPr lang="en-US" dirty="0" err="1"/>
              <a:t>এই</a:t>
            </a:r>
            <a:r>
              <a:rPr lang="en-US" dirty="0"/>
              <a:t> </a:t>
            </a:r>
            <a:r>
              <a:rPr lang="en-US" dirty="0" err="1"/>
              <a:t>দুটি</a:t>
            </a:r>
            <a:r>
              <a:rPr lang="en-US" dirty="0"/>
              <a:t> </a:t>
            </a:r>
            <a:r>
              <a:rPr lang="en-US" dirty="0" err="1"/>
              <a:t>স্তরের</a:t>
            </a:r>
            <a:r>
              <a:rPr lang="en-US" dirty="0"/>
              <a:t> </a:t>
            </a:r>
            <a:r>
              <a:rPr lang="en-US" dirty="0" err="1"/>
              <a:t>মাঝখানে</a:t>
            </a:r>
            <a:r>
              <a:rPr lang="en-US" dirty="0"/>
              <a:t> </a:t>
            </a:r>
            <a:r>
              <a:rPr lang="en-US" dirty="0" err="1"/>
              <a:t>মেসোগ্লিয়া</a:t>
            </a:r>
            <a:r>
              <a:rPr lang="en-US" dirty="0"/>
              <a:t> </a:t>
            </a:r>
            <a:r>
              <a:rPr lang="en-US" dirty="0" err="1"/>
              <a:t>নামক</a:t>
            </a:r>
            <a:r>
              <a:rPr lang="en-US" dirty="0"/>
              <a:t> </a:t>
            </a:r>
            <a:r>
              <a:rPr lang="en-US" dirty="0" err="1"/>
              <a:t>একটি</a:t>
            </a:r>
            <a:r>
              <a:rPr lang="en-US" dirty="0"/>
              <a:t> </a:t>
            </a:r>
            <a:r>
              <a:rPr lang="en-US" dirty="0" err="1"/>
              <a:t>জেলির</a:t>
            </a:r>
            <a:r>
              <a:rPr lang="en-US" dirty="0"/>
              <a:t> </a:t>
            </a:r>
            <a:r>
              <a:rPr lang="en-US" dirty="0" err="1"/>
              <a:t>মতো</a:t>
            </a:r>
            <a:r>
              <a:rPr lang="en-US" dirty="0"/>
              <a:t> </a:t>
            </a:r>
            <a:r>
              <a:rPr lang="en-US" dirty="0" err="1"/>
              <a:t>অকোষীয়</a:t>
            </a:r>
            <a:r>
              <a:rPr lang="en-US" dirty="0"/>
              <a:t> </a:t>
            </a:r>
            <a:r>
              <a:rPr lang="en-US" dirty="0" err="1"/>
              <a:t>স্তর</a:t>
            </a:r>
            <a:r>
              <a:rPr lang="en-US" dirty="0"/>
              <a:t> </a:t>
            </a:r>
            <a:r>
              <a:rPr lang="en-US" dirty="0" err="1"/>
              <a:t>থাকে</a:t>
            </a:r>
            <a:r>
              <a:rPr lang="en-US" dirty="0"/>
              <a:t>।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AAB117-A733-5278-FFF2-CDBB62159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679" y="3072984"/>
            <a:ext cx="5351488" cy="378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1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26048-7519-3E93-E190-A2A86113E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34847"/>
            <a:ext cx="10353761" cy="1504012"/>
          </a:xfrm>
        </p:spPr>
        <p:txBody>
          <a:bodyPr>
            <a:normAutofit fontScale="90000"/>
          </a:bodyPr>
          <a:lstStyle/>
          <a:p>
            <a:r>
              <a:rPr lang="en-US" i="1" cap="none" dirty="0">
                <a:solidFill>
                  <a:srgbClr val="FFFF00"/>
                </a:solidFill>
              </a:rPr>
              <a:t>Hydra</a:t>
            </a:r>
            <a:r>
              <a:rPr lang="en-US" dirty="0">
                <a:solidFill>
                  <a:srgbClr val="FFFF00"/>
                </a:solidFill>
              </a:rPr>
              <a:t>-র </a:t>
            </a:r>
            <a:r>
              <a:rPr lang="en-US" dirty="0" err="1">
                <a:solidFill>
                  <a:srgbClr val="FFFF00"/>
                </a:solidFill>
              </a:rPr>
              <a:t>অন্তর্গঠন</a:t>
            </a:r>
            <a:br>
              <a:rPr lang="en-US" dirty="0">
                <a:solidFill>
                  <a:srgbClr val="FFFF00"/>
                </a:solidFill>
              </a:rPr>
            </a:br>
            <a:br>
              <a:rPr lang="en-US" dirty="0">
                <a:solidFill>
                  <a:srgbClr val="FFFF00"/>
                </a:solidFill>
              </a:rPr>
            </a:br>
            <a:r>
              <a:rPr lang="en-US" sz="2400" i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-র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অন্তর্গঠনে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যথাঃ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দেহপ্রাচীর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সিলেন্টেরন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2DFE4-A2EE-C558-42A3-2BA247CF3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4443" y="1873306"/>
            <a:ext cx="5716200" cy="823912"/>
          </a:xfrm>
        </p:spPr>
        <p:txBody>
          <a:bodyPr>
            <a:normAutofit fontScale="92500"/>
          </a:bodyPr>
          <a:lstStyle/>
          <a:p>
            <a:r>
              <a:rPr lang="en-US" dirty="0"/>
              <a:t>Hydra-র </a:t>
            </a:r>
            <a:r>
              <a:rPr lang="en-US" dirty="0" err="1"/>
              <a:t>দেহের</a:t>
            </a:r>
            <a:r>
              <a:rPr lang="en-US" dirty="0"/>
              <a:t> </a:t>
            </a:r>
            <a:r>
              <a:rPr lang="en-US" dirty="0" err="1"/>
              <a:t>চারদিকে</a:t>
            </a:r>
            <a:r>
              <a:rPr lang="en-US" dirty="0"/>
              <a:t> </a:t>
            </a:r>
            <a:r>
              <a:rPr lang="en-US" dirty="0" err="1"/>
              <a:t>অবস্থিত</a:t>
            </a:r>
            <a:r>
              <a:rPr lang="en-US" dirty="0"/>
              <a:t> </a:t>
            </a:r>
            <a:r>
              <a:rPr lang="en-US" dirty="0" err="1"/>
              <a:t>কোষ</a:t>
            </a:r>
            <a:r>
              <a:rPr lang="en-US" dirty="0"/>
              <a:t> </a:t>
            </a:r>
            <a:r>
              <a:rPr lang="en-US" dirty="0" err="1"/>
              <a:t>র্নিমিত</a:t>
            </a:r>
            <a:r>
              <a:rPr lang="en-US" dirty="0"/>
              <a:t> </a:t>
            </a:r>
            <a:r>
              <a:rPr lang="en-US" dirty="0" err="1"/>
              <a:t>আবরণটিকে</a:t>
            </a:r>
            <a:r>
              <a:rPr lang="en-US" dirty="0"/>
              <a:t> </a:t>
            </a:r>
            <a:r>
              <a:rPr lang="en-US" dirty="0" err="1"/>
              <a:t>দেহপ্রাচীর</a:t>
            </a:r>
            <a:r>
              <a:rPr lang="en-US" dirty="0"/>
              <a:t> </a:t>
            </a:r>
            <a:r>
              <a:rPr lang="en-US" dirty="0" err="1"/>
              <a:t>বলে</a:t>
            </a:r>
            <a:r>
              <a:rPr lang="en-US" dirty="0"/>
              <a:t>।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FCE4DD-DF60-317B-3DB7-7E347769D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716200" cy="287896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Hydra-র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দেহপ্রাচীরের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দেখা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১।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এপিডার্মিস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 ২।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গ্যাস্ট্রোডার্মিস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৩।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মেসোগ্লিয়া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D16F378-1C33-58C6-6DBF-EE9E12F69DB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640643" y="1738859"/>
            <a:ext cx="5551357" cy="488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7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411</TotalTime>
  <Words>1379</Words>
  <Application>Microsoft Office PowerPoint</Application>
  <PresentationFormat>Widescreen</PresentationFormat>
  <Paragraphs>104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Bookman Old Style</vt:lpstr>
      <vt:lpstr>Rockwell</vt:lpstr>
      <vt:lpstr>Times New Roman</vt:lpstr>
      <vt:lpstr>Wingdings</vt:lpstr>
      <vt:lpstr>Damask</vt:lpstr>
      <vt:lpstr>Welcome</vt:lpstr>
      <vt:lpstr>Animal identity (প্রাণীর পরিচিতি)</vt:lpstr>
      <vt:lpstr>এই পাঠ শেষে শিক্ষার্থীরা………</vt:lpstr>
      <vt:lpstr>হাইড্রার পরিচিতি </vt:lpstr>
      <vt:lpstr>শ্রেণিতাত্ত্বিক অবস্থান(Systematic position)</vt:lpstr>
      <vt:lpstr>হাইড্রার বহির্গঠন </vt:lpstr>
      <vt:lpstr>২। দেহকান্ডঃ  হাইপোস্টোম ও পদতলের মধ্যবর্তী মূল নলাকার ও সংকোচন-প্রসারণশীল অংশটি হলো দেহকাণ্ড।</vt:lpstr>
      <vt:lpstr>দ্বিস্তরী বা ডিপ্লোব্লাস্টিক প্রাণী </vt:lpstr>
      <vt:lpstr>Hydra-র অন্তর্গঠন  Hydra-র অন্তর্গঠনে মূলত দুটি প্রধান অংশ থাকে। যথাঃ দেহপ্রাচীর ও সিলেন্টেরন  </vt:lpstr>
      <vt:lpstr>১। এপিডার্মিস বা বহিঃত্বক এর কোষসমূহ </vt:lpstr>
      <vt:lpstr>২। গ্যাস্ট্রোডার্মিস বা অন্তঃত্বক এর কোষসমূহ </vt:lpstr>
      <vt:lpstr>৩। মেসোগ্লিয়া </vt:lpstr>
      <vt:lpstr>আদর্শ নিডোসাইটের গঠন Hydra-র একটি আদর্শ নিডোসাইট দেখতে গোলাকার, ডিম্বাকার, পেয়ালাকার আকৃতির এবং নিচে বর্ণিত অংশগুলো নিয়ে গঠিত। </vt:lpstr>
      <vt:lpstr>নেমাটোসিস্টের প্রকারভেদ:  হাইড্রাতে চার প্রকার নেমাটোসিস্ট দেখা যায়। যথাঃ </vt:lpstr>
      <vt:lpstr>PowerPoint Presentation</vt:lpstr>
      <vt:lpstr>নেমাটোসিস্টের সূত্রক নিক্ষেপের কৌশল</vt:lpstr>
      <vt:lpstr>সিলেন্টেরনঃ গ্যাস্ট্রোভাস্কুলার গহ্বর</vt:lpstr>
      <vt:lpstr>মূল্যায়ন</vt:lpstr>
      <vt:lpstr>ধন্যবাদ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17</cp:revision>
  <dcterms:created xsi:type="dcterms:W3CDTF">2026-07-25T14:55:03Z</dcterms:created>
  <dcterms:modified xsi:type="dcterms:W3CDTF">2026-08-11T13:40:01Z</dcterms:modified>
</cp:coreProperties>
</file>