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61" r:id="rId1"/>
  </p:sldMasterIdLst>
  <p:notesMasterIdLst>
    <p:notesMasterId r:id="rId15"/>
  </p:notesMasterIdLst>
  <p:sldIdLst>
    <p:sldId id="269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72" r:id="rId10"/>
    <p:sldId id="263" r:id="rId11"/>
    <p:sldId id="271" r:id="rId12"/>
    <p:sldId id="264" r:id="rId13"/>
    <p:sldId id="267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3" d="100"/>
          <a:sy n="73" d="100"/>
        </p:scale>
        <p:origin x="9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6995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2043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790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49142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6592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162392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48424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897972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06472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916788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79637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8214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3000">
        <p14:warp dir="in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397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396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46837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784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669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48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62887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708135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24D31-43A5-475A-80CF-332C9F6DCF35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274320" y="6466033"/>
            <a:ext cx="7458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mtClean="0">
                <a:solidFill>
                  <a:srgbClr val="7030A0"/>
                </a:solidFill>
              </a:rPr>
              <a:t>মোঃ আলাউদ্দিন , সহকারী শিক্ষক, শিয়ালীডাঙ্গা বহুমুখী মাধ্যমিক বিদ্যালয়,বটিয়াঘাটা,খুলনা।</a:t>
            </a:r>
            <a:endParaRPr lang="en-US" b="1" smtClean="0">
              <a:solidFill>
                <a:srgbClr val="7030A0"/>
              </a:solidFill>
            </a:endParaRPr>
          </a:p>
          <a:p>
            <a:endParaRPr lang="en-US">
              <a:solidFill>
                <a:srgbClr val="7030A0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19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171" y="2380349"/>
            <a:ext cx="2455681" cy="3017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327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2" r:id="rId1"/>
    <p:sldLayoutId id="2147484063" r:id="rId2"/>
    <p:sldLayoutId id="2147484064" r:id="rId3"/>
    <p:sldLayoutId id="2147484065" r:id="rId4"/>
    <p:sldLayoutId id="2147484066" r:id="rId5"/>
    <p:sldLayoutId id="2147484067" r:id="rId6"/>
    <p:sldLayoutId id="2147484068" r:id="rId7"/>
    <p:sldLayoutId id="2147484069" r:id="rId8"/>
    <p:sldLayoutId id="2147484070" r:id="rId9"/>
    <p:sldLayoutId id="2147484071" r:id="rId10"/>
    <p:sldLayoutId id="2147484072" r:id="rId11"/>
    <p:sldLayoutId id="2147484073" r:id="rId12"/>
    <p:sldLayoutId id="2147484074" r:id="rId13"/>
    <p:sldLayoutId id="2147484075" r:id="rId14"/>
    <p:sldLayoutId id="2147484076" r:id="rId15"/>
    <p:sldLayoutId id="2147484077" r:id="rId16"/>
    <p:sldLayoutId id="2147484078" r:id="rId17"/>
  </p:sldLayoutIdLst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fif"/><Relationship Id="rId2" Type="http://schemas.openxmlformats.org/officeDocument/2006/relationships/image" Target="../media/image20.jf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f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0.jfif"/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.jpeg"/><Relationship Id="rId11" Type="http://schemas.openxmlformats.org/officeDocument/2006/relationships/hyperlink" Target="https://www.teachers.gov.bd/profile/sk336531alauddin" TargetMode="External"/><Relationship Id="rId5" Type="http://schemas.openxmlformats.org/officeDocument/2006/relationships/image" Target="../media/image5.png"/><Relationship Id="rId10" Type="http://schemas.openxmlformats.org/officeDocument/2006/relationships/hyperlink" Target="https://www.facebook.com/alauddin336531" TargetMode="External"/><Relationship Id="rId4" Type="http://schemas.openxmlformats.org/officeDocument/2006/relationships/image" Target="../media/image4.jpeg"/><Relationship Id="rId9" Type="http://schemas.openxmlformats.org/officeDocument/2006/relationships/hyperlink" Target="https://www.youtube.com/@alauddinstudio7264" TargetMode="External"/><Relationship Id="rId1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3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29850" y="-331470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3" name="Shape 1"/>
          <p:cNvSpPr/>
          <p:nvPr/>
        </p:nvSpPr>
        <p:spPr>
          <a:xfrm rot="4320000">
            <a:off x="10882085" y="142406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4" name="Shape 2"/>
          <p:cNvSpPr/>
          <p:nvPr/>
        </p:nvSpPr>
        <p:spPr>
          <a:xfrm rot="8640000">
            <a:off x="10632953" y="909154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5" name="Shape 3"/>
          <p:cNvSpPr/>
          <p:nvPr/>
        </p:nvSpPr>
        <p:spPr>
          <a:xfrm rot="12960000">
            <a:off x="9826747" y="909154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6" name="Shape 4"/>
          <p:cNvSpPr/>
          <p:nvPr/>
        </p:nvSpPr>
        <p:spPr>
          <a:xfrm rot="17280000">
            <a:off x="9577615" y="142406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7" name="Shape 5"/>
          <p:cNvSpPr/>
          <p:nvPr/>
        </p:nvSpPr>
        <p:spPr>
          <a:xfrm>
            <a:off x="10319004" y="717804"/>
            <a:ext cx="576072" cy="576072"/>
          </a:xfrm>
          <a:prstGeom prst="ellipse">
            <a:avLst/>
          </a:prstGeom>
          <a:solidFill>
            <a:srgbClr val="FF8800"/>
          </a:solidFill>
          <a:ln/>
        </p:spPr>
      </p:sp>
      <p:sp>
        <p:nvSpPr>
          <p:cNvPr id="8" name="Shape 6"/>
          <p:cNvSpPr/>
          <p:nvPr/>
        </p:nvSpPr>
        <p:spPr>
          <a:xfrm>
            <a:off x="1003554" y="4780026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9" name="Shape 7"/>
          <p:cNvSpPr/>
          <p:nvPr/>
        </p:nvSpPr>
        <p:spPr>
          <a:xfrm rot="4320000">
            <a:off x="1481859" y="5127535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0" name="Shape 8"/>
          <p:cNvSpPr/>
          <p:nvPr/>
        </p:nvSpPr>
        <p:spPr>
          <a:xfrm rot="8640000">
            <a:off x="1299163" y="5689817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1" name="Shape 9"/>
          <p:cNvSpPr/>
          <p:nvPr/>
        </p:nvSpPr>
        <p:spPr>
          <a:xfrm rot="12960000">
            <a:off x="707945" y="5689817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2" name="Shape 10"/>
          <p:cNvSpPr/>
          <p:nvPr/>
        </p:nvSpPr>
        <p:spPr>
          <a:xfrm rot="17280000">
            <a:off x="525249" y="5127535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3" name="Shape 11"/>
          <p:cNvSpPr/>
          <p:nvPr/>
        </p:nvSpPr>
        <p:spPr>
          <a:xfrm>
            <a:off x="1068934" y="5549494"/>
            <a:ext cx="422453" cy="422453"/>
          </a:xfrm>
          <a:prstGeom prst="ellipse">
            <a:avLst/>
          </a:prstGeom>
          <a:solidFill>
            <a:srgbClr val="FF8800"/>
          </a:solidFill>
          <a:ln/>
        </p:spPr>
      </p:sp>
      <p:sp>
        <p:nvSpPr>
          <p:cNvPr id="14" name="Text 12"/>
          <p:cNvSpPr/>
          <p:nvPr/>
        </p:nvSpPr>
        <p:spPr>
          <a:xfrm>
            <a:off x="5185954" y="2127154"/>
            <a:ext cx="5505032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endParaRPr lang="en-US" sz="7200" dirty="0">
              <a:solidFill>
                <a:srgbClr val="000000"/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4937760" y="3566160"/>
            <a:ext cx="6675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5958297" y="4436932"/>
            <a:ext cx="4271553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endParaRPr lang="en-US" sz="2200" dirty="0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1988" y="326571"/>
            <a:ext cx="33302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 পরিচিতি</a:t>
            </a:r>
          </a:p>
          <a:p>
            <a:endParaRPr lang="en-US" sz="4400">
              <a:solidFill>
                <a:srgbClr val="000000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75" y="1128114"/>
            <a:ext cx="1868557" cy="17373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TextBox 19"/>
          <p:cNvSpPr txBox="1"/>
          <p:nvPr/>
        </p:nvSpPr>
        <p:spPr>
          <a:xfrm>
            <a:off x="548640" y="2877818"/>
            <a:ext cx="23225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92D050"/>
                </a:solidFill>
              </a:rPr>
              <a:t>মোঃ আলাউদ্দিন </a:t>
            </a:r>
          </a:p>
          <a:p>
            <a:endParaRPr lang="en-US" sz="3200">
              <a:solidFill>
                <a:srgbClr val="0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48640" y="3347820"/>
            <a:ext cx="1881051" cy="457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92264" y="3321470"/>
            <a:ext cx="15007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B050"/>
                </a:solidFill>
              </a:rPr>
              <a:t>সহকারী শিক্ষক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2880" y="3744336"/>
            <a:ext cx="340940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00B0F0"/>
                </a:solidFill>
              </a:rPr>
              <a:t>শিয়ালীডাঙ্গা বহুমুখী মাধ্যমিক </a:t>
            </a:r>
            <a:r>
              <a:rPr lang="en-US" sz="2400" smtClean="0">
                <a:solidFill>
                  <a:srgbClr val="00B0F0"/>
                </a:solidFill>
              </a:rPr>
              <a:t>বিদ্যালয়</a:t>
            </a:r>
          </a:p>
          <a:p>
            <a:pPr algn="ctr"/>
            <a:r>
              <a:rPr lang="en-US" sz="2000" smtClean="0">
                <a:solidFill>
                  <a:srgbClr val="00B0F0"/>
                </a:solidFill>
              </a:rPr>
              <a:t>বটিয়াঘাটা,খুলনা</a:t>
            </a:r>
            <a:r>
              <a:rPr lang="en-US" sz="2000">
                <a:solidFill>
                  <a:srgbClr val="00B0F0"/>
                </a:solidFill>
              </a:rPr>
              <a:t>।</a:t>
            </a:r>
          </a:p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316848" y="1103365"/>
            <a:ext cx="35792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solidFill>
                  <a:srgbClr val="00B0F0"/>
                </a:solidFill>
              </a:rPr>
              <a:t> আজকের পাঠ</a:t>
            </a:r>
            <a:endParaRPr lang="en-US" sz="5400">
              <a:solidFill>
                <a:srgbClr val="000000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4068417" y="848139"/>
            <a:ext cx="0" cy="457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359965" y="1097280"/>
            <a:ext cx="13252" cy="4044563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572000" y="875857"/>
            <a:ext cx="92764" cy="454693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220817" y="1000539"/>
            <a:ext cx="0" cy="457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3"/>
          <p:cNvSpPr/>
          <p:nvPr/>
        </p:nvSpPr>
        <p:spPr>
          <a:xfrm>
            <a:off x="3779520" y="2026882"/>
            <a:ext cx="8095753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7200" b="1" smtClean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       পরমতসহিষ্ণুতা</a:t>
            </a:r>
            <a:endParaRPr lang="en-US" sz="7200" dirty="0"/>
          </a:p>
        </p:txBody>
      </p:sp>
      <p:sp>
        <p:nvSpPr>
          <p:cNvPr id="30" name="Shape 4"/>
          <p:cNvSpPr/>
          <p:nvPr/>
        </p:nvSpPr>
        <p:spPr>
          <a:xfrm>
            <a:off x="6475424" y="3347820"/>
            <a:ext cx="2743200" cy="0"/>
          </a:xfrm>
          <a:prstGeom prst="line">
            <a:avLst/>
          </a:prstGeom>
          <a:noFill/>
          <a:ln w="25400">
            <a:solidFill>
              <a:srgbClr val="F9E795"/>
            </a:solidFill>
            <a:prstDash val="solid"/>
          </a:ln>
        </p:spPr>
      </p:sp>
      <p:sp>
        <p:nvSpPr>
          <p:cNvPr id="33" name="Text 5"/>
          <p:cNvSpPr/>
          <p:nvPr/>
        </p:nvSpPr>
        <p:spPr>
          <a:xfrm>
            <a:off x="5265651" y="3703320"/>
            <a:ext cx="52574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34" name="Text 8"/>
          <p:cNvSpPr/>
          <p:nvPr/>
        </p:nvSpPr>
        <p:spPr>
          <a:xfrm>
            <a:off x="6652529" y="5541112"/>
            <a:ext cx="5132189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i="1" dirty="0">
                <a:solidFill>
                  <a:srgbClr val="FFC0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অন্যের মত, পথ ও আদর্শের প্রতি শ্রদ্ধাশীল হওয়ার শিক্ষা</a:t>
            </a:r>
            <a:endParaRPr lang="en-US" dirty="0">
              <a:solidFill>
                <a:srgbClr val="FFC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5" name="Text 3"/>
          <p:cNvSpPr/>
          <p:nvPr/>
        </p:nvSpPr>
        <p:spPr>
          <a:xfrm>
            <a:off x="5185955" y="3726006"/>
            <a:ext cx="668931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smtClean="0">
                <a:solidFill>
                  <a:srgbClr val="00B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ইসলাম ও নৈতিক শিক্ষা ,অষ্টম শ্রেণি, </a:t>
            </a:r>
            <a:r>
              <a:rPr lang="en-US" sz="2800">
                <a:solidFill>
                  <a:srgbClr val="00B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চতুর্থ অধ্যায়, সপ্তম পাঠ</a:t>
            </a:r>
            <a:endParaRPr lang="en-US" sz="280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  <a:p>
            <a:pPr marL="0" indent="0" algn="l">
              <a:buNone/>
            </a:pPr>
            <a:r>
              <a:rPr lang="en-US" sz="2800" smtClean="0">
                <a:solidFill>
                  <a:srgbClr val="00B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 </a:t>
            </a:r>
            <a:endParaRPr lang="en-US" sz="28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548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3000">
        <p14:warp dir="in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8" grpId="0" animBg="1"/>
      <p:bldP spid="3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4572000" cy="4572000"/>
          </a:xfrm>
          <a:prstGeom prst="ellipse">
            <a:avLst/>
          </a:prstGeom>
          <a:solidFill>
            <a:srgbClr val="52796F">
              <a:alpha val="12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1B4332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শ্রেণি কার্যক্রম</a:t>
            </a:r>
            <a:endParaRPr lang="en-US" sz="4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11064240" cy="2834640"/>
          </a:xfrm>
          <a:prstGeom prst="roundRect">
            <a:avLst>
              <a:gd name="adj" fmla="val 4516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B4332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60120" y="1920240"/>
            <a:ext cx="1737360" cy="1737360"/>
          </a:xfrm>
          <a:prstGeom prst="ellipse">
            <a:avLst/>
          </a:prstGeom>
          <a:solidFill>
            <a:srgbClr val="1B4332"/>
          </a:solidFill>
          <a:ln/>
        </p:spPr>
      </p:sp>
      <p:pic>
        <p:nvPicPr>
          <p:cNvPr id="6" name="Image 0" descr="icon_lear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7086" y="2337206"/>
            <a:ext cx="903427" cy="90342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154680" y="1396779"/>
            <a:ext cx="8229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1000"/>
              </a:spcAft>
              <a:buNone/>
            </a:pPr>
            <a:r>
              <a:rPr lang="en-US" sz="3600" b="1" dirty="0">
                <a:solidFill>
                  <a:srgbClr val="00B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দলগত কাজ</a:t>
            </a:r>
            <a:r>
              <a:rPr lang="en-US" sz="3600" b="1" dirty="0">
                <a:solidFill>
                  <a:srgbClr val="52796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
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  <a:p>
            <a:pPr marL="0" indent="0">
              <a:buNone/>
            </a:pPr>
            <a:r>
              <a:rPr lang="en-US" sz="3600" dirty="0">
                <a:solidFill>
                  <a:srgbClr val="1B2B22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শিক্ষার্থীরা কয়েকটি দলে ভাগ হয়ে পরমতসহিষ্ণুতার সুফলগুলোর একটি তালিকা পোস্টারে লিখে শ্রেণিতে উপস্থাপন করবে।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548640" y="4709160"/>
            <a:ext cx="11064240" cy="1417320"/>
          </a:xfrm>
          <a:prstGeom prst="roundRect">
            <a:avLst>
              <a:gd name="adj" fmla="val 9032"/>
            </a:avLst>
          </a:prstGeom>
          <a:solidFill>
            <a:srgbClr val="1B4332"/>
          </a:solidFill>
          <a:ln/>
        </p:spPr>
      </p:sp>
      <p:sp>
        <p:nvSpPr>
          <p:cNvPr id="9" name="Text 6"/>
          <p:cNvSpPr/>
          <p:nvPr/>
        </p:nvSpPr>
        <p:spPr>
          <a:xfrm>
            <a:off x="822960" y="4892040"/>
            <a:ext cx="10515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600"/>
              </a:spcAft>
              <a:buNone/>
            </a:pPr>
            <a:r>
              <a:rPr lang="en-US" sz="2400" b="1" dirty="0">
                <a:solidFill>
                  <a:srgbClr val="C9962C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মূল্যায়ন প্রশ্ন
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  <a:p>
            <a:pPr marL="0" indent="0">
              <a:buNone/>
            </a:pPr>
            <a:r>
              <a:rPr lang="en-US" sz="2800" i="1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পরমতসহিষ্ণুতার অভাবে পরিবার, সমাজ ও রাষ্ট্রে কী কী সমস্যা দেখা দিতে পারে বলে তুমি মনে করো?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765235" y="637336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8A9A9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অষ্টম শ্রেণি  •  অধ্যায় ৪  •  পাঠ ৭  •  পরমতসহিষ্ণুতা</a:t>
            </a:r>
            <a:endParaRPr lang="en-US" sz="11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8A9A9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8</a:t>
            </a:r>
            <a:endParaRPr lang="en-US" sz="1100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3000">
        <p14:warp dir="in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00788" y="154548"/>
            <a:ext cx="219002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6600" u="dottedHeavy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6600" u="dottedHeavy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5860" y="1727676"/>
            <a:ext cx="1140728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[১] </a:t>
            </a:r>
            <a:r>
              <a:rPr lang="en-US" sz="44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পরমতসহিষ্ণুতা</a:t>
            </a:r>
            <a:r>
              <a:rPr lang="bn-BD" sz="44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কী?</a:t>
            </a:r>
          </a:p>
          <a:p>
            <a:r>
              <a:rPr lang="bn-BD" sz="44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[২] </a:t>
            </a:r>
            <a:r>
              <a:rPr lang="en-US" sz="44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পরমতসহিষ্ণুতা</a:t>
            </a:r>
            <a:r>
              <a:rPr lang="bn-BD" sz="44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 প্রয়োজনীয়তা </a:t>
            </a:r>
            <a:r>
              <a:rPr lang="bn-BD" sz="44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বল।</a:t>
            </a:r>
          </a:p>
          <a:p>
            <a:r>
              <a:rPr lang="bn-BD" sz="44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[৩] অন্যকে </a:t>
            </a:r>
            <a:r>
              <a:rPr lang="bn-BD" sz="44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মত প্রকাশের সু্যোগ </a:t>
            </a:r>
            <a:r>
              <a:rPr lang="bn-BD" sz="44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দেব কী?</a:t>
            </a:r>
            <a:endParaRPr lang="bn-BD" sz="44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44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[৪] </a:t>
            </a:r>
            <a:r>
              <a:rPr lang="bn-BD" sz="44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 বিষয়ে অধিকাংশের মতামতকে </a:t>
            </a:r>
            <a:r>
              <a:rPr lang="bn-BD" sz="44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গ্রহণ করবো কী?</a:t>
            </a:r>
            <a:endParaRPr lang="en-US" sz="4400" dirty="0" smtClean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4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[5] </a:t>
            </a:r>
            <a:r>
              <a:rPr lang="en-US" sz="44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অন্যের</a:t>
            </a:r>
            <a:r>
              <a:rPr lang="en-US" sz="44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মতামতের</a:t>
            </a:r>
            <a:r>
              <a:rPr lang="en-US" sz="44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</a:t>
            </a:r>
            <a:r>
              <a:rPr lang="bn-BD" sz="44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শ্রদ্ধা</a:t>
            </a:r>
            <a:r>
              <a:rPr lang="en-US" sz="44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 থাকলে কী ধরনের সমস্যা সৃষ্টি হতে পারে? </a:t>
            </a:r>
          </a:p>
        </p:txBody>
      </p:sp>
    </p:spTree>
    <p:extLst>
      <p:ext uri="{BB962C8B-B14F-4D97-AF65-F5344CB8AC3E}">
        <p14:creationId xmlns:p14="http://schemas.microsoft.com/office/powerpoint/2010/main" val="1359855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B43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0" y="-1828800"/>
            <a:ext cx="5486400" cy="5486400"/>
          </a:xfrm>
          <a:prstGeom prst="ellipse">
            <a:avLst/>
          </a:prstGeom>
          <a:solidFill>
            <a:srgbClr val="C9962C">
              <a:alpha val="1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286000" y="4114800"/>
            <a:ext cx="5486400" cy="5486400"/>
          </a:xfrm>
          <a:prstGeom prst="ellipse">
            <a:avLst/>
          </a:prstGeom>
          <a:solidFill>
            <a:srgbClr val="52796F">
              <a:alpha val="1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822960"/>
            <a:ext cx="1463040" cy="1463040"/>
          </a:xfrm>
          <a:prstGeom prst="ellipse">
            <a:avLst/>
          </a:prstGeom>
          <a:solidFill>
            <a:srgbClr val="C9962C"/>
          </a:solidFill>
          <a:ln/>
        </p:spPr>
      </p:sp>
      <p:pic>
        <p:nvPicPr>
          <p:cNvPr id="5" name="Image 0" descr="icon_hom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090" y="1174090"/>
            <a:ext cx="760781" cy="76078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560320" y="91440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বাড়ির কাজ</a:t>
            </a:r>
            <a:endParaRPr lang="en-US" sz="5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822960" y="2377440"/>
            <a:ext cx="10515600" cy="2834640"/>
          </a:xfrm>
          <a:prstGeom prst="roundRect">
            <a:avLst>
              <a:gd name="adj" fmla="val 4516"/>
            </a:avLst>
          </a:prstGeom>
          <a:solidFill>
            <a:srgbClr val="234C3B"/>
          </a:solidFill>
          <a:ln/>
        </p:spPr>
      </p:sp>
      <p:sp>
        <p:nvSpPr>
          <p:cNvPr id="8" name="Text 5"/>
          <p:cNvSpPr/>
          <p:nvPr/>
        </p:nvSpPr>
        <p:spPr>
          <a:xfrm>
            <a:off x="1143000" y="2606040"/>
            <a:ext cx="987552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400"/>
              </a:spcAft>
              <a:buSzPct val="100000"/>
              <a:buChar char="●"/>
            </a:pPr>
            <a:r>
              <a:rPr lang="en-US" sz="3200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তোমার পরিবার, বিদ্যালয় বা প্রতিবেশে পরমতসহিষ্ণুতার একটি বাস্তব ঘটনা খুঁজে বের করে একটি অনুচ্ছেদ লেখো।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  <a:p>
            <a:pPr marL="342900" indent="-342900">
              <a:spcAft>
                <a:spcPts val="1400"/>
              </a:spcAft>
              <a:buSzPct val="100000"/>
              <a:buChar char="●"/>
            </a:pPr>
            <a:r>
              <a:rPr lang="en-US" sz="3200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উক্ত ঘটনায় পরমতসহিষ্ণুতার ফলে কী উপকার হয়েছিল, তা ৫-৬টি বাক্যে বর্ণনা করো।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  <a:p>
            <a:pPr marL="342900" indent="-342900">
              <a:buSzPct val="100000"/>
              <a:buChar char="●"/>
            </a:pPr>
            <a:r>
              <a:rPr lang="en-US" sz="3200" b="1" dirty="0">
                <a:solidFill>
                  <a:srgbClr val="C9962C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খাতায় লিখে পরবর্তী ক্লাসে জমা দিতে হবে।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301408" y="66476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A9A9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অষ্টম শ্রেণি  •  অধ্যায় ৪  •  পাঠ ৭  •  পরমতসহিষ্ণুতা</a:t>
            </a:r>
            <a:endParaRPr lang="en-US" sz="1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8A9A9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9</a:t>
            </a:r>
            <a:endParaRPr lang="en-US" sz="1200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3000">
        <p14:warp dir="in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সকলকে শুভেচ্ছা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269" y="3301206"/>
            <a:ext cx="2857500" cy="16002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401" y="1625602"/>
            <a:ext cx="3309936" cy="50387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1" y="1600201"/>
            <a:ext cx="2847975" cy="5257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475" y="1625601"/>
            <a:ext cx="2867026" cy="3286126"/>
          </a:xfrm>
          <a:prstGeom prst="rect">
            <a:avLst/>
          </a:prstGeom>
        </p:spPr>
      </p:pic>
      <p:pic>
        <p:nvPicPr>
          <p:cNvPr id="8" name="Picture 7" descr="f92d687d11fbe71055f61fc20548aedd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79217" y="1806993"/>
            <a:ext cx="9503183" cy="450892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28700" b="1" spc="50" smtClean="0">
                <a:ln w="0">
                  <a:solidFill>
                    <a:srgbClr val="C0504D">
                      <a:lumMod val="75000"/>
                    </a:srgbClr>
                  </a:solidFill>
                </a:ln>
                <a:solidFill>
                  <a:srgbClr val="92D05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ধন্যবাদ</a:t>
            </a:r>
            <a:endParaRPr lang="en-US" sz="28700" b="1" spc="50">
              <a:ln w="0">
                <a:solidFill>
                  <a:srgbClr val="C0504D">
                    <a:lumMod val="75000"/>
                  </a:srgbClr>
                </a:solidFill>
              </a:ln>
              <a:solidFill>
                <a:srgbClr val="92D05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9276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0548" y="15996"/>
            <a:ext cx="4298442" cy="6858000"/>
          </a:xfrm>
          <a:prstGeom prst="rect">
            <a:avLst/>
          </a:prstGeom>
          <a:solidFill>
            <a:srgbClr val="0F4C39"/>
          </a:solidFill>
          <a:ln/>
        </p:spPr>
      </p:sp>
      <p:sp>
        <p:nvSpPr>
          <p:cNvPr id="3" name="Shape 1"/>
          <p:cNvSpPr/>
          <p:nvPr/>
        </p:nvSpPr>
        <p:spPr>
          <a:xfrm>
            <a:off x="-625060" y="4632960"/>
            <a:ext cx="2926080" cy="2926080"/>
          </a:xfrm>
          <a:prstGeom prst="ellipse">
            <a:avLst/>
          </a:prstGeom>
          <a:solidFill>
            <a:srgbClr val="0A362A">
              <a:alpha val="7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341120" y="670560"/>
            <a:ext cx="1950720" cy="201168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89B3C"/>
            </a:solidFill>
            <a:prstDash val="solid"/>
          </a:ln>
        </p:spPr>
      </p:sp>
      <p:pic>
        <p:nvPicPr>
          <p:cNvPr id="5" name="Image 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" b="2001"/>
          <a:stretch/>
        </p:blipFill>
        <p:spPr>
          <a:xfrm>
            <a:off x="1149035" y="553153"/>
            <a:ext cx="2189920" cy="2403608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Text 3"/>
          <p:cNvSpPr/>
          <p:nvPr/>
        </p:nvSpPr>
        <p:spPr>
          <a:xfrm>
            <a:off x="670560" y="2682240"/>
            <a:ext cx="304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47894" y="0"/>
            <a:ext cx="7853428" cy="690259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298580" y="2956761"/>
            <a:ext cx="3884427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5867" b="1" dirty="0">
                <a:solidFill>
                  <a:srgbClr val="FFFF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শিক্ষক পরিচিতি</a:t>
            </a:r>
            <a:endParaRPr lang="en-US" sz="5867" dirty="0">
              <a:solidFill>
                <a:srgbClr val="FFFF0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4815840" y="91440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9" name="Imag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" b="658"/>
          <a:stretch/>
        </p:blipFill>
        <p:spPr>
          <a:xfrm>
            <a:off x="4727887" y="650907"/>
            <a:ext cx="860916" cy="956187"/>
          </a:xfrm>
          <a:prstGeom prst="flowChartDelay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853825" y="454431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133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মোঃ</a:t>
            </a:r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আলাউদ্দিন</a:t>
            </a:r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en-US" sz="2133" b="1" dirty="0">
              <a:ln w="10160">
                <a:solidFill>
                  <a:srgbClr val="5B9BD5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Text 7"/>
          <p:cNvSpPr/>
          <p:nvPr/>
        </p:nvSpPr>
        <p:spPr>
          <a:xfrm>
            <a:off x="5727404" y="1207008"/>
            <a:ext cx="4377779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2" name="Shape 8"/>
          <p:cNvSpPr/>
          <p:nvPr/>
        </p:nvSpPr>
        <p:spPr>
          <a:xfrm>
            <a:off x="4728796" y="226638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592713">
            <a:off x="5053402" y="2265311"/>
            <a:ext cx="394075" cy="394075"/>
          </a:xfrm>
          <a:prstGeom prst="pentagon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906941" y="1363169"/>
            <a:ext cx="66341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পদবিঃ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5" name="Text 10"/>
          <p:cNvSpPr/>
          <p:nvPr/>
        </p:nvSpPr>
        <p:spPr>
          <a:xfrm>
            <a:off x="5792865" y="1653271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dirty="0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সহকারী শিক্ষক (ইসলাম শিক্ষা)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6" name="Shape 11"/>
          <p:cNvSpPr/>
          <p:nvPr/>
        </p:nvSpPr>
        <p:spPr>
          <a:xfrm>
            <a:off x="4815840" y="3157728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7" name="Imag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883" y="1939529"/>
            <a:ext cx="1127035" cy="1060703"/>
          </a:xfrm>
          <a:prstGeom prst="ellipse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53825" y="2289177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বিদ্যালয়ের</a:t>
            </a:r>
            <a:r>
              <a:rPr lang="en-US" sz="2667" b="1" dirty="0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2667" b="1" dirty="0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667" b="1" dirty="0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7030A0"/>
              </a:solidFill>
            </a:endParaRPr>
          </a:p>
        </p:txBody>
      </p:sp>
      <p:sp>
        <p:nvSpPr>
          <p:cNvPr id="19" name="Text 13"/>
          <p:cNvSpPr/>
          <p:nvPr/>
        </p:nvSpPr>
        <p:spPr>
          <a:xfrm>
            <a:off x="5822223" y="2699967"/>
            <a:ext cx="6209415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শিয়ালীডাঙ্গা বহুমুখী মাধ্যমিক বিদ্যালয়, বটিয়াঘাটা, খুলনা</a:t>
            </a:r>
            <a:endParaRPr lang="en-US" sz="2667" b="1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Shape 14"/>
          <p:cNvSpPr/>
          <p:nvPr/>
        </p:nvSpPr>
        <p:spPr>
          <a:xfrm>
            <a:off x="4643966" y="3907334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093" y="3305781"/>
            <a:ext cx="353568" cy="3535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809320" y="3206999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মোবাইল </a:t>
            </a:r>
            <a:r>
              <a:rPr lang="en-US" sz="2667" b="1" dirty="0" err="1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নাম্বারঃ</a:t>
            </a:r>
            <a:r>
              <a:rPr lang="en-US" sz="2667" b="1" dirty="0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0070C0"/>
              </a:solidFill>
            </a:endParaRPr>
          </a:p>
        </p:txBody>
      </p:sp>
      <p:sp>
        <p:nvSpPr>
          <p:cNvPr id="23" name="Text 16"/>
          <p:cNvSpPr/>
          <p:nvPr/>
        </p:nvSpPr>
        <p:spPr>
          <a:xfrm>
            <a:off x="5774577" y="3410256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ea typeface="Calibri" pitchFamily="34" charset="-122"/>
                <a:cs typeface="Calibri" pitchFamily="34" charset="-120"/>
              </a:rPr>
              <a:t>01712943407</a:t>
            </a:r>
            <a:endParaRPr lang="en-US" sz="3200" b="1" dirty="0">
              <a:ln w="12700">
                <a:solidFill>
                  <a:srgbClr val="4472C4"/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rgbClr val="4472C4"/>
                </a:outerShdw>
              </a:effectLst>
            </a:endParaRPr>
          </a:p>
        </p:txBody>
      </p:sp>
      <p:sp>
        <p:nvSpPr>
          <p:cNvPr id="24" name="Shape 17"/>
          <p:cNvSpPr/>
          <p:nvPr/>
        </p:nvSpPr>
        <p:spPr>
          <a:xfrm>
            <a:off x="4589695" y="5040101"/>
            <a:ext cx="585136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5" name="Ima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921" y="6191533"/>
            <a:ext cx="763916" cy="711065"/>
          </a:xfrm>
          <a:prstGeom prst="flowChartDisplay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5660744" y="6015325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ইমেইল</a:t>
            </a:r>
            <a:r>
              <a:rPr lang="en-US" sz="3200" b="1" dirty="0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ঠিকানাঃ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27" name="Text 19"/>
          <p:cNvSpPr/>
          <p:nvPr/>
        </p:nvSpPr>
        <p:spPr>
          <a:xfrm>
            <a:off x="5559819" y="6332080"/>
            <a:ext cx="6827520" cy="429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800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s</a:t>
            </a:r>
            <a:r>
              <a:rPr lang="en-US" sz="3733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k336531alauddin@gmail.com</a:t>
            </a:r>
            <a:endParaRPr lang="en-US" sz="3733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27053" y="5445762"/>
            <a:ext cx="6373601" cy="42056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133" u="sng" dirty="0">
                <a:solidFill>
                  <a:prstClr val="black"/>
                </a:solidFill>
                <a:hlinkClick r:id="rId9"/>
              </a:rPr>
              <a:t>https://www.youtube.com/@alauddinstudio7264</a:t>
            </a:r>
            <a:endParaRPr lang="en-US" sz="2133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627052" y="4951136"/>
            <a:ext cx="438012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 err="1">
                <a:solidFill>
                  <a:srgbClr val="FF0000"/>
                </a:solidFill>
              </a:rPr>
              <a:t>ইউটিউব</a:t>
            </a:r>
            <a:r>
              <a:rPr lang="en-US" sz="2667" dirty="0">
                <a:solidFill>
                  <a:srgbClr val="FF0000"/>
                </a:solidFill>
              </a:rPr>
              <a:t> </a:t>
            </a:r>
            <a:r>
              <a:rPr lang="en-US" sz="2667" dirty="0" err="1">
                <a:solidFill>
                  <a:srgbClr val="FF0000"/>
                </a:solidFill>
              </a:rPr>
              <a:t>চ্যানেল</a:t>
            </a:r>
            <a:r>
              <a:rPr lang="en-US" sz="2667" dirty="0">
                <a:solidFill>
                  <a:srgbClr val="FF0000"/>
                </a:solidFill>
              </a:rPr>
              <a:t> লিংক</a:t>
            </a:r>
            <a:r>
              <a:rPr lang="en-US" sz="24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82249" y="4335018"/>
            <a:ext cx="6318405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prstClr val="black"/>
                </a:solidFill>
                <a:hlinkClick r:id="rId10"/>
              </a:rPr>
              <a:t>https://www.facebook.com/alauddin336531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92514" y="3875910"/>
            <a:ext cx="4545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Facebook: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497" y="5712526"/>
            <a:ext cx="438912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linkClick r:id="rId11"/>
              </a:rPr>
              <a:t>https://www.teachers.gov.bd/profile/sk336531alauddin</a:t>
            </a:r>
            <a:endParaRPr lang="en-US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20765" y="5202857"/>
            <a:ext cx="310469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FFFF00"/>
                </a:solidFill>
              </a:rPr>
              <a:t>শিক্ষক বাতয়ন আইডি লিংক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0" y="5095405"/>
            <a:ext cx="926109" cy="57605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263" y="3820357"/>
            <a:ext cx="1007556" cy="74188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89695" y="4912417"/>
            <a:ext cx="820191" cy="79186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506653" y="-9735"/>
            <a:ext cx="2040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1353" y="3747723"/>
            <a:ext cx="4135087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শিয়ালীডাঙ্গা বহুমুখী মাধ্যমিক বিদ্যালয়।</a:t>
            </a:r>
          </a:p>
        </p:txBody>
      </p:sp>
    </p:spTree>
    <p:extLst>
      <p:ext uri="{BB962C8B-B14F-4D97-AF65-F5344CB8AC3E}">
        <p14:creationId xmlns:p14="http://schemas.microsoft.com/office/powerpoint/2010/main" val="850402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3000">
        <p14:warp dir="in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515600" y="-1371600"/>
            <a:ext cx="3657600" cy="3657600"/>
          </a:xfrm>
          <a:prstGeom prst="ellipse">
            <a:avLst/>
          </a:prstGeom>
          <a:solidFill>
            <a:srgbClr val="C9962C">
              <a:alpha val="1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1B4332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পরমতসহিষ্ণুতা কী?</a:t>
            </a:r>
            <a:endParaRPr lang="en-US" sz="4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6949440" cy="4480560"/>
          </a:xfrm>
          <a:prstGeom prst="roundRect">
            <a:avLst>
              <a:gd name="adj" fmla="val 2449"/>
            </a:avLst>
          </a:prstGeom>
          <a:solidFill>
            <a:srgbClr val="F4F7F5"/>
          </a:solidFill>
          <a:ln/>
          <a:effectLst>
            <a:outerShdw blurRad="101600" dist="38100" dir="5400000" algn="bl" rotWithShape="0">
              <a:srgbClr val="1B4332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1691640"/>
            <a:ext cx="6793992" cy="3977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52796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সংজ্ঞা
</a:t>
            </a:r>
            <a:r>
              <a:rPr lang="en-US" sz="2800" dirty="0">
                <a:solidFill>
                  <a:srgbClr val="1B2B22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অন্যের মতামত, পথ বা </a:t>
            </a:r>
            <a:r>
              <a:rPr lang="en-US" sz="2800">
                <a:solidFill>
                  <a:srgbClr val="1B2B22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আদর্শ </a:t>
            </a:r>
            <a:r>
              <a:rPr lang="en-US" sz="2800" smtClean="0">
                <a:solidFill>
                  <a:srgbClr val="1B2B22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uজ—তা </a:t>
            </a:r>
            <a:r>
              <a:rPr lang="en-US" sz="2800" dirty="0">
                <a:solidFill>
                  <a:srgbClr val="1B2B22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ধর্মীয়, রাজনৈতিক বা আদর্শিক যেমনই </a:t>
            </a:r>
            <a:r>
              <a:rPr lang="en-US" sz="2800">
                <a:solidFill>
                  <a:srgbClr val="1B2B22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হোক </a:t>
            </a:r>
            <a:r>
              <a:rPr lang="en-US" sz="2800" smtClean="0">
                <a:solidFill>
                  <a:srgbClr val="1B2B22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 </a:t>
            </a:r>
            <a:r>
              <a:rPr lang="en-US" sz="2800" dirty="0">
                <a:solidFill>
                  <a:srgbClr val="1B2B22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তাকে অবজ্ঞা না করে যথাযথ গুরুত্ব ও শ্রদ্ধা প্রদর্শন করাকে পরমতসহিষ্ণুতা বলে।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sz="2800" b="1" dirty="0">
                <a:solidFill>
                  <a:srgbClr val="52796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কেন গুরুত্বপূর্ণ?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2800" dirty="0">
                <a:solidFill>
                  <a:srgbClr val="1B2B22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সমাজে শান্তি, শৃঙ্খলা ও সম্প্রীতি বজায় রাখে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2800" dirty="0">
                <a:solidFill>
                  <a:srgbClr val="1B2B22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শিক্ষাপ্রতিষ্ঠানে শিক্ষক-শিক্ষার্থীর সদ্ভাব বজায় রাখে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pPr marL="342900" indent="-342900">
              <a:buSzPct val="100000"/>
              <a:buChar char="●"/>
            </a:pPr>
            <a:r>
              <a:rPr lang="en-US" sz="2800" dirty="0">
                <a:solidFill>
                  <a:srgbClr val="1B2B22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মানুষকে নিজ পরিবেশে সুখে-শান্তিতে বসবাসের সুযোগ দেয়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8321040" y="2103120"/>
            <a:ext cx="2743200" cy="2743200"/>
          </a:xfrm>
          <a:prstGeom prst="ellipse">
            <a:avLst/>
          </a:prstGeom>
          <a:solidFill>
            <a:srgbClr val="1B4332"/>
          </a:solidFill>
          <a:ln/>
        </p:spPr>
      </p:sp>
      <p:pic>
        <p:nvPicPr>
          <p:cNvPr id="7" name="Image 0" descr="icon_handshak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9408" y="2761488"/>
            <a:ext cx="1426464" cy="142646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500191" y="637336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8A9A9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অষ্টম শ্রেণি  •  অধ্যায় ৪  •  পাঠ ৭  •  পরমতসহিষ্ণুতা</a:t>
            </a:r>
            <a:endParaRPr lang="en-US" sz="11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8A9A9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2</a:t>
            </a:r>
            <a:endParaRPr lang="en-US" sz="1100" dirty="0"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292" y="2077336"/>
            <a:ext cx="2829405" cy="28219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3000">
        <p14:warp dir="in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B43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3657600"/>
            <a:ext cx="5486400" cy="5486400"/>
          </a:xfrm>
          <a:prstGeom prst="ellipse">
            <a:avLst/>
          </a:prstGeom>
          <a:solidFill>
            <a:srgbClr val="52796F">
              <a:alpha val="15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শিখনফল</a:t>
            </a:r>
            <a:endParaRPr lang="en-US" sz="5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548640" y="114300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i="1" dirty="0">
                <a:solidFill>
                  <a:srgbClr val="CFE0D6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এই পাঠ শেষে শিক্ষার্থীরা যা করতে পারবে —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40080" y="1920240"/>
            <a:ext cx="10881360" cy="868680"/>
          </a:xfrm>
          <a:prstGeom prst="roundRect">
            <a:avLst>
              <a:gd name="adj" fmla="val 10526"/>
            </a:avLst>
          </a:prstGeom>
          <a:solidFill>
            <a:srgbClr val="234C3B"/>
          </a:solidFill>
          <a:ln/>
        </p:spPr>
      </p:sp>
      <p:sp>
        <p:nvSpPr>
          <p:cNvPr id="6" name="Shape 4"/>
          <p:cNvSpPr/>
          <p:nvPr/>
        </p:nvSpPr>
        <p:spPr>
          <a:xfrm>
            <a:off x="868680" y="2093976"/>
            <a:ext cx="530352" cy="530352"/>
          </a:xfrm>
          <a:prstGeom prst="ellipse">
            <a:avLst/>
          </a:prstGeom>
          <a:solidFill>
            <a:srgbClr val="C9962C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2093976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B4332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1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1645920" y="1920240"/>
            <a:ext cx="9601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পারিবারিক শান্তি রক্ষায় পরমতসহিষ্ণুতার ভূমিকা ব্যাখ্যা করতে পারবে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40080" y="2971800"/>
            <a:ext cx="10881360" cy="868680"/>
          </a:xfrm>
          <a:prstGeom prst="roundRect">
            <a:avLst>
              <a:gd name="adj" fmla="val 10526"/>
            </a:avLst>
          </a:prstGeom>
          <a:solidFill>
            <a:srgbClr val="234C3B"/>
          </a:solidFill>
          <a:ln/>
        </p:spPr>
      </p:sp>
      <p:sp>
        <p:nvSpPr>
          <p:cNvPr id="10" name="Shape 8"/>
          <p:cNvSpPr/>
          <p:nvPr/>
        </p:nvSpPr>
        <p:spPr>
          <a:xfrm>
            <a:off x="868680" y="3145536"/>
            <a:ext cx="530352" cy="530352"/>
          </a:xfrm>
          <a:prstGeom prst="ellipse">
            <a:avLst/>
          </a:prstGeom>
          <a:solidFill>
            <a:srgbClr val="C9962C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3145536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B4332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2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645920" y="2971800"/>
            <a:ext cx="9601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সামাজিক শান্তি প্রতিষ্ঠায় পরমতসহিষ্ণুতার গুরুত্ব বিশ্লেষণ করতে পারবে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40080" y="4023360"/>
            <a:ext cx="10881360" cy="868680"/>
          </a:xfrm>
          <a:prstGeom prst="roundRect">
            <a:avLst>
              <a:gd name="adj" fmla="val 10526"/>
            </a:avLst>
          </a:prstGeom>
          <a:solidFill>
            <a:srgbClr val="234C3B"/>
          </a:solidFill>
          <a:ln/>
        </p:spPr>
      </p:sp>
      <p:sp>
        <p:nvSpPr>
          <p:cNvPr id="14" name="Shape 12"/>
          <p:cNvSpPr/>
          <p:nvPr/>
        </p:nvSpPr>
        <p:spPr>
          <a:xfrm>
            <a:off x="868680" y="4197096"/>
            <a:ext cx="530352" cy="530352"/>
          </a:xfrm>
          <a:prstGeom prst="ellipse">
            <a:avLst/>
          </a:prstGeom>
          <a:solidFill>
            <a:srgbClr val="C9962C"/>
          </a:solidFill>
          <a:ln/>
        </p:spPr>
      </p:sp>
      <p:sp>
        <p:nvSpPr>
          <p:cNvPr id="15" name="Text 13"/>
          <p:cNvSpPr/>
          <p:nvPr/>
        </p:nvSpPr>
        <p:spPr>
          <a:xfrm>
            <a:off x="868680" y="4197096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B4332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3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1645920" y="4023360"/>
            <a:ext cx="9601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রাষ্ট্রীয় শান্তিশৃঙ্খলা রক্ষায় পরমতসহিষ্ণুতার প্রভাব বর্ণনা করতে পারবে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640080" y="5074920"/>
            <a:ext cx="10881360" cy="868680"/>
          </a:xfrm>
          <a:prstGeom prst="roundRect">
            <a:avLst>
              <a:gd name="adj" fmla="val 10526"/>
            </a:avLst>
          </a:prstGeom>
          <a:solidFill>
            <a:srgbClr val="234C3B"/>
          </a:solidFill>
          <a:ln/>
        </p:spPr>
      </p:sp>
      <p:sp>
        <p:nvSpPr>
          <p:cNvPr id="18" name="Shape 16"/>
          <p:cNvSpPr/>
          <p:nvPr/>
        </p:nvSpPr>
        <p:spPr>
          <a:xfrm>
            <a:off x="868680" y="5248656"/>
            <a:ext cx="530352" cy="530352"/>
          </a:xfrm>
          <a:prstGeom prst="ellipse">
            <a:avLst/>
          </a:prstGeom>
          <a:solidFill>
            <a:srgbClr val="C9962C"/>
          </a:solidFill>
          <a:ln/>
        </p:spPr>
      </p:sp>
      <p:sp>
        <p:nvSpPr>
          <p:cNvPr id="19" name="Text 17"/>
          <p:cNvSpPr/>
          <p:nvPr/>
        </p:nvSpPr>
        <p:spPr>
          <a:xfrm>
            <a:off x="868680" y="5248656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B4332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4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1645920" y="5074920"/>
            <a:ext cx="9601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আন্তর্জাতিক স্থিতিশীলতায় পরমতসহিষ্ণুতার অবদান উপলব্ধি করতে পারবে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5720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8A9A9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অষ্টম শ্রেণি  •  অধ্যায় ৪  •  পাঠ ৭  •  পরমতসহিষ্ণুতা</a:t>
            </a:r>
            <a:endParaRPr lang="en-US" sz="1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8A9A9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3</a:t>
            </a:r>
            <a:endParaRPr lang="en-US" sz="1400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3000">
        <p14:warp dir="in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98480" y="4846320"/>
            <a:ext cx="3200400" cy="3200400"/>
          </a:xfrm>
          <a:prstGeom prst="ellipse">
            <a:avLst/>
          </a:prstGeom>
          <a:solidFill>
            <a:srgbClr val="C9962C">
              <a:alpha val="1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3749040" cy="6263640"/>
          </a:xfrm>
          <a:prstGeom prst="rect">
            <a:avLst/>
          </a:prstGeom>
          <a:solidFill>
            <a:srgbClr val="1B4332"/>
          </a:solidFill>
          <a:ln/>
        </p:spPr>
      </p:sp>
      <p:sp>
        <p:nvSpPr>
          <p:cNvPr id="4" name="Shape 2"/>
          <p:cNvSpPr/>
          <p:nvPr/>
        </p:nvSpPr>
        <p:spPr>
          <a:xfrm>
            <a:off x="1051560" y="1371600"/>
            <a:ext cx="1645920" cy="1645920"/>
          </a:xfrm>
          <a:prstGeom prst="ellipse">
            <a:avLst/>
          </a:prstGeom>
          <a:solidFill>
            <a:srgbClr val="C9962C"/>
          </a:solidFill>
          <a:ln/>
        </p:spPr>
      </p:sp>
      <p:pic>
        <p:nvPicPr>
          <p:cNvPr id="5" name="Image 0" descr="icon_famil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581" y="1766621"/>
            <a:ext cx="855878" cy="85587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65760" y="324612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CFE0D6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শিখনফল ১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320040" y="3657600"/>
            <a:ext cx="3200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পারিবারিক শান্তি লাভ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4160520" y="822960"/>
            <a:ext cx="7452360" cy="448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2600"/>
              </a:spcAft>
              <a:buSzPct val="100000"/>
              <a:buChar char="●"/>
            </a:pPr>
            <a:r>
              <a:rPr lang="en-US" sz="3200" dirty="0">
                <a:solidFill>
                  <a:srgbClr val="1B2B22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সুস্থ ও সুন্দর পারিবারিক জীবনের জন্য পরমতসহিষ্ণুতার গুরুত্ব অপরিসীম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  <a:p>
            <a:pPr marL="342900" indent="-342900">
              <a:spcAft>
                <a:spcPts val="2600"/>
              </a:spcAft>
              <a:buSzPct val="100000"/>
              <a:buChar char="●"/>
            </a:pPr>
            <a:r>
              <a:rPr lang="en-US" sz="3200" dirty="0">
                <a:solidFill>
                  <a:srgbClr val="1B2B22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পরিবারের প্রতিটি সদস্যের সুখ-শান্তি এই গুণটির উপর অনেকাংশে নির্ভর করে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  <a:p>
            <a:pPr marL="342900" indent="-342900">
              <a:spcAft>
                <a:spcPts val="2600"/>
              </a:spcAft>
              <a:buSzPct val="100000"/>
              <a:buChar char="●"/>
            </a:pPr>
            <a:r>
              <a:rPr lang="en-US" sz="3200" dirty="0">
                <a:solidFill>
                  <a:srgbClr val="1B2B22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অন্য সদস্যের মতামতের প্রতি শ্রদ্ধা ও সহানুভূতি দেখালে ঘরে শান্তি বজায় থাকে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4160520" y="5486400"/>
            <a:ext cx="7452360" cy="777240"/>
          </a:xfrm>
          <a:prstGeom prst="roundRect">
            <a:avLst>
              <a:gd name="adj" fmla="val 11765"/>
            </a:avLst>
          </a:prstGeom>
          <a:solidFill>
            <a:srgbClr val="F4F7F5"/>
          </a:solidFill>
          <a:ln/>
        </p:spPr>
      </p:sp>
      <p:sp>
        <p:nvSpPr>
          <p:cNvPr id="10" name="Text 7"/>
          <p:cNvSpPr/>
          <p:nvPr/>
        </p:nvSpPr>
        <p:spPr>
          <a:xfrm>
            <a:off x="4389120" y="5486400"/>
            <a:ext cx="7040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i="1" dirty="0">
                <a:solidFill>
                  <a:srgbClr val="52796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কাজ: নিজের পরিবারে পরমতসহিষ্ণুতার একটি বাস্তব উদাহরণ খুঁজে বের করো।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649941" y="6483096"/>
            <a:ext cx="50557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A9A9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অষ্টম শ্রেণি  •  অধ্যায় ৪  •  পাঠ ৭  •  পরমতসহিষ্ণুতা</a:t>
            </a:r>
            <a:endParaRPr lang="en-US" sz="1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8A9A9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4</a:t>
            </a:r>
            <a:endParaRPr lang="en-US" sz="1200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3000">
        <p14:warp dir="in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98480" y="4846320"/>
            <a:ext cx="3200400" cy="3200400"/>
          </a:xfrm>
          <a:prstGeom prst="ellipse">
            <a:avLst/>
          </a:prstGeom>
          <a:solidFill>
            <a:srgbClr val="C9962C">
              <a:alpha val="1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3749040" cy="6263640"/>
          </a:xfrm>
          <a:prstGeom prst="rect">
            <a:avLst/>
          </a:prstGeom>
          <a:solidFill>
            <a:srgbClr val="1B4332"/>
          </a:solidFill>
          <a:ln/>
        </p:spPr>
      </p:sp>
      <p:sp>
        <p:nvSpPr>
          <p:cNvPr id="4" name="Shape 2"/>
          <p:cNvSpPr/>
          <p:nvPr/>
        </p:nvSpPr>
        <p:spPr>
          <a:xfrm>
            <a:off x="1051560" y="1371600"/>
            <a:ext cx="1645920" cy="1645920"/>
          </a:xfrm>
          <a:prstGeom prst="ellipse">
            <a:avLst/>
          </a:prstGeom>
          <a:solidFill>
            <a:srgbClr val="C9962C"/>
          </a:solidFill>
          <a:ln/>
        </p:spPr>
      </p:sp>
      <p:pic>
        <p:nvPicPr>
          <p:cNvPr id="5" name="Image 0" descr="icon_famil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581" y="1766621"/>
            <a:ext cx="855878" cy="85587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65760" y="324612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CFE0D6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শিখনফল ২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320040" y="3657600"/>
            <a:ext cx="3200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সামাজিক শান্তি প্রতিষ্ঠা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4160520" y="822960"/>
            <a:ext cx="7452360" cy="448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2600"/>
              </a:spcAft>
              <a:buSzPct val="100000"/>
              <a:buChar char="●"/>
            </a:pPr>
            <a:r>
              <a:rPr lang="en-US" sz="3200" dirty="0">
                <a:solidFill>
                  <a:srgbClr val="1B2B22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সমাজে বিভিন্ন মতাদর্শের মানুষ পাশাপাশি বসবাস করে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  <a:p>
            <a:pPr marL="342900" indent="-342900">
              <a:spcAft>
                <a:spcPts val="2600"/>
              </a:spcAft>
              <a:buSzPct val="100000"/>
              <a:buChar char="●"/>
            </a:pPr>
            <a:r>
              <a:rPr lang="en-US" sz="3200" dirty="0">
                <a:solidFill>
                  <a:srgbClr val="1B2B22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তাদের সাথে সমঝোতা ও সহমর্মিতার মনোভাব প্রদর্শন করা প্রয়োজন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  <a:p>
            <a:pPr marL="342900" indent="-342900">
              <a:spcAft>
                <a:spcPts val="2600"/>
              </a:spcAft>
              <a:buSzPct val="100000"/>
              <a:buChar char="●"/>
            </a:pPr>
            <a:r>
              <a:rPr lang="en-US" sz="3200" dirty="0">
                <a:solidFill>
                  <a:srgbClr val="1B2B22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জাতি, ধর্ম, বর্ণ নির্বিশেষে সকলের মত ও আদর্শের প্রতি সহনশীলতা দেখালেই সামাজিক শান্তি সম্ভব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4160520" y="5486400"/>
            <a:ext cx="7452360" cy="777240"/>
          </a:xfrm>
          <a:prstGeom prst="roundRect">
            <a:avLst>
              <a:gd name="adj" fmla="val 11765"/>
            </a:avLst>
          </a:prstGeom>
          <a:solidFill>
            <a:srgbClr val="F4F7F5"/>
          </a:solidFill>
          <a:ln/>
        </p:spPr>
      </p:sp>
      <p:sp>
        <p:nvSpPr>
          <p:cNvPr id="10" name="Text 7"/>
          <p:cNvSpPr/>
          <p:nvPr/>
        </p:nvSpPr>
        <p:spPr>
          <a:xfrm>
            <a:off x="4389120" y="5486400"/>
            <a:ext cx="7040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i="1" dirty="0">
                <a:solidFill>
                  <a:srgbClr val="52796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কাজ: সহপাঠীদের সাথে মিলেমিশে থাকার একটি ঘটনা শ্রেণিতে বলো।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142382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A9A9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অষ্টম শ্রেণি  •  অধ্যায় ৪  •  পাঠ ৭  •  পরমতসহিষ্ণুতা</a:t>
            </a:r>
            <a:endParaRPr lang="en-US" sz="1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8A9A9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5</a:t>
            </a:r>
            <a:endParaRPr lang="en-US" sz="1200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3000">
        <p14:warp dir="in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98480" y="4846320"/>
            <a:ext cx="3200400" cy="3200400"/>
          </a:xfrm>
          <a:prstGeom prst="ellipse">
            <a:avLst/>
          </a:prstGeom>
          <a:solidFill>
            <a:srgbClr val="C9962C">
              <a:alpha val="1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3749040" cy="6374296"/>
          </a:xfrm>
          <a:prstGeom prst="rect">
            <a:avLst/>
          </a:prstGeom>
          <a:solidFill>
            <a:srgbClr val="1B4332"/>
          </a:solidFill>
          <a:ln/>
        </p:spPr>
      </p:sp>
      <p:sp>
        <p:nvSpPr>
          <p:cNvPr id="4" name="Shape 2"/>
          <p:cNvSpPr/>
          <p:nvPr/>
        </p:nvSpPr>
        <p:spPr>
          <a:xfrm>
            <a:off x="1051560" y="1371600"/>
            <a:ext cx="1645920" cy="1645920"/>
          </a:xfrm>
          <a:prstGeom prst="ellipse">
            <a:avLst/>
          </a:prstGeom>
          <a:solidFill>
            <a:srgbClr val="C9962C"/>
          </a:solidFill>
          <a:ln/>
        </p:spPr>
      </p:sp>
      <p:pic>
        <p:nvPicPr>
          <p:cNvPr id="5" name="Image 0" descr="icon_sta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581" y="1766621"/>
            <a:ext cx="855878" cy="85587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65760" y="324612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CFE0D6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শিখনফল ৩</a:t>
            </a:r>
            <a:endParaRPr lang="en-US" sz="2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320040" y="3657600"/>
            <a:ext cx="3200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রাষ্ট্রীয় শান্তিশৃঙ্খলা রক্ষা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4160520" y="822960"/>
            <a:ext cx="7452360" cy="448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2600"/>
              </a:spcAft>
              <a:buSzPct val="100000"/>
              <a:buChar char="●"/>
            </a:pPr>
            <a:r>
              <a:rPr lang="en-US" sz="2800" dirty="0">
                <a:solidFill>
                  <a:srgbClr val="1B2B22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একটি দেশে বিভিন্ন ধর্ম, বর্ণ ও মতের মানুষ একসাথে বসবাস করে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pPr marL="342900" indent="-342900">
              <a:spcAft>
                <a:spcPts val="2600"/>
              </a:spcAft>
              <a:buSzPct val="100000"/>
              <a:buChar char="●"/>
            </a:pPr>
            <a:r>
              <a:rPr lang="en-US" sz="2800" dirty="0">
                <a:solidFill>
                  <a:srgbClr val="1B2B22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তাদের মধ্যে সৌহার্দ্য, সম্প্রীতি ও সহাবস্থান বজায় রাখতে পরমতসহিষ্ণুতা অপরিহার্য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pPr marL="342900" indent="-342900">
              <a:spcAft>
                <a:spcPts val="2600"/>
              </a:spcAft>
              <a:buSzPct val="100000"/>
              <a:buChar char="●"/>
            </a:pPr>
            <a:r>
              <a:rPr lang="en-US" sz="2800" dirty="0">
                <a:solidFill>
                  <a:srgbClr val="1B2B22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এই গুণ ছাড়া রাষ্ট্রে শান্তি-শৃঙ্খলা বজায় রাখা কঠিন হয়ে পড়ে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4160520" y="5486400"/>
            <a:ext cx="7452360" cy="777240"/>
          </a:xfrm>
          <a:prstGeom prst="roundRect">
            <a:avLst>
              <a:gd name="adj" fmla="val 11765"/>
            </a:avLst>
          </a:prstGeom>
          <a:solidFill>
            <a:srgbClr val="F4F7F5"/>
          </a:solidFill>
          <a:ln/>
        </p:spPr>
      </p:sp>
      <p:sp>
        <p:nvSpPr>
          <p:cNvPr id="10" name="Text 7"/>
          <p:cNvSpPr/>
          <p:nvPr/>
        </p:nvSpPr>
        <p:spPr>
          <a:xfrm>
            <a:off x="4389120" y="5486400"/>
            <a:ext cx="7040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i="1" dirty="0">
                <a:solidFill>
                  <a:srgbClr val="52796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কাজ: দেশের ভিন্ন ধর্ম-বর্ণের মানুষের সহাবস্থানের একটি উদাহরণ লেখো।</a:t>
            </a:r>
            <a:endParaRPr lang="en-US" sz="2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58368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8A9A9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অষ্টম শ্রেণি  •  অধ্যায় ৪  •  পাঠ ৭  •  পরমতসহিষ্ণুতা</a:t>
            </a:r>
            <a:endParaRPr lang="en-US" sz="11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8A9A9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6</a:t>
            </a:r>
            <a:endParaRPr lang="en-US" sz="1100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3000">
        <p14:warp dir="in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98480" y="4846320"/>
            <a:ext cx="3200400" cy="3200400"/>
          </a:xfrm>
          <a:prstGeom prst="ellipse">
            <a:avLst/>
          </a:prstGeom>
          <a:solidFill>
            <a:srgbClr val="C9962C">
              <a:alpha val="1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3749040" cy="6263640"/>
          </a:xfrm>
          <a:prstGeom prst="rect">
            <a:avLst/>
          </a:prstGeom>
          <a:solidFill>
            <a:srgbClr val="1B4332"/>
          </a:solidFill>
          <a:ln/>
        </p:spPr>
      </p:sp>
      <p:sp>
        <p:nvSpPr>
          <p:cNvPr id="4" name="Shape 2"/>
          <p:cNvSpPr/>
          <p:nvPr/>
        </p:nvSpPr>
        <p:spPr>
          <a:xfrm>
            <a:off x="1051560" y="1371600"/>
            <a:ext cx="1645920" cy="1645920"/>
          </a:xfrm>
          <a:prstGeom prst="ellipse">
            <a:avLst/>
          </a:prstGeom>
          <a:solidFill>
            <a:srgbClr val="C9962C"/>
          </a:solidFill>
          <a:ln/>
        </p:spPr>
      </p:sp>
      <p:pic>
        <p:nvPicPr>
          <p:cNvPr id="5" name="Image 0" descr="icon_glob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581" y="1766621"/>
            <a:ext cx="855878" cy="85587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65760" y="324612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CFE0D6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শিখনফল ৪</a:t>
            </a:r>
            <a:endParaRPr lang="en-US" sz="2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320040" y="3657600"/>
            <a:ext cx="3200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আন্তর্জাতিক স্থিতিশীলতা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4160520" y="822960"/>
            <a:ext cx="7452360" cy="448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2600"/>
              </a:spcAft>
              <a:buSzPct val="100000"/>
              <a:buChar char="●"/>
            </a:pPr>
            <a:r>
              <a:rPr lang="en-US" sz="2800" dirty="0">
                <a:solidFill>
                  <a:srgbClr val="1B2B22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পরমতসহিষ্ণুতার কারণেই বিভিন্ন রাষ্ট্রের মধ্যে সুসম্পর্ক গড়ে ওঠে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pPr marL="342900" indent="-342900">
              <a:spcAft>
                <a:spcPts val="2600"/>
              </a:spcAft>
              <a:buSzPct val="100000"/>
              <a:buChar char="●"/>
            </a:pPr>
            <a:r>
              <a:rPr lang="en-US" sz="2800" dirty="0">
                <a:solidFill>
                  <a:srgbClr val="1B2B22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এর অভাবে রাষ্ট্রসমূহের পারস্পরিক সহাবস্থান কঠিন হয়ে পড়ে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pPr marL="342900" indent="-342900">
              <a:spcAft>
                <a:spcPts val="2600"/>
              </a:spcAft>
              <a:buSzPct val="100000"/>
              <a:buChar char="●"/>
            </a:pPr>
            <a:r>
              <a:rPr lang="en-US" sz="2800" dirty="0">
                <a:solidFill>
                  <a:srgbClr val="1B2B22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ভিন্ন দেশ ও সমাজের আদর্শ, রীতিনীতি ও আইনের প্রতি শ্রদ্ধা রাখলে আন্তর্জাতিক সম্পর্ক ও স্বার্থরক্ষা সম্ভব হয়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4160520" y="5486400"/>
            <a:ext cx="7452360" cy="777240"/>
          </a:xfrm>
          <a:prstGeom prst="roundRect">
            <a:avLst>
              <a:gd name="adj" fmla="val 11765"/>
            </a:avLst>
          </a:prstGeom>
          <a:solidFill>
            <a:srgbClr val="F4F7F5"/>
          </a:solidFill>
          <a:ln/>
        </p:spPr>
      </p:sp>
      <p:sp>
        <p:nvSpPr>
          <p:cNvPr id="10" name="Text 7"/>
          <p:cNvSpPr/>
          <p:nvPr/>
        </p:nvSpPr>
        <p:spPr>
          <a:xfrm>
            <a:off x="4389120" y="5486400"/>
            <a:ext cx="7040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i="1" dirty="0">
                <a:solidFill>
                  <a:srgbClr val="52796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কাজ: দুটি দেশের মধ্যকার বন্ধুত্বপূর্ণ সম্পর্কের একটি উদাহরণ খুঁজে বের করো।</a:t>
            </a:r>
            <a:endParaRPr lang="en-US" sz="2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420678" y="648309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8A9A9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অষ্টম শ্রেণি  •  অধ্যায় ৪  •  পাঠ ৭  •  পরমতসহিষ্ণুতা</a:t>
            </a:r>
            <a:endParaRPr lang="en-US" sz="11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8A9A9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7</a:t>
            </a:r>
            <a:endParaRPr lang="en-US" sz="1100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3000">
        <p14:warp dir="in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02027" y="310243"/>
            <a:ext cx="278794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6000" b="1" u="dottedHeavy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6000" b="1" u="dottedHeavy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6623" y="2245579"/>
            <a:ext cx="11118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8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প্রত্যেকেই </a:t>
            </a:r>
            <a:r>
              <a:rPr lang="bn-BD" sz="48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গনতন্ত্রান্তিক প্রক্রিয়ার তিনটি </a:t>
            </a:r>
            <a:r>
              <a:rPr lang="bn-BD" sz="48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ধাপ লিখ এবং বল।</a:t>
            </a:r>
            <a:endParaRPr lang="en-US" sz="48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52180" y="3314221"/>
            <a:ext cx="4487633" cy="3016905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292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47</TotalTime>
  <Words>551</Words>
  <Application>Microsoft Office PowerPoint</Application>
  <PresentationFormat>Widescreen</PresentationFormat>
  <Paragraphs>114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Calibri</vt:lpstr>
      <vt:lpstr>Cambria</vt:lpstr>
      <vt:lpstr>Nikosh</vt:lpstr>
      <vt:lpstr>NikoshBAN</vt:lpstr>
      <vt:lpstr>SutonnyMJ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সকলকে শুভেচ্ছা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account</cp:lastModifiedBy>
  <cp:revision>33</cp:revision>
  <dcterms:created xsi:type="dcterms:W3CDTF">2026-08-11T09:12:17Z</dcterms:created>
  <dcterms:modified xsi:type="dcterms:W3CDTF">2026-08-11T15:08:38Z</dcterms:modified>
</cp:coreProperties>
</file>