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sldIdLst>
    <p:sldId id="278" r:id="rId2"/>
    <p:sldId id="285" r:id="rId3"/>
    <p:sldId id="370" r:id="rId4"/>
    <p:sldId id="355" r:id="rId5"/>
    <p:sldId id="357" r:id="rId6"/>
    <p:sldId id="359" r:id="rId7"/>
    <p:sldId id="361" r:id="rId8"/>
    <p:sldId id="363" r:id="rId9"/>
    <p:sldId id="365" r:id="rId10"/>
    <p:sldId id="367" r:id="rId11"/>
    <p:sldId id="263" r:id="rId12"/>
    <p:sldId id="369" r:id="rId13"/>
    <p:sldId id="265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660"/>
  </p:normalViewPr>
  <p:slideViewPr>
    <p:cSldViewPr snapToGrid="0">
      <p:cViewPr varScale="1">
        <p:scale>
          <a:sx n="69" d="100"/>
          <a:sy n="69" d="100"/>
        </p:scale>
        <p:origin x="-780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58953C-5F11-403C-8B91-DEE97225C7F5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1014FA-AB8E-47A7-B44E-3D49B36CBE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96660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gif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7" Type="http://schemas.openxmlformats.org/officeDocument/2006/relationships/image" Target="../media/image17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4.png"/><Relationship Id="rId5" Type="http://schemas.openxmlformats.org/officeDocument/2006/relationships/image" Target="../media/image15.svg"/><Relationship Id="rId4" Type="http://schemas.openxmlformats.org/officeDocument/2006/relationships/image" Target="../media/image13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Greeting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D18D2A45-21A1-34B6-2A67-8B86F1D6F8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54461" y="1371600"/>
            <a:ext cx="3168603" cy="5000626"/>
          </a:xfrm>
          <a:prstGeom prst="rect">
            <a:avLst/>
          </a:prstGeom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xmlns="" id="{7A26D00E-3B98-20A7-2F19-530B9544A039}"/>
              </a:ext>
            </a:extLst>
          </p:cNvPr>
          <p:cNvSpPr/>
          <p:nvPr/>
        </p:nvSpPr>
        <p:spPr>
          <a:xfrm>
            <a:off x="2675685" y="1234017"/>
            <a:ext cx="7911353" cy="3409419"/>
          </a:xfrm>
          <a:prstGeom prst="round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effectLst>
            <a:outerShdw blurRad="139700" dist="165100" dir="3900000" sx="99000" sy="99000" algn="ctr" rotWithShape="0">
              <a:srgbClr val="000000"/>
            </a:outerShd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rgbClr val="FF0000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4A4F4496-4915-9CAE-A99E-55A3B0B5870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2637" y="1842076"/>
            <a:ext cx="2193306" cy="21933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83D5597B-7B11-E20A-F84A-61EEEC2F7FC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57421"/>
            <a:ext cx="870801" cy="834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3691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937 -0.03912 L 0.64987 0.86644 " pathEditMode="relative" rAng="0" ptsTypes="AA">
                                      <p:cBhvr>
                                        <p:cTn id="6" dur="4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018" y="452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743388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dendi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8156C0E0-AEBD-A6AD-7336-39B075885C8B}"/>
              </a:ext>
            </a:extLst>
          </p:cNvPr>
          <p:cNvSpPr txBox="1"/>
          <p:nvPr/>
        </p:nvSpPr>
        <p:spPr>
          <a:xfrm>
            <a:off x="5171693" y="462296"/>
            <a:ext cx="2082019" cy="769441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noFill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en-US" sz="44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BA42758E-9EA4-428E-9F78-BBDF42125B0F}"/>
              </a:ext>
            </a:extLst>
          </p:cNvPr>
          <p:cNvSpPr/>
          <p:nvPr/>
        </p:nvSpPr>
        <p:spPr>
          <a:xfrm flipV="1">
            <a:off x="363415" y="1341715"/>
            <a:ext cx="11083512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AA3F07E6-1309-37C6-3309-E58345E229EB}"/>
              </a:ext>
            </a:extLst>
          </p:cNvPr>
          <p:cNvSpPr/>
          <p:nvPr/>
        </p:nvSpPr>
        <p:spPr>
          <a:xfrm flipV="1">
            <a:off x="4072776" y="1257138"/>
            <a:ext cx="7735194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4EB28EDD-F09C-1E93-4043-58BCAC4B3F8E}"/>
              </a:ext>
            </a:extLst>
          </p:cNvPr>
          <p:cNvSpPr/>
          <p:nvPr/>
        </p:nvSpPr>
        <p:spPr>
          <a:xfrm rot="5400000" flipV="1">
            <a:off x="4270531" y="3909144"/>
            <a:ext cx="3930064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xmlns="" id="{355BEEE2-C372-7224-CB6F-0079CE40E0A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317580" y="2241811"/>
            <a:ext cx="1970252" cy="1950843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2" name="Picture Placeholder 10">
            <a:extLst>
              <a:ext uri="{FF2B5EF4-FFF2-40B4-BE49-F238E27FC236}">
                <a16:creationId xmlns:a16="http://schemas.microsoft.com/office/drawing/2014/main" xmlns="" id="{AEC83A02-EA9B-F924-11E8-5D5D82A5F0D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067616" y="2241811"/>
            <a:ext cx="1970252" cy="1950843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A53B9FA6-4A0F-4E2B-6CEA-704829109C7D}"/>
              </a:ext>
            </a:extLst>
          </p:cNvPr>
          <p:cNvSpPr txBox="1"/>
          <p:nvPr/>
        </p:nvSpPr>
        <p:spPr>
          <a:xfrm>
            <a:off x="2201902" y="1553012"/>
            <a:ext cx="2201608" cy="523220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noFill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square" rtlCol="0">
            <a:spAutoFit/>
          </a:bodyPr>
          <a:lstStyle/>
          <a:p>
            <a:pPr algn="ctr"/>
            <a:r>
              <a:rPr lang="bn-IN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শিক্ষক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en-US" sz="28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427B961E-3913-4CCF-9314-6D725B6D97D5}"/>
              </a:ext>
            </a:extLst>
          </p:cNvPr>
          <p:cNvSpPr txBox="1"/>
          <p:nvPr/>
        </p:nvSpPr>
        <p:spPr>
          <a:xfrm>
            <a:off x="8067616" y="1553012"/>
            <a:ext cx="1970252" cy="523220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noFill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square" rtlCol="0">
            <a:spAutoFit/>
          </a:bodyPr>
          <a:lstStyle/>
          <a:p>
            <a:pPr algn="ctr"/>
            <a:r>
              <a:rPr lang="bn-IN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পাঠ পরিচিতি</a:t>
            </a:r>
            <a:endParaRPr lang="en-US" sz="28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34164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roup Wo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431B47E9-4A65-A2A2-6D3F-5E3DBED5D26A}"/>
              </a:ext>
            </a:extLst>
          </p:cNvPr>
          <p:cNvSpPr txBox="1"/>
          <p:nvPr/>
        </p:nvSpPr>
        <p:spPr>
          <a:xfrm>
            <a:off x="1487295" y="1022831"/>
            <a:ext cx="2647564" cy="83612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lnSpc>
                <a:spcPts val="5833"/>
              </a:lnSpc>
            </a:pPr>
            <a:r>
              <a:rPr lang="bn-IN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দলীয় </a:t>
            </a:r>
            <a:r>
              <a:rPr lang="en-US" sz="4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কাজ</a:t>
            </a:r>
            <a:r>
              <a:rPr lang="bn-IN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                       </a:t>
            </a:r>
            <a:endParaRPr lang="bn-IN" sz="54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03FC6C1C-F4B9-4D76-A848-95D9704D9442}"/>
              </a:ext>
            </a:extLst>
          </p:cNvPr>
          <p:cNvSpPr/>
          <p:nvPr/>
        </p:nvSpPr>
        <p:spPr>
          <a:xfrm rot="10800000">
            <a:off x="771731" y="1765109"/>
            <a:ext cx="10648538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2B7A97FF-4485-7CF1-D49C-6805D20D514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7692" b="83462" l="3385" r="92538">
                        <a14:foregroundMark x1="8846" y1="50154" x2="8846" y2="50154"/>
                        <a14:foregroundMark x1="4769" y1="48923" x2="4769" y2="48923"/>
                        <a14:foregroundMark x1="62769" y1="37000" x2="62769" y2="37000"/>
                        <a14:foregroundMark x1="61692" y1="36615" x2="61692" y2="36615"/>
                        <a14:foregroundMark x1="92692" y1="43538" x2="92692" y2="43538"/>
                        <a14:foregroundMark x1="81769" y1="64077" x2="81769" y2="64077"/>
                        <a14:foregroundMark x1="81769" y1="64077" x2="81769" y2="64077"/>
                        <a14:foregroundMark x1="24538" y1="37000" x2="24538" y2="37000"/>
                        <a14:foregroundMark x1="42769" y1="17769" x2="42769" y2="17769"/>
                        <a14:foregroundMark x1="41308" y1="34923" x2="41308" y2="34923"/>
                        <a14:foregroundMark x1="3385" y1="48077" x2="3385" y2="48077"/>
                        <a14:foregroundMark x1="38000" y1="39077" x2="38000" y2="39077"/>
                        <a14:foregroundMark x1="55154" y1="32923" x2="55154" y2="3292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951" b="8280"/>
          <a:stretch/>
        </p:blipFill>
        <p:spPr>
          <a:xfrm>
            <a:off x="5173683" y="385729"/>
            <a:ext cx="1844634" cy="132614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D44663F5-F511-4080-762D-BB7C01908DE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7692" b="83462" l="3385" r="92538">
                        <a14:foregroundMark x1="8846" y1="50154" x2="8846" y2="50154"/>
                        <a14:foregroundMark x1="4769" y1="48923" x2="4769" y2="48923"/>
                        <a14:foregroundMark x1="62769" y1="37000" x2="62769" y2="37000"/>
                        <a14:foregroundMark x1="61692" y1="36615" x2="61692" y2="36615"/>
                        <a14:foregroundMark x1="92692" y1="43538" x2="92692" y2="43538"/>
                        <a14:foregroundMark x1="81769" y1="64077" x2="81769" y2="64077"/>
                        <a14:foregroundMark x1="81769" y1="64077" x2="81769" y2="64077"/>
                        <a14:foregroundMark x1="24538" y1="37000" x2="24538" y2="37000"/>
                        <a14:foregroundMark x1="42769" y1="17769" x2="42769" y2="17769"/>
                        <a14:foregroundMark x1="41308" y1="34923" x2="41308" y2="34923"/>
                        <a14:foregroundMark x1="3385" y1="48077" x2="3385" y2="48077"/>
                        <a14:foregroundMark x1="38000" y1="39077" x2="38000" y2="39077"/>
                        <a14:foregroundMark x1="55154" y1="32923" x2="55154" y2="3292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951" b="8280"/>
          <a:stretch/>
        </p:blipFill>
        <p:spPr>
          <a:xfrm>
            <a:off x="7483496" y="389887"/>
            <a:ext cx="1844634" cy="1326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06966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irWo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431B47E9-4A65-A2A2-6D3F-5E3DBED5D26A}"/>
              </a:ext>
            </a:extLst>
          </p:cNvPr>
          <p:cNvSpPr txBox="1"/>
          <p:nvPr/>
        </p:nvSpPr>
        <p:spPr>
          <a:xfrm>
            <a:off x="1930354" y="1022831"/>
            <a:ext cx="2647564" cy="83612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lnSpc>
                <a:spcPts val="5833"/>
              </a:lnSpc>
            </a:pPr>
            <a:r>
              <a:rPr lang="bn-IN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জোড়ায় </a:t>
            </a:r>
            <a:r>
              <a:rPr lang="en-US" sz="4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কাজ</a:t>
            </a:r>
            <a:r>
              <a:rPr lang="bn-IN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                       </a:t>
            </a:r>
            <a:endParaRPr lang="bn-IN" sz="54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03FC6C1C-F4B9-4D76-A848-95D9704D9442}"/>
              </a:ext>
            </a:extLst>
          </p:cNvPr>
          <p:cNvSpPr/>
          <p:nvPr/>
        </p:nvSpPr>
        <p:spPr>
          <a:xfrm rot="10800000">
            <a:off x="771731" y="1765109"/>
            <a:ext cx="10648538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xmlns="" id="{579B8868-7EC4-E706-E9B4-6740293321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4577918" y="518682"/>
            <a:ext cx="1198298" cy="1198298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xmlns="" id="{5C87DC50-4D73-F1D6-CE85-9F673A216A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7120207" y="518682"/>
            <a:ext cx="1198298" cy="1198298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xmlns="" id="{F5998754-D26F-8593-7BED-6F2AD32637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9662497" y="518682"/>
            <a:ext cx="1198298" cy="1198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23474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dividualWo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431B47E9-4A65-A2A2-6D3F-5E3DBED5D26A}"/>
              </a:ext>
            </a:extLst>
          </p:cNvPr>
          <p:cNvSpPr txBox="1"/>
          <p:nvPr/>
        </p:nvSpPr>
        <p:spPr>
          <a:xfrm>
            <a:off x="1487295" y="1022831"/>
            <a:ext cx="2647564" cy="83612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lnSpc>
                <a:spcPts val="5833"/>
              </a:lnSpc>
            </a:pPr>
            <a:r>
              <a:rPr lang="bn-IN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একক </a:t>
            </a:r>
            <a:r>
              <a:rPr lang="en-US" sz="4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কাজ</a:t>
            </a:r>
            <a:r>
              <a:rPr lang="bn-IN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                       </a:t>
            </a:r>
            <a:endParaRPr lang="bn-IN" sz="54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03FC6C1C-F4B9-4D76-A848-95D9704D9442}"/>
              </a:ext>
            </a:extLst>
          </p:cNvPr>
          <p:cNvSpPr/>
          <p:nvPr/>
        </p:nvSpPr>
        <p:spPr>
          <a:xfrm rot="10800000">
            <a:off x="771731" y="1765109"/>
            <a:ext cx="10648538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xmlns="" id="{23C8203A-B144-71F9-629E-7AA1C5AF79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4590450" y="490194"/>
            <a:ext cx="1226786" cy="1226786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xmlns="" id="{765FB252-1BCA-872A-1B93-6B1E14E5C18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9866858" y="395660"/>
            <a:ext cx="1420933" cy="1420933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xmlns="" id="{0931C303-E426-6793-EDC3-8EDF7AA4C5E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7297381" y="466991"/>
            <a:ext cx="1226786" cy="1226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53912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Evalu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7F5E0898-8128-24A8-FADF-7A77D81201FE}"/>
              </a:ext>
            </a:extLst>
          </p:cNvPr>
          <p:cNvSpPr/>
          <p:nvPr/>
        </p:nvSpPr>
        <p:spPr>
          <a:xfrm>
            <a:off x="1804737" y="934613"/>
            <a:ext cx="140294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bn-IN" sz="40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মূল্যায়ন</a:t>
            </a:r>
            <a:endParaRPr lang="en-US" sz="40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1209D32A-EAA1-D7E4-909F-FFD664F2F4AB}"/>
              </a:ext>
            </a:extLst>
          </p:cNvPr>
          <p:cNvSpPr/>
          <p:nvPr/>
        </p:nvSpPr>
        <p:spPr>
          <a:xfrm rot="10800000">
            <a:off x="749835" y="1647920"/>
            <a:ext cx="10607040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xmlns="" id="{9CE8DBAB-10C4-C698-FC7A-57D34C7D02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782764" y="409487"/>
            <a:ext cx="1182230" cy="1182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57849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ome Wo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7F5E0898-8128-24A8-FADF-7A77D81201FE}"/>
              </a:ext>
            </a:extLst>
          </p:cNvPr>
          <p:cNvSpPr/>
          <p:nvPr/>
        </p:nvSpPr>
        <p:spPr>
          <a:xfrm>
            <a:off x="2007803" y="962894"/>
            <a:ext cx="199605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0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বাড়ির</a:t>
            </a:r>
            <a:r>
              <a:rPr lang="en-US" sz="40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endParaRPr lang="en-US" sz="40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1209D32A-EAA1-D7E4-909F-FFD664F2F4AB}"/>
              </a:ext>
            </a:extLst>
          </p:cNvPr>
          <p:cNvSpPr/>
          <p:nvPr/>
        </p:nvSpPr>
        <p:spPr>
          <a:xfrm rot="10800000">
            <a:off x="749835" y="1647920"/>
            <a:ext cx="10607040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2FBFA1B8-A48D-255B-BB50-9E8F27EC00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835" y="552034"/>
            <a:ext cx="1257968" cy="1095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72115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an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kkk.png">
            <a:extLst>
              <a:ext uri="{FF2B5EF4-FFF2-40B4-BE49-F238E27FC236}">
                <a16:creationId xmlns:a16="http://schemas.microsoft.com/office/drawing/2014/main" xmlns="" id="{8D78984C-7611-ED3A-6893-97F0E59CEC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3994" y="5929248"/>
            <a:ext cx="7934895" cy="92163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18D09034-B0CE-AEAB-57EF-9D72EA7723F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994" y="5920556"/>
            <a:ext cx="879560" cy="80287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C6D7AEC8-C47D-F90F-5C86-83EA47844AD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194604" y="6126370"/>
            <a:ext cx="856521" cy="52738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026EC8AC-13C0-7804-74FD-0F9CC44E94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989738">
            <a:off x="4714154" y="-647607"/>
            <a:ext cx="2795673" cy="584739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D4097423-3D74-84E9-2AD3-A45B3104676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22" y="2713313"/>
            <a:ext cx="11957157" cy="2950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25627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hyperlink" Target="https://www.peakpx.com/19235/water-droplet/1440x900-wallpaper" TargetMode="External"/><Relationship Id="rId17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g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4.png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ame 7">
            <a:extLst>
              <a:ext uri="{FF2B5EF4-FFF2-40B4-BE49-F238E27FC236}">
                <a16:creationId xmlns:a16="http://schemas.microsoft.com/office/drawing/2014/main" xmlns="" id="{B8E7872C-1867-4538-1453-42919C14ACF4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5483"/>
            </a:avLst>
          </a:prstGeom>
          <a:blipFill dpi="0" rotWithShape="1">
            <a:blip r:embed="rId11">
              <a:alphaModFix amt="40000"/>
              <a:extLst>
                <a:ext uri="{837473B0-CC2E-450A-ABE3-18F120FF3D39}">
                  <a1611:picAttrSrcUrl xmlns:a1611="http://schemas.microsoft.com/office/drawing/2016/11/main" xmlns="" r:id="rId12"/>
                </a:ext>
              </a:extLst>
            </a:blip>
            <a:srcRect/>
            <a:stretch>
              <a:fillRect/>
            </a:stretch>
          </a:blipFill>
          <a:ln>
            <a:solidFill>
              <a:schemeClr val="bg1">
                <a:lumMod val="85000"/>
              </a:schemeClr>
            </a:solidFill>
          </a:ln>
          <a:effectLst>
            <a:outerShdw blurRad="469900" dir="10800000" algn="ctr" rotWithShape="0">
              <a:schemeClr val="accent5">
                <a:lumMod val="20000"/>
                <a:lumOff val="80000"/>
                <a:alpha val="43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B665C2DF-2AB9-7F21-5E96-FA605259A4BB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0200" y="5869381"/>
            <a:ext cx="1294819" cy="68107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D7C9FCA6-7C5B-24E4-2CDA-54DE98A615B2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0976" y="6496095"/>
            <a:ext cx="1775334" cy="437321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21B64F1D-3BD3-E04A-A351-E760650E81BE}"/>
              </a:ext>
            </a:extLst>
          </p:cNvPr>
          <p:cNvGrpSpPr/>
          <p:nvPr/>
        </p:nvGrpSpPr>
        <p:grpSpPr>
          <a:xfrm>
            <a:off x="8448390" y="6192772"/>
            <a:ext cx="1842586" cy="595015"/>
            <a:chOff x="8269280" y="6224725"/>
            <a:chExt cx="1842586" cy="595015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xmlns="" id="{AB01C0FA-EAF3-2230-1057-0ACE4D076483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89114" y="6238903"/>
              <a:ext cx="522752" cy="580837"/>
            </a:xfrm>
            <a:prstGeom prst="rect">
              <a:avLst/>
            </a:prstGeom>
          </p:spPr>
        </p:pic>
        <p:pic>
          <p:nvPicPr>
            <p:cNvPr id="6" name="Picture 4">
              <a:extLst>
                <a:ext uri="{FF2B5EF4-FFF2-40B4-BE49-F238E27FC236}">
                  <a16:creationId xmlns:a16="http://schemas.microsoft.com/office/drawing/2014/main" xmlns="" id="{A4D0339B-1EE3-C51D-EFD5-C51AC586816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20459" y="6224725"/>
              <a:ext cx="595015" cy="59501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xmlns="" id="{67161B21-6597-5C18-660F-12A44343A45D}"/>
                </a:ext>
              </a:extLst>
            </p:cNvPr>
            <p:cNvGrpSpPr/>
            <p:nvPr/>
          </p:nvGrpSpPr>
          <p:grpSpPr>
            <a:xfrm>
              <a:off x="8269280" y="6242202"/>
              <a:ext cx="577540" cy="577538"/>
              <a:chOff x="8269280" y="6239279"/>
              <a:chExt cx="577540" cy="577538"/>
            </a:xfrm>
          </p:grpSpPr>
          <p:sp>
            <p:nvSpPr>
              <p:cNvPr id="9" name="Oval 8">
                <a:extLst>
                  <a:ext uri="{FF2B5EF4-FFF2-40B4-BE49-F238E27FC236}">
                    <a16:creationId xmlns:a16="http://schemas.microsoft.com/office/drawing/2014/main" xmlns="" id="{2ECD49B4-5987-4771-C4D6-E110004DC35B}"/>
                  </a:ext>
                </a:extLst>
              </p:cNvPr>
              <p:cNvSpPr/>
              <p:nvPr/>
            </p:nvSpPr>
            <p:spPr>
              <a:xfrm>
                <a:off x="8269280" y="6239279"/>
                <a:ext cx="577540" cy="57753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xmlns="" id="{C0E932AB-17A7-2EAB-DA0F-FCE6805B576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281241" y="6251239"/>
                <a:ext cx="553618" cy="553618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6813885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4" r:id="rId2"/>
    <p:sldLayoutId id="2147483662" r:id="rId3"/>
    <p:sldLayoutId id="2147483663" r:id="rId4"/>
    <p:sldLayoutId id="2147483667" r:id="rId5"/>
    <p:sldLayoutId id="2147483668" r:id="rId6"/>
    <p:sldLayoutId id="2147483669" r:id="rId7"/>
    <p:sldLayoutId id="2147483665" r:id="rId8"/>
    <p:sldLayoutId id="2147483666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B9C6FDF3-16EB-C603-0360-D80CAF33A00A}"/>
              </a:ext>
            </a:extLst>
          </p:cNvPr>
          <p:cNvSpPr txBox="1"/>
          <p:nvPr/>
        </p:nvSpPr>
        <p:spPr>
          <a:xfrm>
            <a:off x="3246120" y="1874520"/>
            <a:ext cx="652272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66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আজকের ক্লাসে সবাইকে স্বাগতম </a:t>
            </a:r>
            <a:endParaRPr lang="en-US" sz="6600" b="1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03075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64D7F275-D6DC-7D08-1EFF-EBDA08A96E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="" xmlns:a16="http://schemas.microsoft.com/office/drawing/2014/main" id="{589EF3FD-4D17-F5A8-ACCF-B58826B52704}"/>
              </a:ext>
            </a:extLst>
          </p:cNvPr>
          <p:cNvSpPr/>
          <p:nvPr/>
        </p:nvSpPr>
        <p:spPr>
          <a:xfrm>
            <a:off x="2486025" y="557213"/>
            <a:ext cx="4743450" cy="160020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/>
              <a:t>বর্ণ</a:t>
            </a:r>
            <a:r>
              <a:rPr lang="en-US" sz="3200" dirty="0"/>
              <a:t> </a:t>
            </a:r>
            <a:r>
              <a:rPr lang="en-US" sz="3200" dirty="0" err="1"/>
              <a:t>বসিয়ে</a:t>
            </a:r>
            <a:r>
              <a:rPr lang="en-US" sz="3200" dirty="0"/>
              <a:t> </a:t>
            </a:r>
            <a:r>
              <a:rPr lang="en-US" sz="3200" dirty="0" err="1"/>
              <a:t>শব্দ</a:t>
            </a:r>
            <a:endParaRPr lang="en-US" sz="3200" dirty="0"/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0015D207-7639-5AD9-0D70-745ECA403580}"/>
              </a:ext>
            </a:extLst>
          </p:cNvPr>
          <p:cNvSpPr txBox="1"/>
          <p:nvPr/>
        </p:nvSpPr>
        <p:spPr>
          <a:xfrm>
            <a:off x="814388" y="2786063"/>
            <a:ext cx="107584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solidFill>
                  <a:schemeClr val="accent1"/>
                </a:solidFill>
              </a:rPr>
              <a:t>প্রকৃ</a:t>
            </a:r>
            <a:r>
              <a:rPr lang="en-US" sz="3200" dirty="0">
                <a:solidFill>
                  <a:schemeClr val="accent1"/>
                </a:solidFill>
              </a:rPr>
              <a:t>---</a:t>
            </a:r>
            <a:r>
              <a:rPr lang="en-US" sz="3200" dirty="0">
                <a:solidFill>
                  <a:schemeClr val="accent1"/>
                </a:solidFill>
                <a:latin typeface="Century Gothic" panose="020B0502020202020204" pitchFamily="34" charset="0"/>
              </a:rPr>
              <a:t>,</a:t>
            </a:r>
            <a:r>
              <a:rPr lang="en-US" sz="3200" dirty="0" err="1">
                <a:solidFill>
                  <a:schemeClr val="accent1"/>
                </a:solidFill>
                <a:latin typeface="Century Gothic" panose="020B0502020202020204" pitchFamily="34" charset="0"/>
              </a:rPr>
              <a:t>দোল</a:t>
            </a:r>
            <a:r>
              <a:rPr lang="en-US" sz="3200" dirty="0">
                <a:solidFill>
                  <a:schemeClr val="accent1"/>
                </a:solidFill>
                <a:latin typeface="Century Gothic" panose="020B0502020202020204" pitchFamily="34" charset="0"/>
              </a:rPr>
              <a:t>----</a:t>
            </a:r>
            <a:r>
              <a:rPr lang="en-US" sz="3200" dirty="0" err="1">
                <a:solidFill>
                  <a:schemeClr val="accent1"/>
                </a:solidFill>
                <a:latin typeface="Century Gothic" panose="020B0502020202020204" pitchFamily="34" charset="0"/>
              </a:rPr>
              <a:t>চাঁপা</a:t>
            </a:r>
            <a:r>
              <a:rPr lang="en-US" sz="3200" dirty="0">
                <a:solidFill>
                  <a:schemeClr val="accent1"/>
                </a:solidFill>
                <a:latin typeface="Century Gothic" panose="020B0502020202020204" pitchFamily="34" charset="0"/>
              </a:rPr>
              <a:t>,------</a:t>
            </a:r>
            <a:r>
              <a:rPr lang="en-US" sz="3200" dirty="0" err="1">
                <a:solidFill>
                  <a:schemeClr val="accent1"/>
                </a:solidFill>
                <a:latin typeface="Century Gothic" panose="020B0502020202020204" pitchFamily="34" charset="0"/>
              </a:rPr>
              <a:t>নালি</a:t>
            </a:r>
            <a:r>
              <a:rPr lang="en-US" sz="3200" dirty="0">
                <a:solidFill>
                  <a:schemeClr val="accent1"/>
                </a:solidFill>
                <a:latin typeface="Century Gothic" panose="020B0502020202020204" pitchFamily="34" charset="0"/>
              </a:rPr>
              <a:t>, জ-----ল, </a:t>
            </a:r>
            <a:r>
              <a:rPr lang="en-US" sz="3200" dirty="0" err="1">
                <a:solidFill>
                  <a:schemeClr val="accent1"/>
                </a:solidFill>
                <a:latin typeface="Century Gothic" panose="020B0502020202020204" pitchFamily="34" charset="0"/>
              </a:rPr>
              <a:t>রাঙা</a:t>
            </a:r>
            <a:r>
              <a:rPr lang="en-US" sz="3200" dirty="0">
                <a:solidFill>
                  <a:schemeClr val="accent1"/>
                </a:solidFill>
                <a:latin typeface="Century Gothic" panose="020B0502020202020204" pitchFamily="34" charset="0"/>
              </a:rPr>
              <a:t>----</a:t>
            </a:r>
            <a:r>
              <a:rPr lang="en-US" sz="3200" dirty="0" err="1">
                <a:solidFill>
                  <a:schemeClr val="accent1"/>
                </a:solidFill>
                <a:latin typeface="Century Gothic" panose="020B0502020202020204" pitchFamily="34" charset="0"/>
              </a:rPr>
              <a:t>টি</a:t>
            </a:r>
            <a:r>
              <a:rPr lang="en-US" sz="3200" dirty="0">
                <a:solidFill>
                  <a:schemeClr val="accent1"/>
                </a:solidFill>
                <a:latin typeface="Century Gothic" panose="020B0502020202020204" pitchFamily="34" charset="0"/>
              </a:rPr>
              <a:t>,------</a:t>
            </a:r>
            <a:r>
              <a:rPr lang="en-US" sz="3200" dirty="0" err="1">
                <a:solidFill>
                  <a:schemeClr val="accent1"/>
                </a:solidFill>
                <a:latin typeface="Century Gothic" panose="020B0502020202020204" pitchFamily="34" charset="0"/>
              </a:rPr>
              <a:t>পচাঁদা</a:t>
            </a:r>
            <a:endParaRPr lang="en-US" sz="3200" dirty="0">
              <a:solidFill>
                <a:schemeClr val="accent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2731D9FF-630E-2C6A-83D5-4E60C48E2F6A}"/>
              </a:ext>
            </a:extLst>
          </p:cNvPr>
          <p:cNvSpPr txBox="1"/>
          <p:nvPr/>
        </p:nvSpPr>
        <p:spPr>
          <a:xfrm>
            <a:off x="1114426" y="3543300"/>
            <a:ext cx="1371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/>
              <a:t>প্রকৃত</a:t>
            </a:r>
            <a:endParaRPr lang="en-US" sz="3200" dirty="0"/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08C522DC-C453-4012-A88D-7CB7C8FAAF8E}"/>
              </a:ext>
            </a:extLst>
          </p:cNvPr>
          <p:cNvSpPr txBox="1"/>
          <p:nvPr/>
        </p:nvSpPr>
        <p:spPr>
          <a:xfrm flipH="1">
            <a:off x="3557587" y="3743325"/>
            <a:ext cx="21859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/>
              <a:t>দোলনচাঁপা</a:t>
            </a:r>
            <a:endParaRPr lang="en-US" sz="3200" dirty="0"/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8B348275-BFBA-9BEE-8D7D-7D7A140AFA21}"/>
              </a:ext>
            </a:extLst>
          </p:cNvPr>
          <p:cNvSpPr txBox="1"/>
          <p:nvPr/>
        </p:nvSpPr>
        <p:spPr>
          <a:xfrm>
            <a:off x="5872163" y="3986213"/>
            <a:ext cx="18002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/>
              <a:t>সোনালি</a:t>
            </a:r>
            <a:endParaRPr lang="en-US" sz="3200" dirty="0"/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3ACED4A3-1650-B97B-36C8-BD4CA6810681}"/>
              </a:ext>
            </a:extLst>
          </p:cNvPr>
          <p:cNvSpPr txBox="1"/>
          <p:nvPr/>
        </p:nvSpPr>
        <p:spPr>
          <a:xfrm>
            <a:off x="7872413" y="4128075"/>
            <a:ext cx="22002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/>
              <a:t>জঙ্গল</a:t>
            </a:r>
            <a:endParaRPr lang="en-US" sz="3200" dirty="0"/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2522DF4D-522F-A784-4628-78A15A59534A}"/>
              </a:ext>
            </a:extLst>
          </p:cNvPr>
          <p:cNvSpPr txBox="1"/>
          <p:nvPr/>
        </p:nvSpPr>
        <p:spPr>
          <a:xfrm>
            <a:off x="1257300" y="5072063"/>
            <a:ext cx="18716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/>
              <a:t>রাঙামাটি</a:t>
            </a:r>
            <a:endParaRPr lang="en-US" sz="3200" dirty="0"/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7CA91BF4-5F3C-2ACF-2894-99E9629F2D5A}"/>
              </a:ext>
            </a:extLst>
          </p:cNvPr>
          <p:cNvSpPr txBox="1"/>
          <p:nvPr/>
        </p:nvSpPr>
        <p:spPr>
          <a:xfrm>
            <a:off x="3843338" y="5343525"/>
            <a:ext cx="16287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/>
              <a:t>রূপচাঁদা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6442633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3" grpId="0"/>
      <p:bldP spid="6" grpId="0"/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F7ED0146-7223-AF19-A511-D70DACD287B2}"/>
              </a:ext>
            </a:extLst>
          </p:cNvPr>
          <p:cNvSpPr txBox="1"/>
          <p:nvPr/>
        </p:nvSpPr>
        <p:spPr>
          <a:xfrm>
            <a:off x="775855" y="2683625"/>
            <a:ext cx="10640290" cy="33547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/>
              <a:t>শব্দের</a:t>
            </a:r>
            <a:r>
              <a:rPr lang="en-US" sz="3200" b="1" dirty="0"/>
              <a:t> </a:t>
            </a:r>
            <a:r>
              <a:rPr lang="en-US" sz="3200" b="1" dirty="0" err="1"/>
              <a:t>অর্থ</a:t>
            </a:r>
            <a:r>
              <a:rPr lang="en-US" sz="3200" b="1" dirty="0"/>
              <a:t> </a:t>
            </a:r>
            <a:r>
              <a:rPr lang="en-US" sz="3200" b="1" dirty="0" err="1"/>
              <a:t>লিখ</a:t>
            </a:r>
            <a:r>
              <a:rPr lang="en-US" sz="3200" b="1" dirty="0"/>
              <a:t> ।</a:t>
            </a:r>
          </a:p>
          <a:p>
            <a:r>
              <a:rPr lang="en-US" sz="2400" dirty="0" err="1"/>
              <a:t>উত্তর</a:t>
            </a:r>
            <a:r>
              <a:rPr lang="en-US" sz="2400" dirty="0"/>
              <a:t>------</a:t>
            </a:r>
          </a:p>
          <a:p>
            <a:r>
              <a:rPr lang="en-US" sz="2400" dirty="0" err="1"/>
              <a:t>চৌচির</a:t>
            </a:r>
            <a:r>
              <a:rPr lang="en-US" sz="2400" dirty="0"/>
              <a:t>-----</a:t>
            </a:r>
          </a:p>
          <a:p>
            <a:r>
              <a:rPr lang="en-US" sz="2400" dirty="0" err="1"/>
              <a:t>মোহনা</a:t>
            </a:r>
            <a:r>
              <a:rPr lang="en-US" sz="2400" dirty="0"/>
              <a:t>-----</a:t>
            </a:r>
          </a:p>
          <a:p>
            <a:endParaRPr lang="en-US" sz="2400" dirty="0"/>
          </a:p>
          <a:p>
            <a:pPr algn="ctr"/>
            <a:r>
              <a:rPr lang="en-US" sz="3200" b="1" dirty="0" err="1"/>
              <a:t>বর্ণ</a:t>
            </a:r>
            <a:r>
              <a:rPr lang="en-US" sz="3200" b="1" dirty="0"/>
              <a:t> </a:t>
            </a:r>
            <a:r>
              <a:rPr lang="en-US" sz="3200" b="1" dirty="0" err="1"/>
              <a:t>বসিয়ে</a:t>
            </a:r>
            <a:r>
              <a:rPr lang="en-US" sz="3200" b="1" dirty="0"/>
              <a:t> </a:t>
            </a:r>
            <a:r>
              <a:rPr lang="en-US" sz="3200" b="1" dirty="0" err="1"/>
              <a:t>শব্দ</a:t>
            </a:r>
            <a:r>
              <a:rPr lang="en-US" sz="3200" b="1" dirty="0"/>
              <a:t> :</a:t>
            </a:r>
          </a:p>
          <a:p>
            <a:endParaRPr lang="en-US" sz="2400" dirty="0"/>
          </a:p>
          <a:p>
            <a:r>
              <a:rPr lang="en-US" sz="2800" dirty="0" err="1"/>
              <a:t>প্রকৃ</a:t>
            </a:r>
            <a:r>
              <a:rPr lang="en-US" sz="2800" dirty="0"/>
              <a:t>-----, </a:t>
            </a:r>
            <a:r>
              <a:rPr lang="en-US" sz="2800" dirty="0" err="1"/>
              <a:t>দোল-চাঁপা</a:t>
            </a:r>
            <a:r>
              <a:rPr lang="en-US" sz="2800" dirty="0"/>
              <a:t>,    ---</a:t>
            </a:r>
            <a:r>
              <a:rPr lang="en-US" sz="2800" dirty="0" err="1"/>
              <a:t>নালি</a:t>
            </a:r>
            <a:r>
              <a:rPr lang="en-US" sz="2800" dirty="0"/>
              <a:t>,      জ—ল, </a:t>
            </a:r>
            <a:r>
              <a:rPr lang="en-US" sz="2800" dirty="0" err="1"/>
              <a:t>রাঙা</a:t>
            </a:r>
            <a:r>
              <a:rPr lang="en-US" sz="2800" dirty="0"/>
              <a:t>—</a:t>
            </a:r>
            <a:r>
              <a:rPr lang="en-US" sz="2800" dirty="0" err="1"/>
              <a:t>টি</a:t>
            </a:r>
            <a:r>
              <a:rPr lang="en-US" sz="2800" dirty="0"/>
              <a:t>, ----</a:t>
            </a:r>
            <a:r>
              <a:rPr lang="en-US" sz="2800" dirty="0" err="1"/>
              <a:t>পচাঁদা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107679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C9E2A6D9-9423-7BDB-23D4-D2D10FF4D0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="" xmlns:a16="http://schemas.microsoft.com/office/drawing/2014/main" id="{7CB70143-B0C8-414B-3111-8D8055A51449}"/>
              </a:ext>
            </a:extLst>
          </p:cNvPr>
          <p:cNvSpPr/>
          <p:nvPr/>
        </p:nvSpPr>
        <p:spPr>
          <a:xfrm>
            <a:off x="3143250" y="928688"/>
            <a:ext cx="2952750" cy="1000125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/>
              <a:t>সমাধান</a:t>
            </a:r>
            <a:endParaRPr lang="en-US" sz="3200" dirty="0"/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90C6EDB6-C0FA-F319-EBF3-96FFEC0598F7}"/>
              </a:ext>
            </a:extLst>
          </p:cNvPr>
          <p:cNvSpPr txBox="1"/>
          <p:nvPr/>
        </p:nvSpPr>
        <p:spPr>
          <a:xfrm>
            <a:off x="1885951" y="2697658"/>
            <a:ext cx="9601200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/>
              <a:t>শব্দের</a:t>
            </a:r>
            <a:r>
              <a:rPr lang="en-US" sz="3200" b="1" dirty="0"/>
              <a:t> </a:t>
            </a:r>
            <a:r>
              <a:rPr lang="en-US" sz="3200" b="1" dirty="0" err="1"/>
              <a:t>অর্থ</a:t>
            </a:r>
            <a:r>
              <a:rPr lang="en-US" sz="3200" b="1" dirty="0"/>
              <a:t> </a:t>
            </a:r>
            <a:r>
              <a:rPr lang="en-US" sz="3200" b="1" dirty="0" err="1"/>
              <a:t>লিখ</a:t>
            </a:r>
            <a:r>
              <a:rPr lang="en-US" sz="3200" b="1" dirty="0"/>
              <a:t> ।</a:t>
            </a:r>
          </a:p>
          <a:p>
            <a:r>
              <a:rPr lang="en-US" sz="2400" dirty="0" err="1"/>
              <a:t>উত্তর</a:t>
            </a:r>
            <a:r>
              <a:rPr lang="en-US" sz="2400" dirty="0"/>
              <a:t>  </a:t>
            </a:r>
            <a:r>
              <a:rPr lang="en-US" sz="2800" b="1" u="sng" dirty="0" err="1"/>
              <a:t>দিক</a:t>
            </a:r>
            <a:r>
              <a:rPr lang="en-US" sz="2800" b="1" u="sng" dirty="0"/>
              <a:t> </a:t>
            </a:r>
            <a:r>
              <a:rPr lang="en-US" sz="2800" b="1" u="sng" dirty="0" err="1"/>
              <a:t>থেকে</a:t>
            </a:r>
            <a:r>
              <a:rPr lang="en-US" sz="2800" b="1" u="sng" dirty="0"/>
              <a:t> </a:t>
            </a:r>
            <a:r>
              <a:rPr lang="en-US" sz="2800" b="1" u="sng" dirty="0" err="1"/>
              <a:t>আসা</a:t>
            </a:r>
            <a:endParaRPr lang="en-US" sz="2800" b="1" u="sng" dirty="0"/>
          </a:p>
          <a:p>
            <a:r>
              <a:rPr lang="en-US" sz="2400" dirty="0" err="1"/>
              <a:t>চৌচির</a:t>
            </a:r>
            <a:r>
              <a:rPr lang="en-US" sz="2400" dirty="0"/>
              <a:t>  </a:t>
            </a:r>
            <a:r>
              <a:rPr lang="en-US" sz="2800" b="1" dirty="0" err="1"/>
              <a:t>খন্ড-বিখন্ড</a:t>
            </a:r>
            <a:endParaRPr lang="en-US" sz="2800" b="1" dirty="0"/>
          </a:p>
          <a:p>
            <a:r>
              <a:rPr lang="en-US" sz="2400" dirty="0" err="1"/>
              <a:t>মোহনা</a:t>
            </a:r>
            <a:r>
              <a:rPr lang="en-US" sz="2400" dirty="0"/>
              <a:t> </a:t>
            </a:r>
            <a:r>
              <a:rPr lang="en-US" sz="2800" b="1" u="sng" dirty="0" err="1"/>
              <a:t>নদী</a:t>
            </a:r>
            <a:r>
              <a:rPr lang="en-US" sz="2800" b="1" u="sng" dirty="0"/>
              <a:t> </a:t>
            </a:r>
            <a:r>
              <a:rPr lang="en-US" sz="2800" b="1" u="sng" dirty="0" err="1"/>
              <a:t>যেখানে</a:t>
            </a:r>
            <a:r>
              <a:rPr lang="en-US" sz="2800" b="1" u="sng" dirty="0"/>
              <a:t> </a:t>
            </a:r>
            <a:r>
              <a:rPr lang="en-US" sz="2800" b="1" u="sng" dirty="0" err="1"/>
              <a:t>সাগর</a:t>
            </a:r>
            <a:r>
              <a:rPr lang="en-US" sz="2800" b="1" u="sng" dirty="0"/>
              <a:t> </a:t>
            </a:r>
            <a:r>
              <a:rPr lang="en-US" sz="2800" b="1" u="sng" dirty="0" err="1"/>
              <a:t>বা</a:t>
            </a:r>
            <a:r>
              <a:rPr lang="en-US" sz="2800" b="1" u="sng" dirty="0"/>
              <a:t> </a:t>
            </a:r>
            <a:r>
              <a:rPr lang="en-US" sz="2800" b="1" u="sng" dirty="0" err="1"/>
              <a:t>অন্য</a:t>
            </a:r>
            <a:r>
              <a:rPr lang="en-US" sz="2800" b="1" u="sng" dirty="0"/>
              <a:t> </a:t>
            </a:r>
            <a:r>
              <a:rPr lang="en-US" sz="2800" b="1" u="sng" dirty="0" err="1"/>
              <a:t>নদীর</a:t>
            </a:r>
            <a:r>
              <a:rPr lang="en-US" sz="2800" b="1" u="sng" dirty="0"/>
              <a:t> </a:t>
            </a:r>
            <a:r>
              <a:rPr lang="en-US" sz="2800" b="1" u="sng" dirty="0" err="1"/>
              <a:t>সাথে</a:t>
            </a:r>
            <a:r>
              <a:rPr lang="en-US" sz="2800" b="1" u="sng" dirty="0"/>
              <a:t> </a:t>
            </a:r>
            <a:r>
              <a:rPr lang="en-US" sz="2800" b="1" u="sng" dirty="0" err="1"/>
              <a:t>মেশে</a:t>
            </a:r>
            <a:r>
              <a:rPr lang="en-US" sz="2800" b="1" u="sng" dirty="0"/>
              <a:t> </a:t>
            </a:r>
          </a:p>
          <a:p>
            <a:endParaRPr lang="en-US" sz="2800" b="1" u="sng" dirty="0"/>
          </a:p>
          <a:p>
            <a:pPr algn="ctr"/>
            <a:r>
              <a:rPr lang="en-US" sz="3200" b="1" dirty="0" err="1"/>
              <a:t>বর্ণ</a:t>
            </a:r>
            <a:r>
              <a:rPr lang="en-US" sz="3200" b="1" dirty="0"/>
              <a:t> </a:t>
            </a:r>
            <a:r>
              <a:rPr lang="en-US" sz="3200" b="1" dirty="0" err="1"/>
              <a:t>বসিয়ে</a:t>
            </a:r>
            <a:r>
              <a:rPr lang="en-US" sz="3200" b="1" dirty="0"/>
              <a:t> </a:t>
            </a:r>
            <a:r>
              <a:rPr lang="en-US" sz="3200" b="1" dirty="0" err="1"/>
              <a:t>শব্দ</a:t>
            </a:r>
            <a:r>
              <a:rPr lang="en-US" sz="3200" b="1" dirty="0"/>
              <a:t> :</a:t>
            </a:r>
          </a:p>
          <a:p>
            <a:r>
              <a:rPr lang="en-US" sz="2800" dirty="0" err="1"/>
              <a:t>প্রকৃ</a:t>
            </a:r>
            <a:r>
              <a:rPr lang="en-US" sz="2800" u="sng" dirty="0" err="1"/>
              <a:t>ত</a:t>
            </a:r>
            <a:r>
              <a:rPr lang="en-US" sz="2800" dirty="0"/>
              <a:t>, </a:t>
            </a:r>
            <a:r>
              <a:rPr lang="en-US" sz="2800" dirty="0" err="1"/>
              <a:t>দোল</a:t>
            </a:r>
            <a:r>
              <a:rPr lang="en-US" sz="2800" u="sng" dirty="0" err="1"/>
              <a:t>ন</a:t>
            </a:r>
            <a:r>
              <a:rPr lang="en-US" sz="2800" dirty="0" err="1"/>
              <a:t>চাঁপা</a:t>
            </a:r>
            <a:r>
              <a:rPr lang="en-US" sz="2800" dirty="0"/>
              <a:t>,    </a:t>
            </a:r>
            <a:r>
              <a:rPr lang="en-US" sz="2800" u="sng" dirty="0" err="1"/>
              <a:t>সো</a:t>
            </a:r>
            <a:r>
              <a:rPr lang="en-US" sz="2800" dirty="0" err="1"/>
              <a:t>নালি</a:t>
            </a:r>
            <a:r>
              <a:rPr lang="en-US" sz="2800" dirty="0"/>
              <a:t>,      </a:t>
            </a:r>
            <a:r>
              <a:rPr lang="en-US" sz="2800" dirty="0" err="1"/>
              <a:t>জঙ্গল</a:t>
            </a:r>
            <a:r>
              <a:rPr lang="en-US" sz="2800" dirty="0"/>
              <a:t>, </a:t>
            </a:r>
            <a:r>
              <a:rPr lang="en-US" sz="2800" dirty="0" err="1"/>
              <a:t>রাঙামাটি</a:t>
            </a:r>
            <a:r>
              <a:rPr lang="en-US" sz="2800" dirty="0"/>
              <a:t>, </a:t>
            </a:r>
            <a:r>
              <a:rPr lang="en-US" sz="2800" dirty="0" err="1"/>
              <a:t>রূপচাঁদা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9147323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7503114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D55BFF41-3A1B-C040-E1E2-2D8C574057FF}"/>
              </a:ext>
            </a:extLst>
          </p:cNvPr>
          <p:cNvSpPr txBox="1"/>
          <p:nvPr/>
        </p:nvSpPr>
        <p:spPr>
          <a:xfrm>
            <a:off x="1595661" y="4100980"/>
            <a:ext cx="3552357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মো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: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নাজমুল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হেোসেন</a:t>
            </a:r>
            <a:endParaRPr lang="bn-BD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bn-BD" sz="2400" dirty="0">
                <a:latin typeface="NikoshBAN" panose="02000000000000000000" pitchFamily="2" charset="0"/>
                <a:cs typeface="NikoshBAN" panose="02000000000000000000" pitchFamily="2" charset="0"/>
              </a:rPr>
              <a:t>সহকারী শিক্ষক</a:t>
            </a:r>
          </a:p>
          <a:p>
            <a:pPr algn="ctr"/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দক্ষিণ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হরিঢালী</a:t>
            </a:r>
            <a:r>
              <a:rPr lang="bn-BD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2400" dirty="0">
                <a:latin typeface="NikoshBAN" panose="02000000000000000000" pitchFamily="2" charset="0"/>
                <a:cs typeface="NikoshBAN" panose="02000000000000000000" pitchFamily="2" charset="0"/>
              </a:rPr>
              <a:t>সরকারি প্রাথমিক বিদ্যালয়</a:t>
            </a:r>
          </a:p>
          <a:p>
            <a:pPr algn="ctr"/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পাইকগাছা.খুলনা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।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০১৯৪৮-১৫৬০৮০</a:t>
            </a:r>
            <a:r>
              <a:rPr lang="bn-BD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en-US" sz="2000" dirty="0" err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C997B375-C226-B311-F99E-B9F5F406BAFD}"/>
              </a:ext>
            </a:extLst>
          </p:cNvPr>
          <p:cNvSpPr txBox="1"/>
          <p:nvPr/>
        </p:nvSpPr>
        <p:spPr>
          <a:xfrm>
            <a:off x="6483759" y="4327566"/>
            <a:ext cx="496148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2400" dirty="0">
                <a:latin typeface="NikoshBAN" panose="02000000000000000000" pitchFamily="2" charset="0"/>
                <a:cs typeface="NikoshBAN" panose="02000000000000000000" pitchFamily="2" charset="0"/>
              </a:rPr>
              <a:t>শ্রেণিঃ </a:t>
            </a:r>
            <a:r>
              <a:rPr lang="bn-BD" sz="2400" dirty="0">
                <a:latin typeface="NikoshBAN" panose="02000000000000000000" pitchFamily="2" charset="0"/>
                <a:cs typeface="NikoshBAN" panose="02000000000000000000" pitchFamily="2" charset="0"/>
              </a:rPr>
              <a:t>৪র্থ </a:t>
            </a:r>
            <a:endParaRPr lang="bn-IN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bn-IN" sz="2400" dirty="0">
                <a:latin typeface="NikoshBAN" panose="02000000000000000000" pitchFamily="2" charset="0"/>
                <a:cs typeface="NikoshBAN" panose="02000000000000000000" pitchFamily="2" charset="0"/>
              </a:rPr>
              <a:t>বিষয়ঃ বাংলা</a:t>
            </a:r>
          </a:p>
          <a:p>
            <a:pPr algn="ctr"/>
            <a:r>
              <a:rPr lang="bn-IN" sz="2400" dirty="0">
                <a:latin typeface="NikoshBAN" panose="02000000000000000000" pitchFamily="2" charset="0"/>
                <a:cs typeface="NikoshBAN" panose="02000000000000000000" pitchFamily="2" charset="0"/>
              </a:rPr>
              <a:t>পাঠ শিরোনামঃ </a:t>
            </a:r>
            <a:r>
              <a:rPr lang="bn-BD" sz="2400" dirty="0">
                <a:latin typeface="NikoshBAN" panose="02000000000000000000" pitchFamily="2" charset="0"/>
                <a:cs typeface="NikoshBAN" panose="02000000000000000000" pitchFamily="2" charset="0"/>
              </a:rPr>
              <a:t>রূপময় বাংলাদেশ </a:t>
            </a:r>
          </a:p>
          <a:p>
            <a:pPr algn="ctr"/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পাঠ-৩(১)</a:t>
            </a:r>
            <a:endParaRPr lang="as-IN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xmlns="" id="{68792016-2C77-DB91-E7E1-4AEBDD331B88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52" b="13952"/>
          <a:stretch>
            <a:fillRect/>
          </a:stretch>
        </p:blipFill>
        <p:spPr>
          <a:xfrm>
            <a:off x="8121472" y="2161988"/>
            <a:ext cx="1985492" cy="1938992"/>
          </a:xfrm>
        </p:spPr>
      </p:pic>
      <p:pic>
        <p:nvPicPr>
          <p:cNvPr id="7" name="Picture Placeholder 6">
            <a:extLst>
              <a:ext uri="{FF2B5EF4-FFF2-40B4-BE49-F238E27FC236}">
                <a16:creationId xmlns="" xmlns:a16="http://schemas.microsoft.com/office/drawing/2014/main" id="{BAFF71AC-61B2-4D03-6500-00E20E1292A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281" b="16281"/>
          <a:stretch>
            <a:fillRect/>
          </a:stretch>
        </p:blipFill>
        <p:spPr>
          <a:xfrm>
            <a:off x="2275877" y="2150137"/>
            <a:ext cx="1970252" cy="1950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929205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EAC5461A-58C4-B421-EEE7-BA28C8231E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D86D1923-7714-3F46-5BDB-40B7028AF6BE}"/>
              </a:ext>
            </a:extLst>
          </p:cNvPr>
          <p:cNvSpPr txBox="1"/>
          <p:nvPr/>
        </p:nvSpPr>
        <p:spPr>
          <a:xfrm>
            <a:off x="5169108" y="704141"/>
            <a:ext cx="185378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bn-BD" sz="4400" b="1" u="sng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শিখনফল</a:t>
            </a:r>
            <a:r>
              <a:rPr lang="bn-BD" sz="3600" u="sng" dirty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endParaRPr lang="en-US" sz="3600" u="sng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01915266-6600-9331-3BAE-4D3A7A30CCEC}"/>
              </a:ext>
            </a:extLst>
          </p:cNvPr>
          <p:cNvSpPr txBox="1"/>
          <p:nvPr/>
        </p:nvSpPr>
        <p:spPr>
          <a:xfrm>
            <a:off x="1079293" y="2040417"/>
            <a:ext cx="10268262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bn-BD" sz="3200" b="1" dirty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এই পাঠ শেষে শিক্ষার্থীরা </a:t>
            </a:r>
            <a:r>
              <a:rPr lang="bn-BD" sz="3200" b="1" dirty="0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---</a:t>
            </a:r>
            <a:endParaRPr lang="en-US" sz="3200" b="1" dirty="0" smtClean="0">
              <a:solidFill>
                <a:schemeClr val="accent4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l"/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১.২.১ –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অধীত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নতুন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যুক্তবর্ণ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যোগে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গঠিত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শব্দ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,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শব্দযুত্ত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বাক‌্য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শুনে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বলতে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লিখতে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।</a:t>
            </a:r>
          </a:p>
          <a:p>
            <a:pPr algn="l"/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৩.১.১-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চিত্র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/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ছবি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ছক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সংবলিত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/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বিহীন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বর্ণনা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শুনে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তথ‌্য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শনাক্ত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বিষয়বস্তু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বলতে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।</a:t>
            </a:r>
          </a:p>
          <a:p>
            <a:pPr algn="l"/>
            <a:endParaRPr lang="bn-BD" sz="3200" b="1" dirty="0">
              <a:solidFill>
                <a:schemeClr val="accent4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l"/>
            <a:endParaRPr lang="bn-BD" sz="3200" b="1" dirty="0">
              <a:solidFill>
                <a:schemeClr val="accent4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4210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xmlns="" id="{F34A6091-485E-1F73-B9D5-B3DAD08C566C}"/>
              </a:ext>
            </a:extLst>
          </p:cNvPr>
          <p:cNvSpPr/>
          <p:nvPr/>
        </p:nvSpPr>
        <p:spPr>
          <a:xfrm>
            <a:off x="2157413" y="485775"/>
            <a:ext cx="3938587" cy="1414463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err="1"/>
              <a:t>পূর্ব</a:t>
            </a:r>
            <a:r>
              <a:rPr lang="en-US" sz="4400" dirty="0"/>
              <a:t> </a:t>
            </a:r>
            <a:r>
              <a:rPr lang="en-US" sz="4400" dirty="0" err="1"/>
              <a:t>পাঠ</a:t>
            </a:r>
            <a:endParaRPr lang="en-US" sz="440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9EDD9931-3D61-0C81-4B52-56F3DFACDAF8}"/>
              </a:ext>
            </a:extLst>
          </p:cNvPr>
          <p:cNvSpPr/>
          <p:nvPr/>
        </p:nvSpPr>
        <p:spPr>
          <a:xfrm>
            <a:off x="414338" y="2900363"/>
            <a:ext cx="11415712" cy="307181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4800" dirty="0"/>
              <a:t>ক) </a:t>
            </a:r>
            <a:r>
              <a:rPr lang="en-US" sz="4800" dirty="0" err="1"/>
              <a:t>বসন্তে</a:t>
            </a:r>
            <a:r>
              <a:rPr lang="en-US" sz="4800" dirty="0"/>
              <a:t> </a:t>
            </a:r>
            <a:r>
              <a:rPr lang="en-US" sz="4800" dirty="0" err="1"/>
              <a:t>কোন</a:t>
            </a:r>
            <a:r>
              <a:rPr lang="en-US" sz="4800" dirty="0"/>
              <a:t> </a:t>
            </a:r>
            <a:r>
              <a:rPr lang="en-US" sz="4800" dirty="0" err="1"/>
              <a:t>কোন</a:t>
            </a:r>
            <a:r>
              <a:rPr lang="en-US" sz="4800" dirty="0"/>
              <a:t> </a:t>
            </a:r>
            <a:r>
              <a:rPr lang="en-US" sz="4800" dirty="0" err="1"/>
              <a:t>ফুল</a:t>
            </a:r>
            <a:r>
              <a:rPr lang="en-US" sz="4800" dirty="0"/>
              <a:t> </a:t>
            </a:r>
            <a:r>
              <a:rPr lang="en-US" sz="4800" dirty="0" err="1"/>
              <a:t>ফোটে</a:t>
            </a:r>
            <a:r>
              <a:rPr lang="en-US" sz="4800" dirty="0"/>
              <a:t>?</a:t>
            </a:r>
          </a:p>
          <a:p>
            <a:pPr algn="just"/>
            <a:r>
              <a:rPr lang="en-US" sz="4800" dirty="0"/>
              <a:t>খ)</a:t>
            </a:r>
            <a:r>
              <a:rPr lang="en-US" sz="4800" dirty="0" err="1"/>
              <a:t>সুন্দরবন</a:t>
            </a:r>
            <a:r>
              <a:rPr lang="en-US" sz="4800" dirty="0"/>
              <a:t> </a:t>
            </a:r>
            <a:r>
              <a:rPr lang="en-US" sz="4800" dirty="0" err="1"/>
              <a:t>কোন</a:t>
            </a:r>
            <a:r>
              <a:rPr lang="en-US" sz="4800" dirty="0"/>
              <a:t> </a:t>
            </a:r>
            <a:r>
              <a:rPr lang="en-US" sz="4800" dirty="0" err="1"/>
              <a:t>গাছের</a:t>
            </a:r>
            <a:r>
              <a:rPr lang="en-US" sz="4800" dirty="0"/>
              <a:t> </a:t>
            </a:r>
            <a:r>
              <a:rPr lang="en-US" sz="4800" dirty="0" err="1"/>
              <a:t>জন্য</a:t>
            </a:r>
            <a:r>
              <a:rPr lang="en-US" sz="4800" dirty="0"/>
              <a:t> </a:t>
            </a:r>
            <a:r>
              <a:rPr lang="en-US" sz="4800" dirty="0" err="1"/>
              <a:t>বিখ্যাত</a:t>
            </a:r>
            <a:r>
              <a:rPr lang="en-US" sz="4800" dirty="0"/>
              <a:t>?</a:t>
            </a:r>
          </a:p>
          <a:p>
            <a:pPr algn="just"/>
            <a:r>
              <a:rPr lang="en-US" sz="4800" dirty="0"/>
              <a:t>গ)</a:t>
            </a:r>
            <a:r>
              <a:rPr lang="en-US" sz="4800" dirty="0" err="1"/>
              <a:t>বাংলাদেশের</a:t>
            </a:r>
            <a:r>
              <a:rPr lang="en-US" sz="4800" dirty="0"/>
              <a:t> </a:t>
            </a:r>
            <a:r>
              <a:rPr lang="en-US" sz="4800" dirty="0" err="1"/>
              <a:t>কোন</a:t>
            </a:r>
            <a:r>
              <a:rPr lang="en-US" sz="4800" dirty="0"/>
              <a:t> </a:t>
            </a:r>
            <a:r>
              <a:rPr lang="en-US" sz="4800" dirty="0" err="1"/>
              <a:t>কোন</a:t>
            </a:r>
            <a:r>
              <a:rPr lang="en-US" sz="4800" dirty="0"/>
              <a:t> </a:t>
            </a:r>
            <a:r>
              <a:rPr lang="en-US" sz="4800" dirty="0" err="1"/>
              <a:t>এলাকায়</a:t>
            </a:r>
            <a:r>
              <a:rPr lang="en-US" sz="4800" dirty="0"/>
              <a:t> </a:t>
            </a:r>
            <a:r>
              <a:rPr lang="en-US" sz="4800" dirty="0" err="1"/>
              <a:t>পাহাড়</a:t>
            </a:r>
            <a:r>
              <a:rPr lang="en-US" sz="4800" dirty="0"/>
              <a:t> </a:t>
            </a:r>
            <a:r>
              <a:rPr lang="en-US" sz="4800" dirty="0" err="1"/>
              <a:t>আছে</a:t>
            </a:r>
            <a:r>
              <a:rPr lang="en-US" sz="4800" dirty="0"/>
              <a:t> ?</a:t>
            </a:r>
          </a:p>
        </p:txBody>
      </p:sp>
    </p:spTree>
    <p:extLst>
      <p:ext uri="{BB962C8B-B14F-4D97-AF65-F5344CB8AC3E}">
        <p14:creationId xmlns:p14="http://schemas.microsoft.com/office/powerpoint/2010/main" val="32404921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="" xmlns:a16="http://schemas.microsoft.com/office/drawing/2014/main" id="{D3EBA78C-BF0B-96D7-414A-9E12C6A10372}"/>
              </a:ext>
            </a:extLst>
          </p:cNvPr>
          <p:cNvSpPr/>
          <p:nvPr/>
        </p:nvSpPr>
        <p:spPr>
          <a:xfrm>
            <a:off x="1771650" y="414338"/>
            <a:ext cx="5786438" cy="1614487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err="1"/>
              <a:t>অর্থ</a:t>
            </a:r>
            <a:r>
              <a:rPr lang="en-US" sz="4400" dirty="0"/>
              <a:t> </a:t>
            </a:r>
            <a:r>
              <a:rPr lang="en-US" sz="4400" dirty="0" err="1"/>
              <a:t>জেনে</a:t>
            </a:r>
            <a:r>
              <a:rPr lang="en-US" sz="4400" dirty="0"/>
              <a:t> </a:t>
            </a:r>
            <a:r>
              <a:rPr lang="en-US" sz="4400" dirty="0" err="1"/>
              <a:t>নেই</a:t>
            </a:r>
            <a:endParaRPr lang="en-US" sz="4400" dirty="0"/>
          </a:p>
        </p:txBody>
      </p:sp>
      <p:sp>
        <p:nvSpPr>
          <p:cNvPr id="3" name="Oval 2">
            <a:extLst>
              <a:ext uri="{FF2B5EF4-FFF2-40B4-BE49-F238E27FC236}">
                <a16:creationId xmlns="" xmlns:a16="http://schemas.microsoft.com/office/drawing/2014/main" id="{6477F3A1-FAA5-8284-99C4-CFF3C173AF02}"/>
              </a:ext>
            </a:extLst>
          </p:cNvPr>
          <p:cNvSpPr/>
          <p:nvPr/>
        </p:nvSpPr>
        <p:spPr>
          <a:xfrm>
            <a:off x="671512" y="2757488"/>
            <a:ext cx="3400425" cy="1871662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err="1"/>
              <a:t>উত্তর</a:t>
            </a:r>
            <a:endParaRPr lang="en-US" sz="6000" dirty="0"/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7EF0A347-C3E4-7E19-9080-951A0628D1F9}"/>
              </a:ext>
            </a:extLst>
          </p:cNvPr>
          <p:cNvSpPr/>
          <p:nvPr/>
        </p:nvSpPr>
        <p:spPr>
          <a:xfrm>
            <a:off x="4543425" y="2857501"/>
            <a:ext cx="6500812" cy="1500188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err="1"/>
              <a:t>উত্তর</a:t>
            </a:r>
            <a:r>
              <a:rPr lang="en-US" sz="4400" dirty="0"/>
              <a:t> </a:t>
            </a:r>
            <a:r>
              <a:rPr lang="en-US" sz="4400" dirty="0" err="1"/>
              <a:t>দিক</a:t>
            </a:r>
            <a:r>
              <a:rPr lang="en-US" sz="4400" dirty="0"/>
              <a:t> </a:t>
            </a:r>
            <a:r>
              <a:rPr lang="en-US" sz="4400" dirty="0" err="1"/>
              <a:t>থেকে</a:t>
            </a:r>
            <a:r>
              <a:rPr lang="en-US" sz="4400" dirty="0"/>
              <a:t> </a:t>
            </a:r>
            <a:r>
              <a:rPr lang="en-US" sz="4400" dirty="0" err="1"/>
              <a:t>আসা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34796111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="" xmlns:a16="http://schemas.microsoft.com/office/drawing/2014/main" id="{266E074C-1383-58A5-EAE3-730861A067C8}"/>
              </a:ext>
            </a:extLst>
          </p:cNvPr>
          <p:cNvSpPr/>
          <p:nvPr/>
        </p:nvSpPr>
        <p:spPr>
          <a:xfrm>
            <a:off x="1143000" y="914400"/>
            <a:ext cx="3529012" cy="222885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err="1"/>
              <a:t>চৌচির</a:t>
            </a:r>
            <a:endParaRPr lang="en-US" sz="5400" dirty="0"/>
          </a:p>
        </p:txBody>
      </p:sp>
      <p:sp>
        <p:nvSpPr>
          <p:cNvPr id="3" name="Oval 2">
            <a:extLst>
              <a:ext uri="{FF2B5EF4-FFF2-40B4-BE49-F238E27FC236}">
                <a16:creationId xmlns="" xmlns:a16="http://schemas.microsoft.com/office/drawing/2014/main" id="{9DAFB149-4672-8FE8-EB2D-F797A48F3473}"/>
              </a:ext>
            </a:extLst>
          </p:cNvPr>
          <p:cNvSpPr/>
          <p:nvPr/>
        </p:nvSpPr>
        <p:spPr>
          <a:xfrm>
            <a:off x="5500687" y="1014412"/>
            <a:ext cx="4957763" cy="2228849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 err="1"/>
              <a:t>খণ্ড</a:t>
            </a:r>
            <a:r>
              <a:rPr lang="en-US" sz="4800" dirty="0"/>
              <a:t> -</a:t>
            </a:r>
            <a:r>
              <a:rPr lang="en-US" sz="4800" dirty="0" err="1"/>
              <a:t>বিক্ষত</a:t>
            </a:r>
            <a:endParaRPr lang="en-US" sz="4800" dirty="0"/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E5B51312-3337-89F3-1C59-C6315336B9BB}"/>
              </a:ext>
            </a:extLst>
          </p:cNvPr>
          <p:cNvSpPr/>
          <p:nvPr/>
        </p:nvSpPr>
        <p:spPr>
          <a:xfrm>
            <a:off x="614363" y="3714751"/>
            <a:ext cx="11201400" cy="1757363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err="1"/>
              <a:t>মোহনা</a:t>
            </a:r>
            <a:r>
              <a:rPr lang="en-US" sz="5400" dirty="0"/>
              <a:t>- </a:t>
            </a:r>
            <a:r>
              <a:rPr lang="en-US" sz="5400" dirty="0" err="1"/>
              <a:t>নদী</a:t>
            </a:r>
            <a:r>
              <a:rPr lang="en-US" sz="5400" dirty="0"/>
              <a:t> </a:t>
            </a:r>
            <a:r>
              <a:rPr lang="en-US" sz="5400" dirty="0" err="1"/>
              <a:t>যেখানে</a:t>
            </a:r>
            <a:r>
              <a:rPr lang="en-US" sz="5400" dirty="0"/>
              <a:t> </a:t>
            </a:r>
            <a:r>
              <a:rPr lang="en-US" sz="5400" dirty="0" err="1"/>
              <a:t>সাগর</a:t>
            </a:r>
            <a:r>
              <a:rPr lang="en-US" sz="5400" dirty="0"/>
              <a:t> </a:t>
            </a:r>
            <a:r>
              <a:rPr lang="en-US" sz="5400" dirty="0" err="1"/>
              <a:t>বা</a:t>
            </a:r>
            <a:r>
              <a:rPr lang="en-US" sz="5400" dirty="0"/>
              <a:t> </a:t>
            </a:r>
            <a:r>
              <a:rPr lang="en-US" sz="5400" dirty="0" err="1"/>
              <a:t>অন্য</a:t>
            </a:r>
            <a:r>
              <a:rPr lang="en-US" sz="5400" dirty="0"/>
              <a:t> </a:t>
            </a:r>
            <a:r>
              <a:rPr lang="en-US" sz="5400" dirty="0" err="1"/>
              <a:t>নদীর</a:t>
            </a:r>
            <a:r>
              <a:rPr lang="en-US" sz="5400" dirty="0"/>
              <a:t> </a:t>
            </a:r>
            <a:r>
              <a:rPr lang="en-US" sz="5400" dirty="0" err="1"/>
              <a:t>সাথে</a:t>
            </a:r>
            <a:r>
              <a:rPr lang="en-US" sz="5400" dirty="0"/>
              <a:t> </a:t>
            </a:r>
            <a:r>
              <a:rPr lang="en-US" sz="5400" dirty="0" err="1"/>
              <a:t>মেশে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6630042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="" xmlns:a16="http://schemas.microsoft.com/office/drawing/2014/main" id="{6D4D4245-E506-EB26-B08B-EFD50061066C}"/>
              </a:ext>
            </a:extLst>
          </p:cNvPr>
          <p:cNvSpPr/>
          <p:nvPr/>
        </p:nvSpPr>
        <p:spPr>
          <a:xfrm>
            <a:off x="1428749" y="542925"/>
            <a:ext cx="8143875" cy="2100263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err="1"/>
              <a:t>জোড়ায়</a:t>
            </a:r>
            <a:r>
              <a:rPr lang="en-US" sz="4400" dirty="0"/>
              <a:t> </a:t>
            </a:r>
            <a:r>
              <a:rPr lang="en-US" sz="4400" dirty="0" err="1"/>
              <a:t>শব্দের</a:t>
            </a:r>
            <a:r>
              <a:rPr lang="en-US" sz="4400" dirty="0"/>
              <a:t> </a:t>
            </a:r>
            <a:r>
              <a:rPr lang="en-US" sz="4400" dirty="0" err="1"/>
              <a:t>অর্থ</a:t>
            </a:r>
            <a:r>
              <a:rPr lang="en-US" sz="4400" dirty="0"/>
              <a:t> </a:t>
            </a:r>
            <a:r>
              <a:rPr lang="en-US" sz="4400" dirty="0" err="1"/>
              <a:t>বলি</a:t>
            </a:r>
            <a:endParaRPr lang="en-US" sz="4400" dirty="0"/>
          </a:p>
        </p:txBody>
      </p:sp>
      <p:sp>
        <p:nvSpPr>
          <p:cNvPr id="4" name="Rectangle: Rounded Corners 3">
            <a:extLst>
              <a:ext uri="{FF2B5EF4-FFF2-40B4-BE49-F238E27FC236}">
                <a16:creationId xmlns="" xmlns:a16="http://schemas.microsoft.com/office/drawing/2014/main" id="{EC26FE0F-55D4-3A0B-D349-BBFB9BDD79EB}"/>
              </a:ext>
            </a:extLst>
          </p:cNvPr>
          <p:cNvSpPr/>
          <p:nvPr/>
        </p:nvSpPr>
        <p:spPr>
          <a:xfrm>
            <a:off x="1000124" y="3157538"/>
            <a:ext cx="3729039" cy="154305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/>
              <a:t>উত্তরে</a:t>
            </a:r>
            <a:r>
              <a:rPr lang="en-US" sz="3600" dirty="0"/>
              <a:t>----</a:t>
            </a:r>
          </a:p>
          <a:p>
            <a:pPr algn="ctr"/>
            <a:r>
              <a:rPr lang="en-US" sz="3600" dirty="0" err="1"/>
              <a:t>চৌচির</a:t>
            </a:r>
            <a:r>
              <a:rPr lang="en-US" sz="3600" dirty="0"/>
              <a:t>-----</a:t>
            </a:r>
          </a:p>
          <a:p>
            <a:pPr algn="ctr"/>
            <a:r>
              <a:rPr lang="en-US" sz="3600" dirty="0" err="1"/>
              <a:t>মোহনা</a:t>
            </a:r>
            <a:r>
              <a:rPr lang="en-US" sz="3600" dirty="0"/>
              <a:t>------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4B7FDE28-2FDF-E69C-86E2-198A72CDE613}"/>
              </a:ext>
            </a:extLst>
          </p:cNvPr>
          <p:cNvSpPr/>
          <p:nvPr/>
        </p:nvSpPr>
        <p:spPr>
          <a:xfrm>
            <a:off x="3671888" y="4814888"/>
            <a:ext cx="7615237" cy="132873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dirty="0" err="1"/>
              <a:t>উত্তরে</a:t>
            </a:r>
            <a:r>
              <a:rPr lang="en-US" sz="4000" dirty="0"/>
              <a:t>--- </a:t>
            </a:r>
            <a:r>
              <a:rPr lang="en-US" sz="4000" dirty="0" err="1"/>
              <a:t>উত্তর</a:t>
            </a:r>
            <a:r>
              <a:rPr lang="en-US" sz="4000" dirty="0"/>
              <a:t> </a:t>
            </a:r>
            <a:r>
              <a:rPr lang="en-US" sz="4000" dirty="0" err="1"/>
              <a:t>দিক</a:t>
            </a:r>
            <a:r>
              <a:rPr lang="en-US" sz="4000" dirty="0"/>
              <a:t> </a:t>
            </a:r>
            <a:r>
              <a:rPr lang="en-US" sz="4000" dirty="0" err="1"/>
              <a:t>থেকে</a:t>
            </a:r>
            <a:r>
              <a:rPr lang="en-US" sz="4000" dirty="0"/>
              <a:t> </a:t>
            </a:r>
            <a:r>
              <a:rPr lang="en-US" sz="4000" dirty="0" err="1"/>
              <a:t>আসা</a:t>
            </a:r>
            <a:endParaRPr lang="en-US" sz="4000" dirty="0"/>
          </a:p>
          <a:p>
            <a:r>
              <a:rPr lang="en-US" sz="4000" dirty="0" err="1"/>
              <a:t>চৌচির-খন্ড-বিখন্ড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172288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="" xmlns:a16="http://schemas.microsoft.com/office/drawing/2014/main" id="{6D4D4245-E506-EB26-B08B-EFD50061066C}"/>
              </a:ext>
            </a:extLst>
          </p:cNvPr>
          <p:cNvSpPr/>
          <p:nvPr/>
        </p:nvSpPr>
        <p:spPr>
          <a:xfrm>
            <a:off x="1428749" y="542925"/>
            <a:ext cx="8143875" cy="2100263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err="1"/>
              <a:t>জোড়ায়</a:t>
            </a:r>
            <a:r>
              <a:rPr lang="en-US" sz="4400" dirty="0"/>
              <a:t> </a:t>
            </a:r>
            <a:r>
              <a:rPr lang="en-US" sz="4400" dirty="0" err="1"/>
              <a:t>শব্দের</a:t>
            </a:r>
            <a:r>
              <a:rPr lang="en-US" sz="4400" dirty="0"/>
              <a:t> </a:t>
            </a:r>
            <a:r>
              <a:rPr lang="en-US" sz="4400" dirty="0" err="1"/>
              <a:t>অর্থ</a:t>
            </a:r>
            <a:r>
              <a:rPr lang="en-US" sz="4400" dirty="0"/>
              <a:t> </a:t>
            </a:r>
            <a:r>
              <a:rPr lang="en-US" sz="4400" dirty="0" err="1"/>
              <a:t>বলি</a:t>
            </a:r>
            <a:endParaRPr lang="en-US" sz="4400" dirty="0"/>
          </a:p>
        </p:txBody>
      </p:sp>
      <p:sp>
        <p:nvSpPr>
          <p:cNvPr id="4" name="Rectangle: Rounded Corners 3">
            <a:extLst>
              <a:ext uri="{FF2B5EF4-FFF2-40B4-BE49-F238E27FC236}">
                <a16:creationId xmlns="" xmlns:a16="http://schemas.microsoft.com/office/drawing/2014/main" id="{EC26FE0F-55D4-3A0B-D349-BBFB9BDD79EB}"/>
              </a:ext>
            </a:extLst>
          </p:cNvPr>
          <p:cNvSpPr/>
          <p:nvPr/>
        </p:nvSpPr>
        <p:spPr>
          <a:xfrm>
            <a:off x="1000124" y="3157538"/>
            <a:ext cx="3729039" cy="154305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/>
              <a:t>উত্তরে</a:t>
            </a:r>
            <a:r>
              <a:rPr lang="en-US" sz="3600" dirty="0"/>
              <a:t>----</a:t>
            </a:r>
          </a:p>
          <a:p>
            <a:pPr algn="ctr"/>
            <a:r>
              <a:rPr lang="en-US" sz="3600" dirty="0" err="1"/>
              <a:t>চৌচির</a:t>
            </a:r>
            <a:r>
              <a:rPr lang="en-US" sz="3600" dirty="0"/>
              <a:t>-----</a:t>
            </a:r>
          </a:p>
          <a:p>
            <a:pPr algn="ctr"/>
            <a:endParaRPr lang="en-US" sz="3600" dirty="0"/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4B7FDE28-2FDF-E69C-86E2-198A72CDE613}"/>
              </a:ext>
            </a:extLst>
          </p:cNvPr>
          <p:cNvSpPr/>
          <p:nvPr/>
        </p:nvSpPr>
        <p:spPr>
          <a:xfrm>
            <a:off x="3671888" y="4814888"/>
            <a:ext cx="7615237" cy="132873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dirty="0" err="1"/>
              <a:t>উত্তরে</a:t>
            </a:r>
            <a:r>
              <a:rPr lang="en-US" sz="4000" dirty="0"/>
              <a:t>--- </a:t>
            </a:r>
            <a:r>
              <a:rPr lang="en-US" sz="4000" dirty="0" err="1"/>
              <a:t>উত্তর</a:t>
            </a:r>
            <a:r>
              <a:rPr lang="en-US" sz="4000" dirty="0"/>
              <a:t> </a:t>
            </a:r>
            <a:r>
              <a:rPr lang="en-US" sz="4000" dirty="0" err="1"/>
              <a:t>দিক</a:t>
            </a:r>
            <a:r>
              <a:rPr lang="en-US" sz="4000" dirty="0"/>
              <a:t> </a:t>
            </a:r>
            <a:r>
              <a:rPr lang="en-US" sz="4000" dirty="0" err="1"/>
              <a:t>থেকে</a:t>
            </a:r>
            <a:r>
              <a:rPr lang="en-US" sz="4000" dirty="0"/>
              <a:t> </a:t>
            </a:r>
            <a:r>
              <a:rPr lang="en-US" sz="4000" dirty="0" err="1"/>
              <a:t>আসা</a:t>
            </a:r>
            <a:endParaRPr lang="en-US" sz="4000" dirty="0"/>
          </a:p>
          <a:p>
            <a:r>
              <a:rPr lang="en-US" sz="4000" dirty="0" err="1"/>
              <a:t>চৌচির-খন্ড-বিখন্ড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563448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="" xmlns:a16="http://schemas.microsoft.com/office/drawing/2014/main" id="{89DE59E5-22C0-9B16-4466-93B5A3934053}"/>
              </a:ext>
            </a:extLst>
          </p:cNvPr>
          <p:cNvSpPr/>
          <p:nvPr/>
        </p:nvSpPr>
        <p:spPr>
          <a:xfrm>
            <a:off x="2486025" y="557213"/>
            <a:ext cx="4743450" cy="160020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/>
              <a:t>বর্ণ</a:t>
            </a:r>
            <a:r>
              <a:rPr lang="en-US" sz="3200" dirty="0"/>
              <a:t> </a:t>
            </a:r>
            <a:r>
              <a:rPr lang="en-US" sz="3200" dirty="0" err="1"/>
              <a:t>বসিয়ে</a:t>
            </a:r>
            <a:r>
              <a:rPr lang="en-US" sz="3200" dirty="0"/>
              <a:t> </a:t>
            </a:r>
            <a:r>
              <a:rPr lang="en-US" sz="3200" dirty="0" err="1"/>
              <a:t>শব্দ</a:t>
            </a:r>
            <a:endParaRPr lang="en-US" sz="3200" dirty="0"/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5A13D4F7-F2AD-4710-9384-A73BB12C1737}"/>
              </a:ext>
            </a:extLst>
          </p:cNvPr>
          <p:cNvSpPr txBox="1"/>
          <p:nvPr/>
        </p:nvSpPr>
        <p:spPr>
          <a:xfrm>
            <a:off x="814388" y="2786063"/>
            <a:ext cx="107584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solidFill>
                  <a:schemeClr val="accent1"/>
                </a:solidFill>
              </a:rPr>
              <a:t>প্রকৃ</a:t>
            </a:r>
            <a:r>
              <a:rPr lang="en-US" sz="3200" dirty="0">
                <a:solidFill>
                  <a:schemeClr val="accent1"/>
                </a:solidFill>
              </a:rPr>
              <a:t>---</a:t>
            </a:r>
            <a:r>
              <a:rPr lang="en-US" sz="3200" dirty="0">
                <a:solidFill>
                  <a:schemeClr val="accent1"/>
                </a:solidFill>
                <a:latin typeface="Century Gothic" panose="020B0502020202020204" pitchFamily="34" charset="0"/>
              </a:rPr>
              <a:t>,</a:t>
            </a:r>
            <a:r>
              <a:rPr lang="en-US" sz="3200" dirty="0" err="1">
                <a:solidFill>
                  <a:schemeClr val="accent1"/>
                </a:solidFill>
                <a:latin typeface="Century Gothic" panose="020B0502020202020204" pitchFamily="34" charset="0"/>
              </a:rPr>
              <a:t>দোল</a:t>
            </a:r>
            <a:r>
              <a:rPr lang="en-US" sz="3200" dirty="0">
                <a:solidFill>
                  <a:schemeClr val="accent1"/>
                </a:solidFill>
                <a:latin typeface="Century Gothic" panose="020B0502020202020204" pitchFamily="34" charset="0"/>
              </a:rPr>
              <a:t>----</a:t>
            </a:r>
            <a:r>
              <a:rPr lang="en-US" sz="3200" dirty="0" err="1">
                <a:solidFill>
                  <a:schemeClr val="accent1"/>
                </a:solidFill>
                <a:latin typeface="Century Gothic" panose="020B0502020202020204" pitchFamily="34" charset="0"/>
              </a:rPr>
              <a:t>চাঁপা</a:t>
            </a:r>
            <a:r>
              <a:rPr lang="en-US" sz="3200" dirty="0">
                <a:solidFill>
                  <a:schemeClr val="accent1"/>
                </a:solidFill>
                <a:latin typeface="Century Gothic" panose="020B0502020202020204" pitchFamily="34" charset="0"/>
              </a:rPr>
              <a:t>,------</a:t>
            </a:r>
            <a:r>
              <a:rPr lang="en-US" sz="3200" dirty="0" err="1">
                <a:solidFill>
                  <a:schemeClr val="accent1"/>
                </a:solidFill>
                <a:latin typeface="Century Gothic" panose="020B0502020202020204" pitchFamily="34" charset="0"/>
              </a:rPr>
              <a:t>নালি</a:t>
            </a:r>
            <a:r>
              <a:rPr lang="en-US" sz="3200" dirty="0">
                <a:solidFill>
                  <a:schemeClr val="accent1"/>
                </a:solidFill>
                <a:latin typeface="Century Gothic" panose="020B0502020202020204" pitchFamily="34" charset="0"/>
              </a:rPr>
              <a:t>, জ-----ল, </a:t>
            </a:r>
            <a:r>
              <a:rPr lang="en-US" sz="3200" dirty="0" err="1">
                <a:solidFill>
                  <a:schemeClr val="accent1"/>
                </a:solidFill>
                <a:latin typeface="Century Gothic" panose="020B0502020202020204" pitchFamily="34" charset="0"/>
              </a:rPr>
              <a:t>রাঙা</a:t>
            </a:r>
            <a:r>
              <a:rPr lang="en-US" sz="3200" dirty="0">
                <a:solidFill>
                  <a:schemeClr val="accent1"/>
                </a:solidFill>
                <a:latin typeface="Century Gothic" panose="020B0502020202020204" pitchFamily="34" charset="0"/>
              </a:rPr>
              <a:t>----</a:t>
            </a:r>
            <a:r>
              <a:rPr lang="en-US" sz="3200" dirty="0" err="1">
                <a:solidFill>
                  <a:schemeClr val="accent1"/>
                </a:solidFill>
                <a:latin typeface="Century Gothic" panose="020B0502020202020204" pitchFamily="34" charset="0"/>
              </a:rPr>
              <a:t>টি</a:t>
            </a:r>
            <a:r>
              <a:rPr lang="en-US" sz="3200" dirty="0">
                <a:solidFill>
                  <a:schemeClr val="accent1"/>
                </a:solidFill>
                <a:latin typeface="Century Gothic" panose="020B0502020202020204" pitchFamily="34" charset="0"/>
              </a:rPr>
              <a:t>,------</a:t>
            </a:r>
            <a:r>
              <a:rPr lang="en-US" sz="3200" dirty="0" err="1">
                <a:solidFill>
                  <a:schemeClr val="accent1"/>
                </a:solidFill>
                <a:latin typeface="Century Gothic" panose="020B0502020202020204" pitchFamily="34" charset="0"/>
              </a:rPr>
              <a:t>পচাঁদা</a:t>
            </a:r>
            <a:endParaRPr lang="en-US" sz="3200" dirty="0">
              <a:solidFill>
                <a:schemeClr val="accent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3D5C182F-81F0-905F-AD8D-B68B9878E2E8}"/>
              </a:ext>
            </a:extLst>
          </p:cNvPr>
          <p:cNvSpPr txBox="1"/>
          <p:nvPr/>
        </p:nvSpPr>
        <p:spPr>
          <a:xfrm>
            <a:off x="1685925" y="3543300"/>
            <a:ext cx="32861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ত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8433AF7A-B929-8D32-DE6A-96AD71B4001D}"/>
              </a:ext>
            </a:extLst>
          </p:cNvPr>
          <p:cNvSpPr txBox="1"/>
          <p:nvPr/>
        </p:nvSpPr>
        <p:spPr>
          <a:xfrm>
            <a:off x="3057525" y="3743325"/>
            <a:ext cx="5000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ন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8BB5B90A-0E12-5DBF-C36E-94F544EC5EF8}"/>
              </a:ext>
            </a:extLst>
          </p:cNvPr>
          <p:cNvSpPr txBox="1"/>
          <p:nvPr/>
        </p:nvSpPr>
        <p:spPr>
          <a:xfrm>
            <a:off x="4614863" y="3912632"/>
            <a:ext cx="7572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/>
              <a:t>সো</a:t>
            </a:r>
            <a:endParaRPr lang="en-US" sz="3200" dirty="0"/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C9190DD8-B09A-8CAF-E8DE-A2B91F4BEF37}"/>
              </a:ext>
            </a:extLst>
          </p:cNvPr>
          <p:cNvSpPr txBox="1"/>
          <p:nvPr/>
        </p:nvSpPr>
        <p:spPr>
          <a:xfrm>
            <a:off x="6586538" y="3727966"/>
            <a:ext cx="6143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/>
              <a:t>ঙ্গ</a:t>
            </a:r>
            <a:endParaRPr lang="en-US" sz="3200" dirty="0"/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E9BB4B9C-2923-6376-566F-B012F09E6A74}"/>
              </a:ext>
            </a:extLst>
          </p:cNvPr>
          <p:cNvSpPr txBox="1"/>
          <p:nvPr/>
        </p:nvSpPr>
        <p:spPr>
          <a:xfrm>
            <a:off x="8558213" y="3912632"/>
            <a:ext cx="6143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/>
              <a:t>মা</a:t>
            </a:r>
            <a:endParaRPr lang="en-US" sz="3200" dirty="0"/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95BA9351-9DEC-D3A9-A6AB-74AF536E01EA}"/>
              </a:ext>
            </a:extLst>
          </p:cNvPr>
          <p:cNvSpPr txBox="1"/>
          <p:nvPr/>
        </p:nvSpPr>
        <p:spPr>
          <a:xfrm>
            <a:off x="9644063" y="3912632"/>
            <a:ext cx="6429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/>
              <a:t>রূ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4921571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  <p:bldP spid="15" grpId="0"/>
      <p:bldP spid="16" grpId="0"/>
      <p:bldP spid="17" grpId="0"/>
    </p:bldLst>
  </p:timing>
</p:sld>
</file>

<file path=ppt/theme/theme1.xml><?xml version="1.0" encoding="utf-8"?>
<a:theme xmlns:a="http://schemas.openxmlformats.org/drawingml/2006/main" name="Bangla Theme">
  <a:themeElements>
    <a:clrScheme name="Green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l">
          <a:defRPr sz="3200" dirty="0">
            <a:latin typeface="NikoshBAN" panose="02000000000000000000" pitchFamily="2" charset="0"/>
            <a:cs typeface="NikoshBAN" panose="02000000000000000000" pitchFamily="2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xmlns="" name="Bangla Theme" id="{35FA9EBE-4744-45E4-BE25-91657615086E}" vid="{4E732455-97D7-4B72-8733-D70887AA41D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Bangla Theme</Template>
  <TotalTime>329</TotalTime>
  <Words>259</Words>
  <Application>Microsoft Office PowerPoint</Application>
  <PresentationFormat>Custom</PresentationFormat>
  <Paragraphs>67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Bangla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Smart View</dc:creator>
  <cp:lastModifiedBy>WALTON</cp:lastModifiedBy>
  <cp:revision>67</cp:revision>
  <dcterms:created xsi:type="dcterms:W3CDTF">2025-12-18T03:25:05Z</dcterms:created>
  <dcterms:modified xsi:type="dcterms:W3CDTF">2026-08-11T02:50:21Z</dcterms:modified>
</cp:coreProperties>
</file>