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78" r:id="rId2"/>
    <p:sldId id="285" r:id="rId3"/>
    <p:sldId id="370" r:id="rId4"/>
    <p:sldId id="387" r:id="rId5"/>
    <p:sldId id="385" r:id="rId6"/>
    <p:sldId id="389" r:id="rId7"/>
    <p:sldId id="390" r:id="rId8"/>
    <p:sldId id="392" r:id="rId9"/>
    <p:sldId id="394" r:id="rId10"/>
    <p:sldId id="396" r:id="rId11"/>
    <p:sldId id="398" r:id="rId12"/>
    <p:sldId id="400" r:id="rId13"/>
    <p:sldId id="402" r:id="rId14"/>
    <p:sldId id="404" r:id="rId15"/>
    <p:sldId id="26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78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8953C-5F11-403C-8B91-DEE97225C7F5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1014FA-AB8E-47A7-B44E-3D49B36CB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666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175ED-0885-4C9B-8BB0-3F9930FD91F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425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gi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5.svg"/><Relationship Id="rId4" Type="http://schemas.openxmlformats.org/officeDocument/2006/relationships/image" Target="../media/image1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18D2A45-21A1-34B6-2A67-8B86F1D6F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4461" y="1371600"/>
            <a:ext cx="3168603" cy="5000626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7A26D00E-3B98-20A7-2F19-530B9544A039}"/>
              </a:ext>
            </a:extLst>
          </p:cNvPr>
          <p:cNvSpPr/>
          <p:nvPr/>
        </p:nvSpPr>
        <p:spPr>
          <a:xfrm>
            <a:off x="2675685" y="1234017"/>
            <a:ext cx="7911353" cy="340941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A4F4496-4915-9CAE-A99E-55A3B0B587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637" y="1842076"/>
            <a:ext cx="2193306" cy="2193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3D5597B-7B11-E20A-F84A-61EEEC2F7F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69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4338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156C0E0-AEBD-A6AD-7336-39B075885C8B}"/>
              </a:ext>
            </a:extLst>
          </p:cNvPr>
          <p:cNvSpPr txBox="1"/>
          <p:nvPr/>
        </p:nvSpPr>
        <p:spPr>
          <a:xfrm>
            <a:off x="5171693" y="462296"/>
            <a:ext cx="2082019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EB28EDD-F09C-1E93-4043-58BCAC4B3F8E}"/>
              </a:ext>
            </a:extLst>
          </p:cNvPr>
          <p:cNvSpPr/>
          <p:nvPr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17580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xmlns="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53B9FA6-4A0F-4E2B-6CEA-704829109C7D}"/>
              </a:ext>
            </a:extLst>
          </p:cNvPr>
          <p:cNvSpPr txBox="1"/>
          <p:nvPr/>
        </p:nvSpPr>
        <p:spPr>
          <a:xfrm>
            <a:off x="2201902" y="1553012"/>
            <a:ext cx="2201608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27B961E-3913-4CCF-9314-6D725B6D97D5}"/>
              </a:ext>
            </a:extLst>
          </p:cNvPr>
          <p:cNvSpPr txBox="1"/>
          <p:nvPr/>
        </p:nvSpPr>
        <p:spPr>
          <a:xfrm>
            <a:off x="8067616" y="1553012"/>
            <a:ext cx="1970252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416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173683" y="385729"/>
            <a:ext cx="1844634" cy="13261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7483496" y="389887"/>
            <a:ext cx="1844634" cy="132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69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930354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579B8868-7EC4-E706-E9B4-674029332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577918" y="518682"/>
            <a:ext cx="1198298" cy="119829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5C87DC50-4D73-F1D6-CE85-9F673A216A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120207" y="518682"/>
            <a:ext cx="1198298" cy="119829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F5998754-D26F-8593-7BED-6F2AD32637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662497" y="518682"/>
            <a:ext cx="1198298" cy="119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347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590450" y="490194"/>
            <a:ext cx="1226786" cy="1226786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765FB252-1BCA-872A-1B93-6B1E14E5C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866858" y="395660"/>
            <a:ext cx="1420933" cy="1420933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xmlns="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297381" y="466991"/>
            <a:ext cx="1226786" cy="122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391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F5E0898-8128-24A8-FADF-7A77D81201FE}"/>
              </a:ext>
            </a:extLst>
          </p:cNvPr>
          <p:cNvSpPr/>
          <p:nvPr/>
        </p:nvSpPr>
        <p:spPr>
          <a:xfrm>
            <a:off x="1804737" y="934613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xmlns="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82764" y="409487"/>
            <a:ext cx="1182230" cy="118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784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F5E0898-8128-24A8-FADF-7A77D81201FE}"/>
              </a:ext>
            </a:extLst>
          </p:cNvPr>
          <p:cNvSpPr/>
          <p:nvPr/>
        </p:nvSpPr>
        <p:spPr>
          <a:xfrm>
            <a:off x="2007803" y="962894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552034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211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kk.png">
            <a:extLst>
              <a:ext uri="{FF2B5EF4-FFF2-40B4-BE49-F238E27FC236}">
                <a16:creationId xmlns:a16="http://schemas.microsoft.com/office/drawing/2014/main" xmlns="" id="{8D78984C-7611-ED3A-6893-97F0E59CE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994" y="5929248"/>
            <a:ext cx="7934895" cy="9216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8D09034-B0CE-AEAB-57EF-9D72EA7723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94" y="5920556"/>
            <a:ext cx="879560" cy="8028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6D7AEC8-C47D-F90F-5C86-83EA47844A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94604" y="6126370"/>
            <a:ext cx="856521" cy="5273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89738">
            <a:off x="4714154" y="-647607"/>
            <a:ext cx="2795673" cy="58473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097423-3D74-84E9-2AD3-A45B310467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2" y="2713313"/>
            <a:ext cx="11957157" cy="295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562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hyperlink" Target="https://www.peakpx.com/19235/water-droplet/1440x900-wallpaper" TargetMode="Externa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xmlns="" id="{B8E7872C-1867-4538-1453-42919C14AC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1">
              <a:alphaModFix amt="40000"/>
              <a:extLst>
                <a:ext uri="{837473B0-CC2E-450A-ABE3-18F120FF3D39}">
                  <a1611:picAttrSrcUrl xmlns:a1611="http://schemas.microsoft.com/office/drawing/2016/11/main" xmlns="" r:id="rId12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B665C2DF-2AB9-7F21-5E96-FA605259A4B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0200" y="5869381"/>
            <a:ext cx="1294819" cy="6810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7C9FCA6-7C5B-24E4-2CDA-54DE98A615B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976" y="6496095"/>
            <a:ext cx="1775334" cy="43732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21B64F1D-3BD3-E04A-A351-E760650E81BE}"/>
              </a:ext>
            </a:extLst>
          </p:cNvPr>
          <p:cNvGrpSpPr/>
          <p:nvPr/>
        </p:nvGrpSpPr>
        <p:grpSpPr>
          <a:xfrm>
            <a:off x="8448390" y="6192772"/>
            <a:ext cx="1842586" cy="595015"/>
            <a:chOff x="8269280" y="6224725"/>
            <a:chExt cx="1842586" cy="59501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AB01C0FA-EAF3-2230-1057-0ACE4D0764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9114" y="6238903"/>
              <a:ext cx="522752" cy="580837"/>
            </a:xfrm>
            <a:prstGeom prst="rect">
              <a:avLst/>
            </a:prstGeom>
          </p:spPr>
        </p:pic>
        <p:pic>
          <p:nvPicPr>
            <p:cNvPr id="6" name="Picture 4">
              <a:extLst>
                <a:ext uri="{FF2B5EF4-FFF2-40B4-BE49-F238E27FC236}">
                  <a16:creationId xmlns:a16="http://schemas.microsoft.com/office/drawing/2014/main" xmlns="" id="{A4D0339B-1EE3-C51D-EFD5-C51AC58681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0459" y="6224725"/>
              <a:ext cx="595015" cy="595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67161B21-6597-5C18-660F-12A44343A45D}"/>
                </a:ext>
              </a:extLst>
            </p:cNvPr>
            <p:cNvGrpSpPr/>
            <p:nvPr/>
          </p:nvGrpSpPr>
          <p:grpSpPr>
            <a:xfrm>
              <a:off x="8269280" y="6242202"/>
              <a:ext cx="577540" cy="577538"/>
              <a:chOff x="8269280" y="6239279"/>
              <a:chExt cx="577540" cy="577538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xmlns="" id="{2ECD49B4-5987-4771-C4D6-E110004DC35B}"/>
                  </a:ext>
                </a:extLst>
              </p:cNvPr>
              <p:cNvSpPr/>
              <p:nvPr/>
            </p:nvSpPr>
            <p:spPr>
              <a:xfrm>
                <a:off x="8269280" y="6239279"/>
                <a:ext cx="577540" cy="57753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xmlns="" id="{C0E932AB-17A7-2EAB-DA0F-FCE6805B57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81241" y="6251239"/>
                <a:ext cx="553618" cy="55361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681388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2" r:id="rId3"/>
    <p:sldLayoutId id="2147483663" r:id="rId4"/>
    <p:sldLayoutId id="2147483667" r:id="rId5"/>
    <p:sldLayoutId id="2147483668" r:id="rId6"/>
    <p:sldLayoutId id="2147483669" r:id="rId7"/>
    <p:sldLayoutId id="2147483665" r:id="rId8"/>
    <p:sldLayoutId id="214748366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9C6FDF3-16EB-C603-0360-D80CAF33A00A}"/>
              </a:ext>
            </a:extLst>
          </p:cNvPr>
          <p:cNvSpPr txBox="1"/>
          <p:nvPr/>
        </p:nvSpPr>
        <p:spPr>
          <a:xfrm>
            <a:off x="3246120" y="1874520"/>
            <a:ext cx="652272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ক্লাসে সবাইকে স্বাগতম </a:t>
            </a:r>
            <a:endParaRPr lang="en-US" sz="6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307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62EC1C3-A14A-C6A6-F44B-A3C62FCD8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peech Bubble: Oval 1">
            <a:extLst>
              <a:ext uri="{FF2B5EF4-FFF2-40B4-BE49-F238E27FC236}">
                <a16:creationId xmlns:a16="http://schemas.microsoft.com/office/drawing/2014/main" xmlns="" id="{AFE3C745-89DD-C915-20B9-A12969768835}"/>
              </a:ext>
            </a:extLst>
          </p:cNvPr>
          <p:cNvSpPr/>
          <p:nvPr/>
        </p:nvSpPr>
        <p:spPr>
          <a:xfrm>
            <a:off x="1022684" y="204538"/>
            <a:ext cx="8373979" cy="1708484"/>
          </a:xfrm>
          <a:prstGeom prst="wedgeEllipse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/>
              <a:t>নাম</a:t>
            </a:r>
            <a:r>
              <a:rPr lang="en-US" sz="4800" dirty="0"/>
              <a:t> </a:t>
            </a:r>
            <a:r>
              <a:rPr lang="en-US" sz="4800" dirty="0" err="1"/>
              <a:t>শব্দ</a:t>
            </a:r>
            <a:r>
              <a:rPr lang="en-US" sz="4800" dirty="0"/>
              <a:t> </a:t>
            </a:r>
            <a:r>
              <a:rPr lang="en-US" sz="4800" dirty="0" err="1"/>
              <a:t>বদল</a:t>
            </a:r>
            <a:r>
              <a:rPr lang="en-US" sz="4800" dirty="0"/>
              <a:t> </a:t>
            </a:r>
            <a:r>
              <a:rPr lang="en-US" sz="4800" dirty="0" err="1"/>
              <a:t>করি</a:t>
            </a:r>
            <a:endParaRPr lang="en-US" sz="48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77A75A59-0397-6C20-1DF6-2CB83C7870B8}"/>
              </a:ext>
            </a:extLst>
          </p:cNvPr>
          <p:cNvSpPr/>
          <p:nvPr/>
        </p:nvSpPr>
        <p:spPr>
          <a:xfrm>
            <a:off x="541421" y="2490537"/>
            <a:ext cx="1107949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ছক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থেকে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শব্দ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নিয়ে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সবুজ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রঙের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নাম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শব্দ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বদল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করি</a:t>
            </a:r>
            <a:endParaRPr lang="en-US" sz="4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B4333557-CBDD-56E9-6693-1693A1B5C528}"/>
              </a:ext>
            </a:extLst>
          </p:cNvPr>
          <p:cNvGraphicFramePr>
            <a:graphicFrameLocks noGrp="1"/>
          </p:cNvGraphicFramePr>
          <p:nvPr/>
        </p:nvGraphicFramePr>
        <p:xfrm>
          <a:off x="926432" y="3390124"/>
          <a:ext cx="10694484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8897">
                  <a:extLst>
                    <a:ext uri="{9D8B030D-6E8A-4147-A177-3AD203B41FA5}">
                      <a16:colId xmlns:a16="http://schemas.microsoft.com/office/drawing/2014/main" xmlns="" val="3333530101"/>
                    </a:ext>
                  </a:extLst>
                </a:gridCol>
                <a:gridCol w="2138897">
                  <a:extLst>
                    <a:ext uri="{9D8B030D-6E8A-4147-A177-3AD203B41FA5}">
                      <a16:colId xmlns:a16="http://schemas.microsoft.com/office/drawing/2014/main" xmlns="" val="3484192385"/>
                    </a:ext>
                  </a:extLst>
                </a:gridCol>
                <a:gridCol w="2138897">
                  <a:extLst>
                    <a:ext uri="{9D8B030D-6E8A-4147-A177-3AD203B41FA5}">
                      <a16:colId xmlns:a16="http://schemas.microsoft.com/office/drawing/2014/main" xmlns="" val="4045572974"/>
                    </a:ext>
                  </a:extLst>
                </a:gridCol>
                <a:gridCol w="2919884">
                  <a:extLst>
                    <a:ext uri="{9D8B030D-6E8A-4147-A177-3AD203B41FA5}">
                      <a16:colId xmlns:a16="http://schemas.microsoft.com/office/drawing/2014/main" xmlns="" val="940966193"/>
                    </a:ext>
                  </a:extLst>
                </a:gridCol>
                <a:gridCol w="1357909">
                  <a:extLst>
                    <a:ext uri="{9D8B030D-6E8A-4147-A177-3AD203B41FA5}">
                      <a16:colId xmlns:a16="http://schemas.microsoft.com/office/drawing/2014/main" xmlns="" val="14727756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4000" dirty="0" err="1"/>
                        <a:t>সেটি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/>
                        <a:t>তার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/>
                        <a:t>তাকে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/>
                        <a:t>সেগুলোর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/>
                        <a:t>তিনি</a:t>
                      </a:r>
                      <a:endParaRPr lang="en-U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0293085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15A8595-C23A-912B-79A4-D689CCB2DD68}"/>
              </a:ext>
            </a:extLst>
          </p:cNvPr>
          <p:cNvSpPr txBox="1"/>
          <p:nvPr/>
        </p:nvSpPr>
        <p:spPr>
          <a:xfrm>
            <a:off x="541421" y="4523874"/>
            <a:ext cx="11165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পাখিটি</a:t>
            </a:r>
            <a:r>
              <a:rPr lang="en-US" sz="3600" dirty="0"/>
              <a:t> </a:t>
            </a:r>
            <a:r>
              <a:rPr lang="en-US" sz="3600" dirty="0" err="1"/>
              <a:t>উড়ে</a:t>
            </a:r>
            <a:r>
              <a:rPr lang="en-US" sz="3600" dirty="0"/>
              <a:t> </a:t>
            </a:r>
            <a:r>
              <a:rPr lang="en-US" sz="3600" dirty="0" err="1"/>
              <a:t>গেল</a:t>
            </a:r>
            <a:r>
              <a:rPr lang="en-US" sz="3600" dirty="0"/>
              <a:t> ।</a:t>
            </a:r>
            <a:r>
              <a:rPr lang="en-US" sz="36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পাখিটি</a:t>
            </a:r>
            <a:r>
              <a:rPr lang="en-US" sz="3600" dirty="0"/>
              <a:t> </a:t>
            </a:r>
            <a:r>
              <a:rPr lang="en-US" sz="3600" dirty="0" err="1"/>
              <a:t>কোথায়</a:t>
            </a:r>
            <a:r>
              <a:rPr lang="en-US" sz="3600" dirty="0"/>
              <a:t> </a:t>
            </a:r>
            <a:r>
              <a:rPr lang="en-US" sz="3600" dirty="0" err="1"/>
              <a:t>গেল</a:t>
            </a:r>
            <a:r>
              <a:rPr lang="en-US" sz="3600" dirty="0"/>
              <a:t> </a:t>
            </a:r>
            <a:r>
              <a:rPr lang="en-US" sz="3600" dirty="0" err="1"/>
              <a:t>বুঝতে</a:t>
            </a:r>
            <a:r>
              <a:rPr lang="en-US" sz="3600" dirty="0"/>
              <a:t> </a:t>
            </a:r>
            <a:r>
              <a:rPr lang="en-US" sz="3600" dirty="0" err="1"/>
              <a:t>পারছিনা</a:t>
            </a:r>
            <a:r>
              <a:rPr lang="en-US" sz="3600" dirty="0"/>
              <a:t> ।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E62EDD3-B5BA-94A7-75C7-764229BFE0D0}"/>
              </a:ext>
            </a:extLst>
          </p:cNvPr>
          <p:cNvSpPr txBox="1"/>
          <p:nvPr/>
        </p:nvSpPr>
        <p:spPr>
          <a:xfrm>
            <a:off x="300789" y="5730132"/>
            <a:ext cx="107802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পাখিটি</a:t>
            </a:r>
            <a:r>
              <a:rPr lang="en-US" sz="3600" dirty="0"/>
              <a:t> </a:t>
            </a:r>
            <a:r>
              <a:rPr lang="en-US" sz="3600" dirty="0" err="1"/>
              <a:t>উড়ে</a:t>
            </a:r>
            <a:r>
              <a:rPr lang="en-US" sz="3600" dirty="0"/>
              <a:t> </a:t>
            </a:r>
            <a:r>
              <a:rPr lang="en-US" sz="3600" dirty="0" err="1"/>
              <a:t>গেল</a:t>
            </a:r>
            <a:r>
              <a:rPr lang="en-US" sz="3600" dirty="0"/>
              <a:t>। </a:t>
            </a:r>
            <a:r>
              <a:rPr lang="en-US" sz="54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সেটি</a:t>
            </a:r>
            <a:r>
              <a:rPr lang="en-US" sz="5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200" dirty="0" err="1"/>
              <a:t>কোথায়</a:t>
            </a:r>
            <a:r>
              <a:rPr lang="en-US" sz="3200" dirty="0"/>
              <a:t> </a:t>
            </a:r>
            <a:r>
              <a:rPr lang="en-US" sz="3200" dirty="0" err="1"/>
              <a:t>গেল</a:t>
            </a:r>
            <a:r>
              <a:rPr lang="en-US" sz="3200" dirty="0"/>
              <a:t> </a:t>
            </a:r>
            <a:r>
              <a:rPr lang="en-US" sz="3200" dirty="0" err="1"/>
              <a:t>বুঝতে</a:t>
            </a:r>
            <a:r>
              <a:rPr lang="en-US" sz="3200" dirty="0"/>
              <a:t> </a:t>
            </a:r>
            <a:r>
              <a:rPr lang="en-US" sz="3200" dirty="0" err="1"/>
              <a:t>পারছিনা</a:t>
            </a:r>
            <a:r>
              <a:rPr lang="en-US" sz="3200" dirty="0"/>
              <a:t> </a:t>
            </a:r>
            <a:r>
              <a:rPr lang="en-US" sz="2800" dirty="0"/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4194326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700CA63-346D-31BE-7944-9F4E65DD2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peech Bubble: Oval 1">
            <a:extLst>
              <a:ext uri="{FF2B5EF4-FFF2-40B4-BE49-F238E27FC236}">
                <a16:creationId xmlns:a16="http://schemas.microsoft.com/office/drawing/2014/main" xmlns="" id="{263250BE-1A1A-CEA7-2602-5ED590EB2269}"/>
              </a:ext>
            </a:extLst>
          </p:cNvPr>
          <p:cNvSpPr/>
          <p:nvPr/>
        </p:nvSpPr>
        <p:spPr>
          <a:xfrm>
            <a:off x="1022684" y="204538"/>
            <a:ext cx="8373979" cy="1708484"/>
          </a:xfrm>
          <a:prstGeom prst="wedgeEllipse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/>
              <a:t>নাম</a:t>
            </a:r>
            <a:r>
              <a:rPr lang="en-US" sz="4800" dirty="0"/>
              <a:t> </a:t>
            </a:r>
            <a:r>
              <a:rPr lang="en-US" sz="4800" dirty="0" err="1"/>
              <a:t>শব্দ</a:t>
            </a:r>
            <a:r>
              <a:rPr lang="en-US" sz="4800" dirty="0"/>
              <a:t> </a:t>
            </a:r>
            <a:r>
              <a:rPr lang="en-US" sz="4800" dirty="0" err="1"/>
              <a:t>বদল</a:t>
            </a:r>
            <a:r>
              <a:rPr lang="en-US" sz="4800" dirty="0"/>
              <a:t> </a:t>
            </a:r>
            <a:r>
              <a:rPr lang="en-US" sz="4800" dirty="0" err="1"/>
              <a:t>করি</a:t>
            </a:r>
            <a:endParaRPr lang="en-US" sz="48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986803D-F99F-8738-CC75-79ABED04C7DF}"/>
              </a:ext>
            </a:extLst>
          </p:cNvPr>
          <p:cNvSpPr/>
          <p:nvPr/>
        </p:nvSpPr>
        <p:spPr>
          <a:xfrm>
            <a:off x="541421" y="2490537"/>
            <a:ext cx="1107949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ছক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থেকে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শব্দ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নিয়ে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সবুজ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রঙের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নাম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শব্দ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বদল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করি</a:t>
            </a:r>
            <a:endParaRPr lang="en-US" sz="4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607C0198-566A-74B1-E239-8E6CF6FFF23F}"/>
              </a:ext>
            </a:extLst>
          </p:cNvPr>
          <p:cNvGraphicFramePr>
            <a:graphicFrameLocks noGrp="1"/>
          </p:cNvGraphicFramePr>
          <p:nvPr/>
        </p:nvGraphicFramePr>
        <p:xfrm>
          <a:off x="926432" y="3390124"/>
          <a:ext cx="10694484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8897">
                  <a:extLst>
                    <a:ext uri="{9D8B030D-6E8A-4147-A177-3AD203B41FA5}">
                      <a16:colId xmlns:a16="http://schemas.microsoft.com/office/drawing/2014/main" xmlns="" val="3333530101"/>
                    </a:ext>
                  </a:extLst>
                </a:gridCol>
                <a:gridCol w="2138897">
                  <a:extLst>
                    <a:ext uri="{9D8B030D-6E8A-4147-A177-3AD203B41FA5}">
                      <a16:colId xmlns:a16="http://schemas.microsoft.com/office/drawing/2014/main" xmlns="" val="3484192385"/>
                    </a:ext>
                  </a:extLst>
                </a:gridCol>
                <a:gridCol w="2138897">
                  <a:extLst>
                    <a:ext uri="{9D8B030D-6E8A-4147-A177-3AD203B41FA5}">
                      <a16:colId xmlns:a16="http://schemas.microsoft.com/office/drawing/2014/main" xmlns="" val="4045572974"/>
                    </a:ext>
                  </a:extLst>
                </a:gridCol>
                <a:gridCol w="2919884">
                  <a:extLst>
                    <a:ext uri="{9D8B030D-6E8A-4147-A177-3AD203B41FA5}">
                      <a16:colId xmlns:a16="http://schemas.microsoft.com/office/drawing/2014/main" xmlns="" val="940966193"/>
                    </a:ext>
                  </a:extLst>
                </a:gridCol>
                <a:gridCol w="1357909">
                  <a:extLst>
                    <a:ext uri="{9D8B030D-6E8A-4147-A177-3AD203B41FA5}">
                      <a16:colId xmlns:a16="http://schemas.microsoft.com/office/drawing/2014/main" xmlns="" val="14727756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4000" dirty="0" err="1"/>
                        <a:t>সেটি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/>
                        <a:t>তার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/>
                        <a:t>তাকে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/>
                        <a:t>সেগুলোর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/>
                        <a:t>তিনি</a:t>
                      </a:r>
                      <a:endParaRPr lang="en-U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0293085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6825A36-A46A-B364-9F29-09A0DB276B4E}"/>
              </a:ext>
            </a:extLst>
          </p:cNvPr>
          <p:cNvSpPr txBox="1"/>
          <p:nvPr/>
        </p:nvSpPr>
        <p:spPr>
          <a:xfrm>
            <a:off x="627231" y="4529803"/>
            <a:ext cx="111653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মাহিন</a:t>
            </a:r>
            <a:r>
              <a:rPr lang="en-US" sz="3600" dirty="0"/>
              <a:t> </a:t>
            </a:r>
            <a:r>
              <a:rPr lang="en-US" sz="3600" dirty="0" err="1"/>
              <a:t>আমাকে</a:t>
            </a:r>
            <a:r>
              <a:rPr lang="en-US" sz="3600" dirty="0"/>
              <a:t> </a:t>
            </a:r>
            <a:r>
              <a:rPr lang="en-US" sz="3600" dirty="0" err="1"/>
              <a:t>একটি</a:t>
            </a:r>
            <a:r>
              <a:rPr lang="en-US" sz="3600" dirty="0"/>
              <a:t> </a:t>
            </a:r>
            <a:r>
              <a:rPr lang="en-US" sz="3600" dirty="0" err="1"/>
              <a:t>বই</a:t>
            </a:r>
            <a:r>
              <a:rPr lang="en-US" sz="3600" dirty="0"/>
              <a:t> </a:t>
            </a:r>
            <a:r>
              <a:rPr lang="en-US" sz="3600" dirty="0" err="1"/>
              <a:t>উপহার</a:t>
            </a:r>
            <a:r>
              <a:rPr lang="en-US" sz="3600" dirty="0"/>
              <a:t> </a:t>
            </a:r>
            <a:r>
              <a:rPr lang="en-US" sz="3600" dirty="0" err="1"/>
              <a:t>দিয়েছে</a:t>
            </a:r>
            <a:r>
              <a:rPr lang="en-US" sz="3600" dirty="0"/>
              <a:t> । </a:t>
            </a:r>
            <a:r>
              <a:rPr lang="en-US" sz="3600" dirty="0" err="1"/>
              <a:t>আমি</a:t>
            </a:r>
            <a:r>
              <a:rPr lang="en-US" sz="3600" dirty="0"/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</a:rPr>
              <a:t>মাহিনকে</a:t>
            </a:r>
            <a:r>
              <a:rPr lang="en-US" sz="3600" dirty="0"/>
              <a:t> </a:t>
            </a:r>
            <a:r>
              <a:rPr lang="en-US" sz="3600" dirty="0" err="1"/>
              <a:t>একটা</a:t>
            </a:r>
            <a:r>
              <a:rPr lang="en-US" sz="3600" dirty="0"/>
              <a:t> </a:t>
            </a:r>
            <a:r>
              <a:rPr lang="en-US" sz="3600" dirty="0" err="1"/>
              <a:t>কলম</a:t>
            </a:r>
            <a:r>
              <a:rPr lang="en-US" sz="3600" dirty="0"/>
              <a:t> </a:t>
            </a:r>
            <a:r>
              <a:rPr lang="en-US" sz="3600" dirty="0" err="1"/>
              <a:t>উপহার</a:t>
            </a:r>
            <a:r>
              <a:rPr lang="en-US" sz="3600" dirty="0"/>
              <a:t> </a:t>
            </a:r>
            <a:r>
              <a:rPr lang="en-US" sz="3600" dirty="0" err="1"/>
              <a:t>দিতে</a:t>
            </a:r>
            <a:r>
              <a:rPr lang="en-US" sz="3600" dirty="0"/>
              <a:t> </a:t>
            </a:r>
            <a:r>
              <a:rPr lang="en-US" sz="3600" dirty="0" err="1"/>
              <a:t>চাই</a:t>
            </a:r>
            <a:r>
              <a:rPr lang="en-US" sz="3600" dirty="0"/>
              <a:t>  ।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675BAB8-128C-7BC6-6428-404681D76AF6}"/>
              </a:ext>
            </a:extLst>
          </p:cNvPr>
          <p:cNvSpPr txBox="1"/>
          <p:nvPr/>
        </p:nvSpPr>
        <p:spPr>
          <a:xfrm>
            <a:off x="300789" y="5730132"/>
            <a:ext cx="107802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মাহিন</a:t>
            </a:r>
            <a:r>
              <a:rPr lang="en-US" sz="3200" dirty="0"/>
              <a:t> </a:t>
            </a:r>
            <a:r>
              <a:rPr lang="en-US" sz="3200" dirty="0" err="1"/>
              <a:t>আমাকে</a:t>
            </a:r>
            <a:r>
              <a:rPr lang="en-US" sz="3200" dirty="0"/>
              <a:t> </a:t>
            </a:r>
            <a:r>
              <a:rPr lang="en-US" sz="3200" dirty="0" err="1"/>
              <a:t>একটি</a:t>
            </a:r>
            <a:r>
              <a:rPr lang="en-US" sz="3200" dirty="0"/>
              <a:t> </a:t>
            </a:r>
            <a:r>
              <a:rPr lang="en-US" sz="3200" dirty="0" err="1"/>
              <a:t>বই</a:t>
            </a:r>
            <a:r>
              <a:rPr lang="en-US" sz="3200" dirty="0"/>
              <a:t> </a:t>
            </a:r>
            <a:r>
              <a:rPr lang="en-US" sz="3200" dirty="0" err="1"/>
              <a:t>উপহার</a:t>
            </a:r>
            <a:r>
              <a:rPr lang="en-US" sz="3200" dirty="0"/>
              <a:t> </a:t>
            </a:r>
            <a:r>
              <a:rPr lang="en-US" sz="3200" dirty="0" err="1"/>
              <a:t>দিয়েছে</a:t>
            </a:r>
            <a:r>
              <a:rPr lang="en-US" sz="3200" dirty="0"/>
              <a:t>। </a:t>
            </a:r>
            <a:r>
              <a:rPr lang="en-US" sz="3200" dirty="0" err="1"/>
              <a:t>আমি</a:t>
            </a:r>
            <a:r>
              <a:rPr lang="en-US" sz="3200" dirty="0"/>
              <a:t>  </a:t>
            </a:r>
            <a:r>
              <a:rPr lang="en-US" sz="32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মাহিনকে</a:t>
            </a:r>
            <a:r>
              <a:rPr lang="en-US" sz="3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200" dirty="0" err="1"/>
              <a:t>একটা</a:t>
            </a:r>
            <a:r>
              <a:rPr lang="en-US" sz="3200" dirty="0"/>
              <a:t> </a:t>
            </a:r>
            <a:r>
              <a:rPr lang="en-US" sz="3200" dirty="0" err="1"/>
              <a:t>কলম</a:t>
            </a:r>
            <a:r>
              <a:rPr lang="en-US" sz="3200" dirty="0"/>
              <a:t> </a:t>
            </a:r>
            <a:r>
              <a:rPr lang="en-US" sz="3200" dirty="0" err="1"/>
              <a:t>উপহার</a:t>
            </a:r>
            <a:r>
              <a:rPr lang="en-US" sz="3200" dirty="0"/>
              <a:t> </a:t>
            </a:r>
            <a:r>
              <a:rPr lang="en-US" sz="3200" dirty="0" err="1"/>
              <a:t>দিতে</a:t>
            </a:r>
            <a:r>
              <a:rPr lang="en-US" sz="3200" dirty="0"/>
              <a:t> </a:t>
            </a:r>
            <a:r>
              <a:rPr lang="en-US" sz="3200" dirty="0" err="1"/>
              <a:t>চাই</a:t>
            </a:r>
            <a:r>
              <a:rPr lang="en-US" sz="3200" dirty="0"/>
              <a:t> </a:t>
            </a:r>
            <a:r>
              <a:rPr lang="en-US" sz="2800" dirty="0"/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760727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28D1939-303D-023C-5C87-7E16738F5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peech Bubble: Oval 1">
            <a:extLst>
              <a:ext uri="{FF2B5EF4-FFF2-40B4-BE49-F238E27FC236}">
                <a16:creationId xmlns:a16="http://schemas.microsoft.com/office/drawing/2014/main" xmlns="" id="{E6BC9F3B-5A37-0637-87D4-78FF6E8DF77F}"/>
              </a:ext>
            </a:extLst>
          </p:cNvPr>
          <p:cNvSpPr/>
          <p:nvPr/>
        </p:nvSpPr>
        <p:spPr>
          <a:xfrm>
            <a:off x="1022684" y="204538"/>
            <a:ext cx="8373979" cy="1708484"/>
          </a:xfrm>
          <a:prstGeom prst="wedgeEllipse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/>
              <a:t>নাম</a:t>
            </a:r>
            <a:r>
              <a:rPr lang="en-US" sz="4800" dirty="0"/>
              <a:t> </a:t>
            </a:r>
            <a:r>
              <a:rPr lang="en-US" sz="4800" dirty="0" err="1"/>
              <a:t>শব্দ</a:t>
            </a:r>
            <a:r>
              <a:rPr lang="en-US" sz="4800" dirty="0"/>
              <a:t> </a:t>
            </a:r>
            <a:r>
              <a:rPr lang="en-US" sz="4800" dirty="0" err="1"/>
              <a:t>বদল</a:t>
            </a:r>
            <a:r>
              <a:rPr lang="en-US" sz="4800" dirty="0"/>
              <a:t> </a:t>
            </a:r>
            <a:r>
              <a:rPr lang="en-US" sz="4800" dirty="0" err="1"/>
              <a:t>করি</a:t>
            </a:r>
            <a:endParaRPr lang="en-US" sz="48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CAFBDFDE-5A52-526F-B897-F5EA77619033}"/>
              </a:ext>
            </a:extLst>
          </p:cNvPr>
          <p:cNvSpPr/>
          <p:nvPr/>
        </p:nvSpPr>
        <p:spPr>
          <a:xfrm>
            <a:off x="541421" y="2490537"/>
            <a:ext cx="1107949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ছক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থেকে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শব্দ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নিয়ে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সবুজ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রঙের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নাম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শব্দ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বদল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করি</a:t>
            </a:r>
            <a:endParaRPr lang="en-US" sz="4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49D9C553-9062-CAE2-4964-5484DCBDB0F0}"/>
              </a:ext>
            </a:extLst>
          </p:cNvPr>
          <p:cNvGraphicFramePr>
            <a:graphicFrameLocks noGrp="1"/>
          </p:cNvGraphicFramePr>
          <p:nvPr/>
        </p:nvGraphicFramePr>
        <p:xfrm>
          <a:off x="926432" y="3390124"/>
          <a:ext cx="10694484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8897">
                  <a:extLst>
                    <a:ext uri="{9D8B030D-6E8A-4147-A177-3AD203B41FA5}">
                      <a16:colId xmlns:a16="http://schemas.microsoft.com/office/drawing/2014/main" xmlns="" val="3333530101"/>
                    </a:ext>
                  </a:extLst>
                </a:gridCol>
                <a:gridCol w="2138897">
                  <a:extLst>
                    <a:ext uri="{9D8B030D-6E8A-4147-A177-3AD203B41FA5}">
                      <a16:colId xmlns:a16="http://schemas.microsoft.com/office/drawing/2014/main" xmlns="" val="3484192385"/>
                    </a:ext>
                  </a:extLst>
                </a:gridCol>
                <a:gridCol w="2138897">
                  <a:extLst>
                    <a:ext uri="{9D8B030D-6E8A-4147-A177-3AD203B41FA5}">
                      <a16:colId xmlns:a16="http://schemas.microsoft.com/office/drawing/2014/main" xmlns="" val="4045572974"/>
                    </a:ext>
                  </a:extLst>
                </a:gridCol>
                <a:gridCol w="2919884">
                  <a:extLst>
                    <a:ext uri="{9D8B030D-6E8A-4147-A177-3AD203B41FA5}">
                      <a16:colId xmlns:a16="http://schemas.microsoft.com/office/drawing/2014/main" xmlns="" val="940966193"/>
                    </a:ext>
                  </a:extLst>
                </a:gridCol>
                <a:gridCol w="1357909">
                  <a:extLst>
                    <a:ext uri="{9D8B030D-6E8A-4147-A177-3AD203B41FA5}">
                      <a16:colId xmlns:a16="http://schemas.microsoft.com/office/drawing/2014/main" xmlns="" val="14727756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4000" dirty="0" err="1"/>
                        <a:t>সেটি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/>
                        <a:t>তার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/>
                        <a:t>তাকে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/>
                        <a:t>সেগুলোর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/>
                        <a:t>তিনি</a:t>
                      </a:r>
                      <a:endParaRPr lang="en-U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0293085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C9653A2-33FB-9C8E-274E-F7005B6BF317}"/>
              </a:ext>
            </a:extLst>
          </p:cNvPr>
          <p:cNvSpPr txBox="1"/>
          <p:nvPr/>
        </p:nvSpPr>
        <p:spPr>
          <a:xfrm>
            <a:off x="627231" y="4529803"/>
            <a:ext cx="111653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কয়েকটি</a:t>
            </a:r>
            <a:r>
              <a:rPr lang="en-US" sz="3600" dirty="0"/>
              <a:t> </a:t>
            </a:r>
            <a:r>
              <a:rPr lang="en-US" sz="3600" dirty="0" err="1"/>
              <a:t>হরিণ</a:t>
            </a:r>
            <a:r>
              <a:rPr lang="en-US" sz="3600" dirty="0"/>
              <a:t> </a:t>
            </a:r>
            <a:r>
              <a:rPr lang="en-US" sz="3600" dirty="0" err="1"/>
              <a:t>ঘাস</a:t>
            </a:r>
            <a:r>
              <a:rPr lang="en-US" sz="3600" dirty="0"/>
              <a:t> </a:t>
            </a:r>
            <a:r>
              <a:rPr lang="en-US" sz="3600" dirty="0" err="1"/>
              <a:t>খাচ্ছে</a:t>
            </a:r>
            <a:r>
              <a:rPr lang="en-US" sz="3600" dirty="0"/>
              <a:t> । 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</a:rPr>
              <a:t>হরিণগুলোর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600" dirty="0" err="1"/>
              <a:t>কাছেই</a:t>
            </a:r>
            <a:r>
              <a:rPr lang="en-US" sz="3600" dirty="0"/>
              <a:t> </a:t>
            </a:r>
            <a:r>
              <a:rPr lang="en-US" sz="3600" dirty="0" err="1"/>
              <a:t>একটা</a:t>
            </a:r>
            <a:r>
              <a:rPr lang="en-US" sz="3600" dirty="0"/>
              <a:t> </a:t>
            </a:r>
            <a:r>
              <a:rPr lang="en-US" sz="3600" dirty="0" err="1"/>
              <a:t>খরগোশ</a:t>
            </a:r>
            <a:r>
              <a:rPr lang="en-US" sz="3600" dirty="0"/>
              <a:t> </a:t>
            </a:r>
            <a:r>
              <a:rPr lang="en-US" sz="3600" dirty="0" err="1"/>
              <a:t>দেখলাম</a:t>
            </a:r>
            <a:r>
              <a:rPr lang="en-US" sz="3600" dirty="0"/>
              <a:t>  ।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1CFBCB5-E8BF-6A53-1EA9-AD10556FAAE5}"/>
              </a:ext>
            </a:extLst>
          </p:cNvPr>
          <p:cNvSpPr txBox="1"/>
          <p:nvPr/>
        </p:nvSpPr>
        <p:spPr>
          <a:xfrm>
            <a:off x="300789" y="5730132"/>
            <a:ext cx="107802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কয়েকটি</a:t>
            </a:r>
            <a:r>
              <a:rPr lang="en-US" sz="3200" dirty="0"/>
              <a:t> </a:t>
            </a:r>
            <a:r>
              <a:rPr lang="en-US" sz="3200" dirty="0" err="1"/>
              <a:t>হরিণ</a:t>
            </a:r>
            <a:r>
              <a:rPr lang="en-US" sz="3200" dirty="0"/>
              <a:t> </a:t>
            </a:r>
            <a:r>
              <a:rPr lang="en-US" sz="3200" dirty="0" err="1"/>
              <a:t>ঘাস</a:t>
            </a:r>
            <a:r>
              <a:rPr lang="en-US" sz="3200" dirty="0"/>
              <a:t> </a:t>
            </a:r>
            <a:r>
              <a:rPr lang="en-US" sz="3200" dirty="0" err="1"/>
              <a:t>খাচ্ছে</a:t>
            </a:r>
            <a:r>
              <a:rPr lang="en-US" sz="3200" dirty="0"/>
              <a:t>।   </a:t>
            </a:r>
            <a:r>
              <a:rPr lang="en-US" sz="32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সেগুলোর</a:t>
            </a:r>
            <a:r>
              <a:rPr lang="en-US" sz="3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200" dirty="0" err="1"/>
              <a:t>কাছেই</a:t>
            </a:r>
            <a:r>
              <a:rPr lang="en-US" sz="3200" dirty="0"/>
              <a:t> </a:t>
            </a:r>
            <a:r>
              <a:rPr lang="en-US" sz="3200" dirty="0" err="1"/>
              <a:t>একটা</a:t>
            </a:r>
            <a:r>
              <a:rPr lang="en-US" sz="3200" dirty="0"/>
              <a:t> </a:t>
            </a:r>
            <a:r>
              <a:rPr lang="en-US" sz="3200" dirty="0" err="1"/>
              <a:t>খরগোশ</a:t>
            </a:r>
            <a:r>
              <a:rPr lang="en-US" sz="3200" dirty="0"/>
              <a:t>                            </a:t>
            </a:r>
            <a:r>
              <a:rPr lang="en-US" sz="3200" dirty="0" err="1"/>
              <a:t>দেখলাম</a:t>
            </a:r>
            <a:r>
              <a:rPr lang="en-US" sz="3200" dirty="0"/>
              <a:t> </a:t>
            </a:r>
            <a:r>
              <a:rPr lang="en-US" sz="2800" dirty="0"/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002295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EC0B9EC-3B7D-44D0-9982-2805804245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peech Bubble: Oval 1">
            <a:extLst>
              <a:ext uri="{FF2B5EF4-FFF2-40B4-BE49-F238E27FC236}">
                <a16:creationId xmlns:a16="http://schemas.microsoft.com/office/drawing/2014/main" xmlns="" id="{BD3556F8-30A2-498B-EB8F-6A88A3B814FD}"/>
              </a:ext>
            </a:extLst>
          </p:cNvPr>
          <p:cNvSpPr/>
          <p:nvPr/>
        </p:nvSpPr>
        <p:spPr>
          <a:xfrm>
            <a:off x="517358" y="-96251"/>
            <a:ext cx="11103558" cy="1136591"/>
          </a:xfrm>
          <a:prstGeom prst="wedgeEllipse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নাম</a:t>
            </a:r>
            <a:r>
              <a:rPr lang="en-US" sz="3200" dirty="0"/>
              <a:t> </a:t>
            </a:r>
            <a:r>
              <a:rPr lang="en-US" sz="3200" dirty="0" err="1"/>
              <a:t>শব্দ</a:t>
            </a:r>
            <a:r>
              <a:rPr lang="en-US" sz="3200" dirty="0"/>
              <a:t> </a:t>
            </a:r>
            <a:r>
              <a:rPr lang="en-US" sz="3200" dirty="0" err="1"/>
              <a:t>বদল</a:t>
            </a:r>
            <a:r>
              <a:rPr lang="en-US" sz="3200" dirty="0"/>
              <a:t> </a:t>
            </a:r>
            <a:r>
              <a:rPr lang="en-US" sz="3200" dirty="0" err="1"/>
              <a:t>করি</a:t>
            </a:r>
            <a:r>
              <a:rPr lang="en-US" sz="3200" dirty="0"/>
              <a:t>/ </a:t>
            </a:r>
            <a:r>
              <a:rPr lang="en-US" sz="3200" dirty="0" err="1"/>
              <a:t>জোড়ায়</a:t>
            </a:r>
            <a:r>
              <a:rPr lang="en-US" sz="3200" dirty="0"/>
              <a:t> </a:t>
            </a:r>
            <a:r>
              <a:rPr lang="en-US" sz="3200" dirty="0" err="1"/>
              <a:t>কাজ</a:t>
            </a:r>
            <a:endParaRPr lang="en-US" sz="32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8DCA2383-A1E3-8D71-8AC7-BD67284A3999}"/>
              </a:ext>
            </a:extLst>
          </p:cNvPr>
          <p:cNvGraphicFramePr>
            <a:graphicFrameLocks noGrp="1"/>
          </p:cNvGraphicFramePr>
          <p:nvPr/>
        </p:nvGraphicFramePr>
        <p:xfrm>
          <a:off x="974558" y="1371600"/>
          <a:ext cx="10646358" cy="8690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9272">
                  <a:extLst>
                    <a:ext uri="{9D8B030D-6E8A-4147-A177-3AD203B41FA5}">
                      <a16:colId xmlns:a16="http://schemas.microsoft.com/office/drawing/2014/main" xmlns="" val="3333530101"/>
                    </a:ext>
                  </a:extLst>
                </a:gridCol>
                <a:gridCol w="2129272">
                  <a:extLst>
                    <a:ext uri="{9D8B030D-6E8A-4147-A177-3AD203B41FA5}">
                      <a16:colId xmlns:a16="http://schemas.microsoft.com/office/drawing/2014/main" xmlns="" val="3484192385"/>
                    </a:ext>
                  </a:extLst>
                </a:gridCol>
                <a:gridCol w="2129272">
                  <a:extLst>
                    <a:ext uri="{9D8B030D-6E8A-4147-A177-3AD203B41FA5}">
                      <a16:colId xmlns:a16="http://schemas.microsoft.com/office/drawing/2014/main" xmlns="" val="4045572974"/>
                    </a:ext>
                  </a:extLst>
                </a:gridCol>
                <a:gridCol w="2906744">
                  <a:extLst>
                    <a:ext uri="{9D8B030D-6E8A-4147-A177-3AD203B41FA5}">
                      <a16:colId xmlns:a16="http://schemas.microsoft.com/office/drawing/2014/main" xmlns="" val="940966193"/>
                    </a:ext>
                  </a:extLst>
                </a:gridCol>
                <a:gridCol w="1351798">
                  <a:extLst>
                    <a:ext uri="{9D8B030D-6E8A-4147-A177-3AD203B41FA5}">
                      <a16:colId xmlns:a16="http://schemas.microsoft.com/office/drawing/2014/main" xmlns="" val="1472775607"/>
                    </a:ext>
                  </a:extLst>
                </a:gridCol>
              </a:tblGrid>
              <a:tr h="869069">
                <a:tc>
                  <a:txBody>
                    <a:bodyPr/>
                    <a:lstStyle/>
                    <a:p>
                      <a:r>
                        <a:rPr lang="en-US" sz="4000" dirty="0" err="1"/>
                        <a:t>সেটি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/>
                        <a:t>তার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/>
                        <a:t>তাকে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/>
                        <a:t>সেগুলোর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/>
                        <a:t>তিনি</a:t>
                      </a:r>
                      <a:endParaRPr lang="en-U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0293085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1DE35B8-275D-D607-64EE-A2EE07AE651D}"/>
              </a:ext>
            </a:extLst>
          </p:cNvPr>
          <p:cNvSpPr txBox="1"/>
          <p:nvPr/>
        </p:nvSpPr>
        <p:spPr>
          <a:xfrm>
            <a:off x="601579" y="2571929"/>
            <a:ext cx="1119095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রাসেল</a:t>
            </a:r>
            <a:r>
              <a:rPr lang="en-US" sz="3200" dirty="0"/>
              <a:t> </a:t>
            </a:r>
            <a:r>
              <a:rPr lang="en-US" sz="3200" dirty="0" err="1"/>
              <a:t>আজ</a:t>
            </a:r>
            <a:r>
              <a:rPr lang="en-US" sz="3200" dirty="0"/>
              <a:t> </a:t>
            </a:r>
            <a:r>
              <a:rPr lang="en-US" sz="3200" dirty="0" err="1"/>
              <a:t>স্কুলে</a:t>
            </a:r>
            <a:r>
              <a:rPr lang="en-US" sz="3200" dirty="0"/>
              <a:t> </a:t>
            </a:r>
            <a:r>
              <a:rPr lang="en-US" sz="3200" dirty="0" err="1"/>
              <a:t>আসেনি।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</a:rPr>
              <a:t>রাসেলের</a:t>
            </a:r>
            <a:r>
              <a:rPr lang="en-US" sz="3200" dirty="0"/>
              <a:t> </a:t>
            </a:r>
            <a:r>
              <a:rPr lang="en-US" sz="3200" dirty="0" err="1"/>
              <a:t>জ্বর</a:t>
            </a:r>
            <a:r>
              <a:rPr lang="en-US" sz="3200" dirty="0"/>
              <a:t> </a:t>
            </a:r>
            <a:r>
              <a:rPr lang="en-US" sz="3200" dirty="0" err="1"/>
              <a:t>হয়েছে</a:t>
            </a:r>
            <a:r>
              <a:rPr lang="en-US" sz="3200" dirty="0"/>
              <a:t>   ।</a:t>
            </a:r>
          </a:p>
          <a:p>
            <a:r>
              <a:rPr lang="en-US" sz="3200" dirty="0" err="1"/>
              <a:t>হামিদ</a:t>
            </a:r>
            <a:r>
              <a:rPr lang="en-US" sz="3200" dirty="0"/>
              <a:t> </a:t>
            </a:r>
            <a:r>
              <a:rPr lang="en-US" sz="3200" dirty="0" err="1"/>
              <a:t>স্যার</a:t>
            </a:r>
            <a:r>
              <a:rPr lang="en-US" sz="3200" dirty="0"/>
              <a:t> </a:t>
            </a:r>
            <a:r>
              <a:rPr lang="en-US" sz="3200" dirty="0" err="1"/>
              <a:t>আমাদের</a:t>
            </a:r>
            <a:r>
              <a:rPr lang="en-US" sz="3200" dirty="0"/>
              <a:t> </a:t>
            </a:r>
            <a:r>
              <a:rPr lang="en-US" sz="3200" dirty="0" err="1"/>
              <a:t>প্রধান</a:t>
            </a:r>
            <a:r>
              <a:rPr lang="en-US" sz="3200" dirty="0"/>
              <a:t> </a:t>
            </a:r>
            <a:r>
              <a:rPr lang="en-US" sz="3200" dirty="0" err="1"/>
              <a:t>শিক্ষক</a:t>
            </a:r>
            <a:r>
              <a:rPr lang="en-US" sz="3200" dirty="0"/>
              <a:t> ।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</a:rPr>
              <a:t>প্রধান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</a:rPr>
              <a:t>শিক্ষক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dirty="0" err="1"/>
              <a:t>নিয়ম</a:t>
            </a:r>
            <a:r>
              <a:rPr lang="en-US" sz="3200" dirty="0"/>
              <a:t> </a:t>
            </a:r>
            <a:r>
              <a:rPr lang="en-US" sz="3200" dirty="0" err="1"/>
              <a:t>মানা</a:t>
            </a:r>
            <a:r>
              <a:rPr lang="en-US" sz="3200" dirty="0"/>
              <a:t> </a:t>
            </a:r>
            <a:r>
              <a:rPr lang="en-US" sz="3200" dirty="0" err="1"/>
              <a:t>পছন্দ</a:t>
            </a:r>
            <a:r>
              <a:rPr lang="en-US" sz="3200" dirty="0"/>
              <a:t> </a:t>
            </a:r>
            <a:r>
              <a:rPr lang="en-US" sz="3200" dirty="0" err="1"/>
              <a:t>করেন</a:t>
            </a:r>
            <a:r>
              <a:rPr lang="en-US" sz="3200" dirty="0"/>
              <a:t> ।</a:t>
            </a:r>
          </a:p>
          <a:p>
            <a:r>
              <a:rPr lang="en-US" sz="3200" dirty="0" err="1"/>
              <a:t>পাখিটি</a:t>
            </a:r>
            <a:r>
              <a:rPr lang="en-US" sz="3200" dirty="0"/>
              <a:t> </a:t>
            </a:r>
            <a:r>
              <a:rPr lang="en-US" sz="3200" dirty="0" err="1"/>
              <a:t>উড়ে</a:t>
            </a:r>
            <a:r>
              <a:rPr lang="en-US" sz="3200" dirty="0"/>
              <a:t> </a:t>
            </a:r>
            <a:r>
              <a:rPr lang="en-US" sz="3200" dirty="0" err="1"/>
              <a:t>গেল</a:t>
            </a:r>
            <a:r>
              <a:rPr lang="en-US" sz="3200" dirty="0"/>
              <a:t> ।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</a:rPr>
              <a:t>পাখিটি</a:t>
            </a:r>
            <a:r>
              <a:rPr lang="en-US" sz="3200" dirty="0"/>
              <a:t> </a:t>
            </a:r>
            <a:r>
              <a:rPr lang="en-US" sz="3200" dirty="0" err="1"/>
              <a:t>কোথায়</a:t>
            </a:r>
            <a:r>
              <a:rPr lang="en-US" sz="3200" dirty="0"/>
              <a:t> </a:t>
            </a:r>
            <a:r>
              <a:rPr lang="en-US" sz="3200" dirty="0" err="1"/>
              <a:t>গেল</a:t>
            </a:r>
            <a:r>
              <a:rPr lang="en-US" sz="3200" dirty="0"/>
              <a:t> </a:t>
            </a:r>
            <a:r>
              <a:rPr lang="en-US" sz="3200" dirty="0" err="1"/>
              <a:t>বুঝতে</a:t>
            </a:r>
            <a:r>
              <a:rPr lang="en-US" sz="3200" dirty="0"/>
              <a:t> </a:t>
            </a:r>
            <a:r>
              <a:rPr lang="en-US" sz="3200" dirty="0" err="1"/>
              <a:t>পারছি</a:t>
            </a:r>
            <a:r>
              <a:rPr lang="en-US" sz="3200" dirty="0"/>
              <a:t> </a:t>
            </a:r>
            <a:r>
              <a:rPr lang="en-US" sz="3200" dirty="0" err="1"/>
              <a:t>না</a:t>
            </a:r>
            <a:r>
              <a:rPr lang="en-US" sz="3200" dirty="0"/>
              <a:t> ।</a:t>
            </a:r>
          </a:p>
          <a:p>
            <a:r>
              <a:rPr lang="en-US" sz="3200" dirty="0" err="1"/>
              <a:t>মাহিন</a:t>
            </a:r>
            <a:r>
              <a:rPr lang="en-US" sz="3200" dirty="0"/>
              <a:t> </a:t>
            </a:r>
            <a:r>
              <a:rPr lang="en-US" sz="3200" dirty="0" err="1"/>
              <a:t>আমাকে</a:t>
            </a:r>
            <a:r>
              <a:rPr lang="en-US" sz="3200" dirty="0"/>
              <a:t> </a:t>
            </a:r>
            <a:r>
              <a:rPr lang="en-US" sz="3200" dirty="0" err="1"/>
              <a:t>একটা</a:t>
            </a:r>
            <a:r>
              <a:rPr lang="en-US" sz="3200" dirty="0"/>
              <a:t> </a:t>
            </a:r>
            <a:r>
              <a:rPr lang="en-US" sz="3200" dirty="0" err="1"/>
              <a:t>বই</a:t>
            </a:r>
            <a:r>
              <a:rPr lang="en-US" sz="3200" dirty="0"/>
              <a:t> </a:t>
            </a:r>
            <a:r>
              <a:rPr lang="en-US" sz="3200" dirty="0" err="1"/>
              <a:t>উপহার</a:t>
            </a:r>
            <a:r>
              <a:rPr lang="en-US" sz="3200" dirty="0"/>
              <a:t> </a:t>
            </a:r>
            <a:r>
              <a:rPr lang="en-US" sz="3200" dirty="0" err="1"/>
              <a:t>দিয়েছে</a:t>
            </a:r>
            <a:r>
              <a:rPr lang="en-US" sz="3200" dirty="0"/>
              <a:t> । </a:t>
            </a:r>
            <a:r>
              <a:rPr lang="en-US" sz="3200" dirty="0" err="1"/>
              <a:t>আমি</a:t>
            </a:r>
            <a:r>
              <a:rPr lang="en-US" sz="3200" dirty="0"/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</a:rPr>
              <a:t>মাহিনকে</a:t>
            </a:r>
            <a:endParaRPr lang="en-US" sz="32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sz="3200" dirty="0" err="1"/>
              <a:t>একটা</a:t>
            </a:r>
            <a:r>
              <a:rPr lang="en-US" sz="3200" dirty="0"/>
              <a:t> </a:t>
            </a:r>
            <a:r>
              <a:rPr lang="en-US" sz="3200" dirty="0" err="1"/>
              <a:t>কলম</a:t>
            </a:r>
            <a:r>
              <a:rPr lang="en-US" sz="3200" dirty="0"/>
              <a:t> </a:t>
            </a:r>
            <a:r>
              <a:rPr lang="en-US" sz="3200" dirty="0" err="1"/>
              <a:t>উপহার</a:t>
            </a:r>
            <a:r>
              <a:rPr lang="en-US" sz="3200" dirty="0"/>
              <a:t> </a:t>
            </a:r>
            <a:r>
              <a:rPr lang="en-US" sz="3200" dirty="0" err="1"/>
              <a:t>দিতে</a:t>
            </a:r>
            <a:r>
              <a:rPr lang="en-US" sz="3200" dirty="0"/>
              <a:t> </a:t>
            </a:r>
            <a:r>
              <a:rPr lang="en-US" sz="3200" dirty="0" err="1"/>
              <a:t>চাই</a:t>
            </a:r>
            <a:r>
              <a:rPr lang="en-US" sz="3200" dirty="0"/>
              <a:t> ।</a:t>
            </a:r>
          </a:p>
          <a:p>
            <a:r>
              <a:rPr lang="en-US" sz="3200" dirty="0" err="1"/>
              <a:t>কয়েকটা</a:t>
            </a:r>
            <a:r>
              <a:rPr lang="en-US" sz="3200" dirty="0"/>
              <a:t> </a:t>
            </a:r>
            <a:r>
              <a:rPr lang="en-US" sz="3200" dirty="0" err="1"/>
              <a:t>হরিণ</a:t>
            </a:r>
            <a:r>
              <a:rPr lang="en-US" sz="3200" dirty="0"/>
              <a:t> </a:t>
            </a:r>
            <a:r>
              <a:rPr lang="en-US" sz="3200" dirty="0" err="1"/>
              <a:t>ঘাস</a:t>
            </a:r>
            <a:r>
              <a:rPr lang="en-US" sz="3200" dirty="0"/>
              <a:t> </a:t>
            </a:r>
            <a:r>
              <a:rPr lang="en-US" sz="3200" dirty="0" err="1"/>
              <a:t>খাচ্ছে</a:t>
            </a:r>
            <a:r>
              <a:rPr lang="en-US" sz="3200" dirty="0"/>
              <a:t> ।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</a:rPr>
              <a:t>হরিণগুলোর</a:t>
            </a:r>
            <a:r>
              <a:rPr lang="en-US" sz="3200" dirty="0"/>
              <a:t> </a:t>
            </a:r>
            <a:r>
              <a:rPr lang="en-US" sz="3200" dirty="0" err="1"/>
              <a:t>কাছেই</a:t>
            </a:r>
            <a:r>
              <a:rPr lang="en-US" sz="3200" dirty="0"/>
              <a:t> </a:t>
            </a:r>
            <a:r>
              <a:rPr lang="en-US" sz="3200" dirty="0" err="1"/>
              <a:t>একটা</a:t>
            </a:r>
            <a:r>
              <a:rPr lang="en-US" sz="3200" dirty="0"/>
              <a:t> </a:t>
            </a:r>
            <a:r>
              <a:rPr lang="en-US" sz="3200" dirty="0" err="1"/>
              <a:t>খরগোশ</a:t>
            </a:r>
            <a:r>
              <a:rPr lang="en-US" sz="3200" dirty="0"/>
              <a:t> </a:t>
            </a:r>
            <a:r>
              <a:rPr lang="en-US" sz="3200" dirty="0" err="1"/>
              <a:t>দেখলাম</a:t>
            </a:r>
            <a:r>
              <a:rPr lang="en-US" sz="3200" dirty="0"/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val="5506418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4B1B4E6-8391-6E4E-D1B6-E6358AC8B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peech Bubble: Oval 1">
            <a:extLst>
              <a:ext uri="{FF2B5EF4-FFF2-40B4-BE49-F238E27FC236}">
                <a16:creationId xmlns:a16="http://schemas.microsoft.com/office/drawing/2014/main" xmlns="" id="{DE2ED6E7-5F69-F1F7-7DCF-C8A7A676D59E}"/>
              </a:ext>
            </a:extLst>
          </p:cNvPr>
          <p:cNvSpPr/>
          <p:nvPr/>
        </p:nvSpPr>
        <p:spPr>
          <a:xfrm>
            <a:off x="517358" y="-96251"/>
            <a:ext cx="11103558" cy="1136591"/>
          </a:xfrm>
          <a:prstGeom prst="wedgeEllipse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মূল্যায়ন</a:t>
            </a:r>
            <a:endParaRPr lang="en-US" sz="32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AC7813C4-646C-748D-4DD6-7EFA838CD774}"/>
              </a:ext>
            </a:extLst>
          </p:cNvPr>
          <p:cNvGraphicFramePr>
            <a:graphicFrameLocks noGrp="1"/>
          </p:cNvGraphicFramePr>
          <p:nvPr/>
        </p:nvGraphicFramePr>
        <p:xfrm>
          <a:off x="974558" y="1371600"/>
          <a:ext cx="10646358" cy="8690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9272">
                  <a:extLst>
                    <a:ext uri="{9D8B030D-6E8A-4147-A177-3AD203B41FA5}">
                      <a16:colId xmlns:a16="http://schemas.microsoft.com/office/drawing/2014/main" xmlns="" val="3333530101"/>
                    </a:ext>
                  </a:extLst>
                </a:gridCol>
                <a:gridCol w="2129272">
                  <a:extLst>
                    <a:ext uri="{9D8B030D-6E8A-4147-A177-3AD203B41FA5}">
                      <a16:colId xmlns:a16="http://schemas.microsoft.com/office/drawing/2014/main" xmlns="" val="3484192385"/>
                    </a:ext>
                  </a:extLst>
                </a:gridCol>
                <a:gridCol w="2129272">
                  <a:extLst>
                    <a:ext uri="{9D8B030D-6E8A-4147-A177-3AD203B41FA5}">
                      <a16:colId xmlns:a16="http://schemas.microsoft.com/office/drawing/2014/main" xmlns="" val="4045572974"/>
                    </a:ext>
                  </a:extLst>
                </a:gridCol>
                <a:gridCol w="2906744">
                  <a:extLst>
                    <a:ext uri="{9D8B030D-6E8A-4147-A177-3AD203B41FA5}">
                      <a16:colId xmlns:a16="http://schemas.microsoft.com/office/drawing/2014/main" xmlns="" val="940966193"/>
                    </a:ext>
                  </a:extLst>
                </a:gridCol>
                <a:gridCol w="1351798">
                  <a:extLst>
                    <a:ext uri="{9D8B030D-6E8A-4147-A177-3AD203B41FA5}">
                      <a16:colId xmlns:a16="http://schemas.microsoft.com/office/drawing/2014/main" xmlns="" val="1472775607"/>
                    </a:ext>
                  </a:extLst>
                </a:gridCol>
              </a:tblGrid>
              <a:tr h="869069">
                <a:tc>
                  <a:txBody>
                    <a:bodyPr/>
                    <a:lstStyle/>
                    <a:p>
                      <a:r>
                        <a:rPr lang="en-US" sz="4000" dirty="0" err="1"/>
                        <a:t>সেটি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/>
                        <a:t>তার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/>
                        <a:t>তাকে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/>
                        <a:t>সেগুলোর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/>
                        <a:t>তিনি</a:t>
                      </a:r>
                      <a:endParaRPr lang="en-U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0293085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C9F7CDD-FC43-0A8F-5307-55205B914A8E}"/>
              </a:ext>
            </a:extLst>
          </p:cNvPr>
          <p:cNvSpPr txBox="1"/>
          <p:nvPr/>
        </p:nvSpPr>
        <p:spPr>
          <a:xfrm>
            <a:off x="601579" y="2571929"/>
            <a:ext cx="1119095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রাসেল</a:t>
            </a:r>
            <a:r>
              <a:rPr lang="en-US" sz="3200" dirty="0"/>
              <a:t> </a:t>
            </a:r>
            <a:r>
              <a:rPr lang="en-US" sz="3200" dirty="0" err="1"/>
              <a:t>আজ</a:t>
            </a:r>
            <a:r>
              <a:rPr lang="en-US" sz="3200" dirty="0"/>
              <a:t> </a:t>
            </a:r>
            <a:r>
              <a:rPr lang="en-US" sz="3200" dirty="0" err="1"/>
              <a:t>স্কুলে</a:t>
            </a:r>
            <a:r>
              <a:rPr lang="en-US" sz="3200" dirty="0"/>
              <a:t> </a:t>
            </a:r>
            <a:r>
              <a:rPr lang="en-US" sz="3200" dirty="0" err="1"/>
              <a:t>আসেনি।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</a:rPr>
              <a:t>রাসেলের</a:t>
            </a:r>
            <a:r>
              <a:rPr lang="en-US" sz="3200" dirty="0"/>
              <a:t> </a:t>
            </a:r>
            <a:r>
              <a:rPr lang="en-US" sz="3200" dirty="0" err="1"/>
              <a:t>জ্বর</a:t>
            </a:r>
            <a:r>
              <a:rPr lang="en-US" sz="3200" dirty="0"/>
              <a:t> </a:t>
            </a:r>
            <a:r>
              <a:rPr lang="en-US" sz="3200" dirty="0" err="1"/>
              <a:t>হয়েছে</a:t>
            </a:r>
            <a:r>
              <a:rPr lang="en-US" sz="3200" dirty="0"/>
              <a:t>   ।</a:t>
            </a:r>
          </a:p>
          <a:p>
            <a:r>
              <a:rPr lang="en-US" sz="3200" dirty="0" err="1"/>
              <a:t>হামিদ</a:t>
            </a:r>
            <a:r>
              <a:rPr lang="en-US" sz="3200" dirty="0"/>
              <a:t> </a:t>
            </a:r>
            <a:r>
              <a:rPr lang="en-US" sz="3200" dirty="0" err="1"/>
              <a:t>স্যার</a:t>
            </a:r>
            <a:r>
              <a:rPr lang="en-US" sz="3200" dirty="0"/>
              <a:t> </a:t>
            </a:r>
            <a:r>
              <a:rPr lang="en-US" sz="3200" dirty="0" err="1"/>
              <a:t>আমাদের</a:t>
            </a:r>
            <a:r>
              <a:rPr lang="en-US" sz="3200" dirty="0"/>
              <a:t> </a:t>
            </a:r>
            <a:r>
              <a:rPr lang="en-US" sz="3200" dirty="0" err="1"/>
              <a:t>প্রধান</a:t>
            </a:r>
            <a:r>
              <a:rPr lang="en-US" sz="3200" dirty="0"/>
              <a:t> </a:t>
            </a:r>
            <a:r>
              <a:rPr lang="en-US" sz="3200" dirty="0" err="1"/>
              <a:t>শিক্ষক</a:t>
            </a:r>
            <a:r>
              <a:rPr lang="en-US" sz="3200" dirty="0"/>
              <a:t> ।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</a:rPr>
              <a:t>প্রধান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</a:rPr>
              <a:t>শিক্ষক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dirty="0" err="1"/>
              <a:t>নিয়ম</a:t>
            </a:r>
            <a:r>
              <a:rPr lang="en-US" sz="3200" dirty="0"/>
              <a:t> </a:t>
            </a:r>
            <a:r>
              <a:rPr lang="en-US" sz="3200" dirty="0" err="1"/>
              <a:t>মানা</a:t>
            </a:r>
            <a:r>
              <a:rPr lang="en-US" sz="3200" dirty="0"/>
              <a:t> </a:t>
            </a:r>
            <a:r>
              <a:rPr lang="en-US" sz="3200" dirty="0" err="1"/>
              <a:t>পছন্দ</a:t>
            </a:r>
            <a:r>
              <a:rPr lang="en-US" sz="3200" dirty="0"/>
              <a:t> </a:t>
            </a:r>
            <a:r>
              <a:rPr lang="en-US" sz="3200" dirty="0" err="1"/>
              <a:t>করেন</a:t>
            </a:r>
            <a:r>
              <a:rPr lang="en-US" sz="3200" dirty="0"/>
              <a:t> ।</a:t>
            </a:r>
          </a:p>
          <a:p>
            <a:r>
              <a:rPr lang="en-US" sz="3200" dirty="0" err="1"/>
              <a:t>পাখিটি</a:t>
            </a:r>
            <a:r>
              <a:rPr lang="en-US" sz="3200" dirty="0"/>
              <a:t> </a:t>
            </a:r>
            <a:r>
              <a:rPr lang="en-US" sz="3200" dirty="0" err="1"/>
              <a:t>উড়ে</a:t>
            </a:r>
            <a:r>
              <a:rPr lang="en-US" sz="3200" dirty="0"/>
              <a:t> </a:t>
            </a:r>
            <a:r>
              <a:rPr lang="en-US" sz="3200" dirty="0" err="1"/>
              <a:t>গেল</a:t>
            </a:r>
            <a:r>
              <a:rPr lang="en-US" sz="3200" dirty="0"/>
              <a:t> ।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</a:rPr>
              <a:t>পাখিটি</a:t>
            </a:r>
            <a:r>
              <a:rPr lang="en-US" sz="3200" dirty="0"/>
              <a:t> </a:t>
            </a:r>
            <a:r>
              <a:rPr lang="en-US" sz="3200" dirty="0" err="1"/>
              <a:t>কোথায়</a:t>
            </a:r>
            <a:r>
              <a:rPr lang="en-US" sz="3200" dirty="0"/>
              <a:t> </a:t>
            </a:r>
            <a:r>
              <a:rPr lang="en-US" sz="3200" dirty="0" err="1"/>
              <a:t>গেল</a:t>
            </a:r>
            <a:r>
              <a:rPr lang="en-US" sz="3200" dirty="0"/>
              <a:t> </a:t>
            </a:r>
            <a:r>
              <a:rPr lang="en-US" sz="3200" dirty="0" err="1"/>
              <a:t>বুঝতে</a:t>
            </a:r>
            <a:r>
              <a:rPr lang="en-US" sz="3200" dirty="0"/>
              <a:t> </a:t>
            </a:r>
            <a:r>
              <a:rPr lang="en-US" sz="3200" dirty="0" err="1"/>
              <a:t>পারছি</a:t>
            </a:r>
            <a:r>
              <a:rPr lang="en-US" sz="3200" dirty="0"/>
              <a:t> </a:t>
            </a:r>
            <a:r>
              <a:rPr lang="en-US" sz="3200" dirty="0" err="1"/>
              <a:t>না</a:t>
            </a:r>
            <a:r>
              <a:rPr lang="en-US" sz="3200" dirty="0"/>
              <a:t> ।</a:t>
            </a:r>
          </a:p>
          <a:p>
            <a:r>
              <a:rPr lang="en-US" sz="3200" dirty="0" err="1"/>
              <a:t>মাহিন</a:t>
            </a:r>
            <a:r>
              <a:rPr lang="en-US" sz="3200" dirty="0"/>
              <a:t> </a:t>
            </a:r>
            <a:r>
              <a:rPr lang="en-US" sz="3200" dirty="0" err="1"/>
              <a:t>আমাকে</a:t>
            </a:r>
            <a:r>
              <a:rPr lang="en-US" sz="3200" dirty="0"/>
              <a:t> </a:t>
            </a:r>
            <a:r>
              <a:rPr lang="en-US" sz="3200" dirty="0" err="1"/>
              <a:t>একটা</a:t>
            </a:r>
            <a:r>
              <a:rPr lang="en-US" sz="3200" dirty="0"/>
              <a:t> </a:t>
            </a:r>
            <a:r>
              <a:rPr lang="en-US" sz="3200" dirty="0" err="1"/>
              <a:t>বই</a:t>
            </a:r>
            <a:r>
              <a:rPr lang="en-US" sz="3200" dirty="0"/>
              <a:t> </a:t>
            </a:r>
            <a:r>
              <a:rPr lang="en-US" sz="3200" dirty="0" err="1"/>
              <a:t>উপহার</a:t>
            </a:r>
            <a:r>
              <a:rPr lang="en-US" sz="3200" dirty="0"/>
              <a:t> </a:t>
            </a:r>
            <a:r>
              <a:rPr lang="en-US" sz="3200" dirty="0" err="1"/>
              <a:t>দিয়েছে</a:t>
            </a:r>
            <a:r>
              <a:rPr lang="en-US" sz="3200" dirty="0"/>
              <a:t> । </a:t>
            </a:r>
            <a:r>
              <a:rPr lang="en-US" sz="3200" dirty="0" err="1"/>
              <a:t>আমি</a:t>
            </a:r>
            <a:r>
              <a:rPr lang="en-US" sz="3200" dirty="0"/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</a:rPr>
              <a:t>মাহিনকে</a:t>
            </a:r>
            <a:endParaRPr lang="en-US" sz="32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sz="3200" dirty="0" err="1"/>
              <a:t>একটা</a:t>
            </a:r>
            <a:r>
              <a:rPr lang="en-US" sz="3200" dirty="0"/>
              <a:t> </a:t>
            </a:r>
            <a:r>
              <a:rPr lang="en-US" sz="3200" dirty="0" err="1"/>
              <a:t>কলম</a:t>
            </a:r>
            <a:r>
              <a:rPr lang="en-US" sz="3200" dirty="0"/>
              <a:t> </a:t>
            </a:r>
            <a:r>
              <a:rPr lang="en-US" sz="3200" dirty="0" err="1"/>
              <a:t>উপহার</a:t>
            </a:r>
            <a:r>
              <a:rPr lang="en-US" sz="3200" dirty="0"/>
              <a:t> </a:t>
            </a:r>
            <a:r>
              <a:rPr lang="en-US" sz="3200" dirty="0" err="1"/>
              <a:t>দিতে</a:t>
            </a:r>
            <a:r>
              <a:rPr lang="en-US" sz="3200" dirty="0"/>
              <a:t> </a:t>
            </a:r>
            <a:r>
              <a:rPr lang="en-US" sz="3200" dirty="0" err="1"/>
              <a:t>চাই</a:t>
            </a:r>
            <a:r>
              <a:rPr lang="en-US" sz="3200" dirty="0"/>
              <a:t> ।</a:t>
            </a:r>
          </a:p>
          <a:p>
            <a:r>
              <a:rPr lang="en-US" sz="3200" dirty="0" err="1"/>
              <a:t>কয়েকটা</a:t>
            </a:r>
            <a:r>
              <a:rPr lang="en-US" sz="3200" dirty="0"/>
              <a:t> </a:t>
            </a:r>
            <a:r>
              <a:rPr lang="en-US" sz="3200" dirty="0" err="1"/>
              <a:t>হরিণ</a:t>
            </a:r>
            <a:r>
              <a:rPr lang="en-US" sz="3200" dirty="0"/>
              <a:t> </a:t>
            </a:r>
            <a:r>
              <a:rPr lang="en-US" sz="3200" dirty="0" err="1"/>
              <a:t>ঘাস</a:t>
            </a:r>
            <a:r>
              <a:rPr lang="en-US" sz="3200" dirty="0"/>
              <a:t> </a:t>
            </a:r>
            <a:r>
              <a:rPr lang="en-US" sz="3200" dirty="0" err="1"/>
              <a:t>খাচ্ছে</a:t>
            </a:r>
            <a:r>
              <a:rPr lang="en-US" sz="3200" dirty="0"/>
              <a:t> ।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</a:rPr>
              <a:t>হরিণগুলোর</a:t>
            </a:r>
            <a:r>
              <a:rPr lang="en-US" sz="3200" dirty="0"/>
              <a:t> </a:t>
            </a:r>
            <a:r>
              <a:rPr lang="en-US" sz="3200" dirty="0" err="1"/>
              <a:t>কাছেই</a:t>
            </a:r>
            <a:r>
              <a:rPr lang="en-US" sz="3200" dirty="0"/>
              <a:t> </a:t>
            </a:r>
            <a:r>
              <a:rPr lang="en-US" sz="3200" dirty="0" err="1"/>
              <a:t>একটা</a:t>
            </a:r>
            <a:r>
              <a:rPr lang="en-US" sz="3200" dirty="0"/>
              <a:t> </a:t>
            </a:r>
            <a:r>
              <a:rPr lang="en-US" sz="3200" dirty="0" err="1"/>
              <a:t>খরগোশ</a:t>
            </a:r>
            <a:r>
              <a:rPr lang="en-US" sz="3200" dirty="0"/>
              <a:t> </a:t>
            </a:r>
            <a:r>
              <a:rPr lang="en-US" sz="3200" dirty="0" err="1"/>
              <a:t>দেখলাম</a:t>
            </a:r>
            <a:r>
              <a:rPr lang="en-US" sz="3200" dirty="0"/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val="15500383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50311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55BFF41-3A1B-C040-E1E2-2D8C574057FF}"/>
              </a:ext>
            </a:extLst>
          </p:cNvPr>
          <p:cNvSpPr txBox="1"/>
          <p:nvPr/>
        </p:nvSpPr>
        <p:spPr>
          <a:xfrm>
            <a:off x="1595661" y="4100980"/>
            <a:ext cx="355235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মো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নাজমুল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হেোসেন</a:t>
            </a:r>
            <a:endParaRPr lang="bn-BD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সহকারী শিক্ষক</a:t>
            </a:r>
          </a:p>
          <a:p>
            <a:pPr algn="ctr"/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হরিঢালী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সরকারি প্রাথমিক বিদ্যালয়</a:t>
            </a:r>
          </a:p>
          <a:p>
            <a:pPr algn="ctr"/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পাইকগাছা.খুলনা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০১৯৪৮-১৫৬০৮০</a:t>
            </a:r>
            <a:r>
              <a:rPr lang="bn-BD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997B375-C226-B311-F99E-B9F5F406BAFD}"/>
              </a:ext>
            </a:extLst>
          </p:cNvPr>
          <p:cNvSpPr txBox="1"/>
          <p:nvPr/>
        </p:nvSpPr>
        <p:spPr>
          <a:xfrm>
            <a:off x="6483759" y="4327566"/>
            <a:ext cx="49614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শ্রেণিঃ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৪র্থ </a:t>
            </a:r>
            <a:endParaRPr lang="bn-IN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বিষয়ঃ বাংলা</a:t>
            </a:r>
          </a:p>
          <a:p>
            <a:pPr algn="ctr"/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পাঠ শিরোনামঃ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শুভেচ্ছা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জানা্ই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পাঠ-23</a:t>
            </a:r>
            <a:endParaRPr lang="as-IN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xmlns="" id="{68792016-2C77-DB91-E7E1-4AEBDD331B8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2" b="13952"/>
          <a:stretch>
            <a:fillRect/>
          </a:stretch>
        </p:blipFill>
        <p:spPr>
          <a:xfrm>
            <a:off x="8121472" y="2161988"/>
            <a:ext cx="1985492" cy="1938992"/>
          </a:xfrm>
        </p:spPr>
      </p:pic>
      <p:pic>
        <p:nvPicPr>
          <p:cNvPr id="7" name="Picture Placeholder 6">
            <a:extLst>
              <a:ext uri="{FF2B5EF4-FFF2-40B4-BE49-F238E27FC236}">
                <a16:creationId xmlns="" xmlns:a16="http://schemas.microsoft.com/office/drawing/2014/main" id="{BAFF71AC-61B2-4D03-6500-00E20E1292A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81" b="16281"/>
          <a:stretch>
            <a:fillRect/>
          </a:stretch>
        </p:blipFill>
        <p:spPr>
          <a:xfrm>
            <a:off x="2275877" y="2150137"/>
            <a:ext cx="1970252" cy="195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2920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AC5461A-58C4-B421-EEE7-BA28C8231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D86D1923-7714-3F46-5BDB-40B7028AF6BE}"/>
              </a:ext>
            </a:extLst>
          </p:cNvPr>
          <p:cNvSpPr txBox="1"/>
          <p:nvPr/>
        </p:nvSpPr>
        <p:spPr>
          <a:xfrm>
            <a:off x="5169108" y="704141"/>
            <a:ext cx="1853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4400" b="1" u="sng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bn-BD" sz="3600" u="sng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600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01915266-6600-9331-3BAE-4D3A7A30CCEC}"/>
              </a:ext>
            </a:extLst>
          </p:cNvPr>
          <p:cNvSpPr txBox="1"/>
          <p:nvPr/>
        </p:nvSpPr>
        <p:spPr>
          <a:xfrm>
            <a:off x="692727" y="2040417"/>
            <a:ext cx="106548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3200" b="1" dirty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 শিক্ষার্থীরা </a:t>
            </a:r>
            <a:r>
              <a:rPr lang="bn-BD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</a:t>
            </a:r>
            <a:endParaRPr lang="en-US" sz="3200" b="1" dirty="0" smtClean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5.1.3: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স্পষ্ট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শুদ্ধ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উচ্চারণে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সাবলীলভাবে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রবাক‌্য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পড়তে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পারবে্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bn-BD" sz="3200" b="1" dirty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210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AB2796D4-6143-B2D5-A4EB-C83DEAF34680}"/>
              </a:ext>
            </a:extLst>
          </p:cNvPr>
          <p:cNvSpPr/>
          <p:nvPr/>
        </p:nvSpPr>
        <p:spPr>
          <a:xfrm>
            <a:off x="2182111" y="2967335"/>
            <a:ext cx="782778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আজকের</a:t>
            </a:r>
            <a:r>
              <a:rPr lang="en-US" sz="6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60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পাঠে</a:t>
            </a:r>
            <a:r>
              <a:rPr lang="en-US" sz="6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60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স্বাগতম</a:t>
            </a:r>
            <a:endParaRPr lang="en-US" sz="60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C44595CB-8B77-63F6-157E-805BCC3C9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214311"/>
            <a:ext cx="11530013" cy="610076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2E60ADFD-2798-96F0-8BEC-9B09E022D40F}"/>
              </a:ext>
            </a:extLst>
          </p:cNvPr>
          <p:cNvSpPr/>
          <p:nvPr/>
        </p:nvSpPr>
        <p:spPr>
          <a:xfrm>
            <a:off x="2634959" y="2967335"/>
            <a:ext cx="69220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আজকের</a:t>
            </a:r>
            <a:r>
              <a:rPr lang="en-US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54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পাঠে</a:t>
            </a:r>
            <a:r>
              <a:rPr lang="en-US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54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স্বাগতম</a:t>
            </a:r>
            <a:endParaRPr lang="en-US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278779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982825" y="-609600"/>
            <a:ext cx="4226350" cy="45002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আজকের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পাঠ</a:t>
            </a:r>
            <a:endParaRPr lang="en-US" sz="5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82825" y="1665779"/>
            <a:ext cx="4226350" cy="38906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আজকের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পাঠ</a:t>
            </a:r>
            <a:endParaRPr lang="en-US" sz="5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শুভেচ্ছা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জানাই</a:t>
            </a:r>
            <a:endParaRPr lang="en-US" sz="5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en-US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ভাষিক</a:t>
            </a:r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কাজ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3448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D30E32D1-057F-C56D-8E9C-179EB7D6F26A}"/>
              </a:ext>
            </a:extLst>
          </p:cNvPr>
          <p:cNvSpPr/>
          <p:nvPr/>
        </p:nvSpPr>
        <p:spPr>
          <a:xfrm>
            <a:off x="2887579" y="713647"/>
            <a:ext cx="5414210" cy="125128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/>
              <a:t>আজকের</a:t>
            </a:r>
            <a:r>
              <a:rPr lang="en-US" sz="4800" dirty="0"/>
              <a:t> </a:t>
            </a:r>
            <a:r>
              <a:rPr lang="en-US" sz="4800" dirty="0" err="1"/>
              <a:t>পাঠ</a:t>
            </a:r>
            <a:endParaRPr lang="en-US" sz="4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BBA4759-2BC2-124F-B9C8-1799512DAD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842" y="2213811"/>
            <a:ext cx="10214811" cy="355733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6AE3F4E2-256F-2545-4C62-7F05C0343FE4}"/>
              </a:ext>
            </a:extLst>
          </p:cNvPr>
          <p:cNvSpPr/>
          <p:nvPr/>
        </p:nvSpPr>
        <p:spPr>
          <a:xfrm>
            <a:off x="1600200" y="2967334"/>
            <a:ext cx="89154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600" dirty="0" err="1">
                <a:ln/>
                <a:solidFill>
                  <a:schemeClr val="accent1"/>
                </a:solidFill>
              </a:rPr>
              <a:t>নাম</a:t>
            </a:r>
            <a:r>
              <a:rPr lang="en-US" sz="6600" dirty="0">
                <a:ln/>
                <a:solidFill>
                  <a:schemeClr val="accent1"/>
                </a:solidFill>
              </a:rPr>
              <a:t> </a:t>
            </a:r>
            <a:r>
              <a:rPr lang="en-US" sz="6600" dirty="0" err="1">
                <a:ln/>
                <a:solidFill>
                  <a:schemeClr val="accent1"/>
                </a:solidFill>
              </a:rPr>
              <a:t>শব্দ</a:t>
            </a:r>
            <a:r>
              <a:rPr lang="en-US" sz="6600" dirty="0">
                <a:ln/>
                <a:solidFill>
                  <a:schemeClr val="accent1"/>
                </a:solidFill>
              </a:rPr>
              <a:t> </a:t>
            </a:r>
            <a:r>
              <a:rPr lang="en-US" sz="6600" dirty="0" err="1">
                <a:ln/>
                <a:solidFill>
                  <a:schemeClr val="accent1"/>
                </a:solidFill>
              </a:rPr>
              <a:t>বদল</a:t>
            </a:r>
            <a:r>
              <a:rPr lang="en-US" sz="6600" dirty="0">
                <a:ln/>
                <a:solidFill>
                  <a:schemeClr val="accent1"/>
                </a:solidFill>
              </a:rPr>
              <a:t> </a:t>
            </a:r>
            <a:r>
              <a:rPr lang="en-US" sz="6600" dirty="0" err="1">
                <a:ln/>
                <a:solidFill>
                  <a:schemeClr val="accent1"/>
                </a:solidFill>
              </a:rPr>
              <a:t>করি</a:t>
            </a:r>
            <a:r>
              <a:rPr lang="en-US" sz="6600" dirty="0">
                <a:ln/>
                <a:solidFill>
                  <a:schemeClr val="accent1"/>
                </a:solidFill>
              </a:rPr>
              <a:t>  </a:t>
            </a:r>
            <a:endParaRPr lang="en-US" sz="6600" cap="none" spc="0" dirty="0">
              <a:ln/>
              <a:solidFill>
                <a:schemeClr val="accent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15680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F672E592-91E7-0E37-9FB3-C185DC1C7881}"/>
              </a:ext>
            </a:extLst>
          </p:cNvPr>
          <p:cNvSpPr/>
          <p:nvPr/>
        </p:nvSpPr>
        <p:spPr>
          <a:xfrm>
            <a:off x="733926" y="300789"/>
            <a:ext cx="9697453" cy="181676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/>
              <a:t>কিছু</a:t>
            </a:r>
            <a:r>
              <a:rPr lang="en-US" sz="5400" dirty="0"/>
              <a:t> </a:t>
            </a:r>
            <a:r>
              <a:rPr lang="en-US" sz="5400" dirty="0" err="1"/>
              <a:t>নাম</a:t>
            </a:r>
            <a:r>
              <a:rPr lang="en-US" sz="5400" dirty="0"/>
              <a:t> </a:t>
            </a:r>
            <a:r>
              <a:rPr lang="en-US" sz="5400" dirty="0" err="1"/>
              <a:t>শব্দ</a:t>
            </a:r>
            <a:r>
              <a:rPr lang="en-US" sz="5400" dirty="0"/>
              <a:t> </a:t>
            </a:r>
            <a:r>
              <a:rPr lang="en-US" sz="5400" dirty="0" err="1"/>
              <a:t>দেখি</a:t>
            </a:r>
            <a:endParaRPr lang="en-US" sz="540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AE48BE47-8148-0585-815A-468FA3F009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7757367"/>
              </p:ext>
            </p:extLst>
          </p:nvPr>
        </p:nvGraphicFramePr>
        <p:xfrm>
          <a:off x="336884" y="2442410"/>
          <a:ext cx="11201400" cy="39463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6217">
                  <a:extLst>
                    <a:ext uri="{9D8B030D-6E8A-4147-A177-3AD203B41FA5}">
                      <a16:colId xmlns:a16="http://schemas.microsoft.com/office/drawing/2014/main" xmlns="" val="2458859249"/>
                    </a:ext>
                  </a:extLst>
                </a:gridCol>
                <a:gridCol w="1862488">
                  <a:extLst>
                    <a:ext uri="{9D8B030D-6E8A-4147-A177-3AD203B41FA5}">
                      <a16:colId xmlns:a16="http://schemas.microsoft.com/office/drawing/2014/main" xmlns="" val="2147886028"/>
                    </a:ext>
                  </a:extLst>
                </a:gridCol>
                <a:gridCol w="1997243">
                  <a:extLst>
                    <a:ext uri="{9D8B030D-6E8A-4147-A177-3AD203B41FA5}">
                      <a16:colId xmlns:a16="http://schemas.microsoft.com/office/drawing/2014/main" xmlns="" val="2276690637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xmlns="" val="161483661"/>
                    </a:ext>
                  </a:extLst>
                </a:gridCol>
                <a:gridCol w="1696452">
                  <a:extLst>
                    <a:ext uri="{9D8B030D-6E8A-4147-A177-3AD203B41FA5}">
                      <a16:colId xmlns:a16="http://schemas.microsoft.com/office/drawing/2014/main" xmlns="" val="2528390872"/>
                    </a:ext>
                  </a:extLst>
                </a:gridCol>
              </a:tblGrid>
              <a:tr h="3946358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sz="5400" dirty="0" err="1">
                          <a:solidFill>
                            <a:schemeClr val="accent2"/>
                          </a:solidFill>
                        </a:rPr>
                        <a:t>সেটি</a:t>
                      </a:r>
                      <a:endParaRPr lang="en-US" sz="5400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              </a:t>
                      </a:r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sz="5400" dirty="0" err="1"/>
                        <a:t>তার</a:t>
                      </a:r>
                      <a:endParaRPr lang="en-US" sz="5400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sz="5400" dirty="0" err="1"/>
                        <a:t>তাকে</a:t>
                      </a:r>
                      <a:endParaRPr lang="en-US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sz="5400" dirty="0" err="1"/>
                        <a:t>সেগুলোর</a:t>
                      </a:r>
                      <a:endParaRPr lang="en-US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sz="5400" dirty="0" err="1"/>
                        <a:t>তিনি</a:t>
                      </a:r>
                      <a:endParaRPr lang="en-US" sz="5400" dirty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923152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87810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peech Bubble: Oval 1">
            <a:extLst>
              <a:ext uri="{FF2B5EF4-FFF2-40B4-BE49-F238E27FC236}">
                <a16:creationId xmlns:a16="http://schemas.microsoft.com/office/drawing/2014/main" xmlns="" id="{9B8F7CFA-733B-759E-8B88-ADF088BF451D}"/>
              </a:ext>
            </a:extLst>
          </p:cNvPr>
          <p:cNvSpPr/>
          <p:nvPr/>
        </p:nvSpPr>
        <p:spPr>
          <a:xfrm>
            <a:off x="1022684" y="204538"/>
            <a:ext cx="8373979" cy="1708484"/>
          </a:xfrm>
          <a:prstGeom prst="wedgeEllipse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/>
              <a:t>নাম</a:t>
            </a:r>
            <a:r>
              <a:rPr lang="en-US" sz="4800" dirty="0"/>
              <a:t> </a:t>
            </a:r>
            <a:r>
              <a:rPr lang="en-US" sz="4800" dirty="0" err="1"/>
              <a:t>শব্দ</a:t>
            </a:r>
            <a:r>
              <a:rPr lang="en-US" sz="4800" dirty="0"/>
              <a:t> </a:t>
            </a:r>
            <a:r>
              <a:rPr lang="en-US" sz="4800" dirty="0" err="1"/>
              <a:t>বদল</a:t>
            </a:r>
            <a:r>
              <a:rPr lang="en-US" sz="4800" dirty="0"/>
              <a:t> </a:t>
            </a:r>
            <a:r>
              <a:rPr lang="en-US" sz="4800" dirty="0" err="1"/>
              <a:t>করি</a:t>
            </a:r>
            <a:endParaRPr lang="en-US" sz="48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ED9D0FC-9470-1E34-57B5-68FC420D306D}"/>
              </a:ext>
            </a:extLst>
          </p:cNvPr>
          <p:cNvSpPr/>
          <p:nvPr/>
        </p:nvSpPr>
        <p:spPr>
          <a:xfrm>
            <a:off x="541421" y="2490537"/>
            <a:ext cx="1107949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ছক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থেকে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শব্দ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নিয়ে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সবুজ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রঙের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নাম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শব্দ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বদল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করি</a:t>
            </a:r>
            <a:endParaRPr lang="en-US" sz="4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40F43182-A46E-FC1F-6F2C-2C03BF624E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2640509"/>
              </p:ext>
            </p:extLst>
          </p:nvPr>
        </p:nvGraphicFramePr>
        <p:xfrm>
          <a:off x="926432" y="3390124"/>
          <a:ext cx="10694484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8897">
                  <a:extLst>
                    <a:ext uri="{9D8B030D-6E8A-4147-A177-3AD203B41FA5}">
                      <a16:colId xmlns:a16="http://schemas.microsoft.com/office/drawing/2014/main" xmlns="" val="3333530101"/>
                    </a:ext>
                  </a:extLst>
                </a:gridCol>
                <a:gridCol w="2138897">
                  <a:extLst>
                    <a:ext uri="{9D8B030D-6E8A-4147-A177-3AD203B41FA5}">
                      <a16:colId xmlns:a16="http://schemas.microsoft.com/office/drawing/2014/main" xmlns="" val="3484192385"/>
                    </a:ext>
                  </a:extLst>
                </a:gridCol>
                <a:gridCol w="2138897">
                  <a:extLst>
                    <a:ext uri="{9D8B030D-6E8A-4147-A177-3AD203B41FA5}">
                      <a16:colId xmlns:a16="http://schemas.microsoft.com/office/drawing/2014/main" xmlns="" val="4045572974"/>
                    </a:ext>
                  </a:extLst>
                </a:gridCol>
                <a:gridCol w="2919884">
                  <a:extLst>
                    <a:ext uri="{9D8B030D-6E8A-4147-A177-3AD203B41FA5}">
                      <a16:colId xmlns:a16="http://schemas.microsoft.com/office/drawing/2014/main" xmlns="" val="940966193"/>
                    </a:ext>
                  </a:extLst>
                </a:gridCol>
                <a:gridCol w="1357909">
                  <a:extLst>
                    <a:ext uri="{9D8B030D-6E8A-4147-A177-3AD203B41FA5}">
                      <a16:colId xmlns:a16="http://schemas.microsoft.com/office/drawing/2014/main" xmlns="" val="14727756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4000" dirty="0" err="1"/>
                        <a:t>সেটি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/>
                        <a:t>তার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/>
                        <a:t>তাকে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/>
                        <a:t>সেগুলোর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/>
                        <a:t>তিনি</a:t>
                      </a:r>
                      <a:endParaRPr lang="en-U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0293085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CBC27E5-E624-C572-DFCD-CC822CA918FB}"/>
              </a:ext>
            </a:extLst>
          </p:cNvPr>
          <p:cNvSpPr txBox="1"/>
          <p:nvPr/>
        </p:nvSpPr>
        <p:spPr>
          <a:xfrm>
            <a:off x="926431" y="4523874"/>
            <a:ext cx="107802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রাসেল</a:t>
            </a:r>
            <a:r>
              <a:rPr lang="en-US" sz="3600" dirty="0"/>
              <a:t> </a:t>
            </a:r>
            <a:r>
              <a:rPr lang="en-US" sz="3600" dirty="0" err="1"/>
              <a:t>আজ</a:t>
            </a:r>
            <a:r>
              <a:rPr lang="en-US" sz="3600" dirty="0"/>
              <a:t> </a:t>
            </a:r>
            <a:r>
              <a:rPr lang="en-US" sz="3600" dirty="0" err="1"/>
              <a:t>স্কুলে</a:t>
            </a:r>
            <a:r>
              <a:rPr lang="en-US" sz="3600" dirty="0"/>
              <a:t> </a:t>
            </a:r>
            <a:r>
              <a:rPr lang="en-US" sz="3600" dirty="0" err="1"/>
              <a:t>আসেনি</a:t>
            </a:r>
            <a:r>
              <a:rPr lang="en-US" sz="3600" dirty="0"/>
              <a:t> । </a:t>
            </a:r>
            <a:r>
              <a:rPr lang="en-US" sz="36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রাসেলের</a:t>
            </a:r>
            <a:r>
              <a:rPr lang="en-US" dirty="0"/>
              <a:t> </a:t>
            </a:r>
            <a:r>
              <a:rPr lang="en-US" sz="3600" dirty="0" err="1"/>
              <a:t>জ্বর</a:t>
            </a:r>
            <a:r>
              <a:rPr lang="en-US" sz="3600" dirty="0"/>
              <a:t> </a:t>
            </a:r>
            <a:r>
              <a:rPr lang="en-US" sz="3600" dirty="0" err="1"/>
              <a:t>হয়েছে</a:t>
            </a:r>
            <a:r>
              <a:rPr lang="en-US" sz="3600" dirty="0"/>
              <a:t> ।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D4A69D2-1210-DF5C-85BB-375A77C948BC}"/>
              </a:ext>
            </a:extLst>
          </p:cNvPr>
          <p:cNvSpPr txBox="1"/>
          <p:nvPr/>
        </p:nvSpPr>
        <p:spPr>
          <a:xfrm>
            <a:off x="1022684" y="5739063"/>
            <a:ext cx="10058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রাসেল</a:t>
            </a:r>
            <a:r>
              <a:rPr lang="en-US" sz="3600" dirty="0"/>
              <a:t> </a:t>
            </a:r>
            <a:r>
              <a:rPr lang="en-US" sz="3600" dirty="0" err="1"/>
              <a:t>আজ</a:t>
            </a:r>
            <a:r>
              <a:rPr lang="en-US" sz="3600" dirty="0"/>
              <a:t> </a:t>
            </a:r>
            <a:r>
              <a:rPr lang="en-US" sz="3600" dirty="0" err="1"/>
              <a:t>স্কুলে</a:t>
            </a:r>
            <a:r>
              <a:rPr lang="en-US" sz="3600" dirty="0"/>
              <a:t> </a:t>
            </a:r>
            <a:r>
              <a:rPr lang="en-US" sz="3600" dirty="0" err="1"/>
              <a:t>আসেনি</a:t>
            </a:r>
            <a:r>
              <a:rPr lang="en-US" sz="3600" dirty="0"/>
              <a:t> । </a:t>
            </a:r>
            <a:r>
              <a:rPr lang="en-US" sz="54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তার</a:t>
            </a:r>
            <a:r>
              <a:rPr lang="en-US" sz="3600" dirty="0"/>
              <a:t> </a:t>
            </a:r>
            <a:r>
              <a:rPr lang="en-US" sz="3600" dirty="0" err="1"/>
              <a:t>জ্বর</a:t>
            </a:r>
            <a:r>
              <a:rPr lang="en-US" sz="3600" dirty="0"/>
              <a:t> </a:t>
            </a:r>
            <a:r>
              <a:rPr lang="en-US" sz="3600" dirty="0" err="1"/>
              <a:t>হয়েছে</a:t>
            </a:r>
            <a:r>
              <a:rPr lang="en-US" sz="3600" dirty="0"/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val="1389611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2998DB2-8EBD-BAED-94EB-F91E59FE6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peech Bubble: Oval 1">
            <a:extLst>
              <a:ext uri="{FF2B5EF4-FFF2-40B4-BE49-F238E27FC236}">
                <a16:creationId xmlns:a16="http://schemas.microsoft.com/office/drawing/2014/main" xmlns="" id="{A7226484-318C-9175-90F3-CBF765104CEE}"/>
              </a:ext>
            </a:extLst>
          </p:cNvPr>
          <p:cNvSpPr/>
          <p:nvPr/>
        </p:nvSpPr>
        <p:spPr>
          <a:xfrm>
            <a:off x="1022684" y="204538"/>
            <a:ext cx="8373979" cy="1708484"/>
          </a:xfrm>
          <a:prstGeom prst="wedgeEllipse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/>
              <a:t>নাম</a:t>
            </a:r>
            <a:r>
              <a:rPr lang="en-US" sz="4800" dirty="0"/>
              <a:t> </a:t>
            </a:r>
            <a:r>
              <a:rPr lang="en-US" sz="4800" dirty="0" err="1"/>
              <a:t>শব্দ</a:t>
            </a:r>
            <a:r>
              <a:rPr lang="en-US" sz="4800" dirty="0"/>
              <a:t> </a:t>
            </a:r>
            <a:r>
              <a:rPr lang="en-US" sz="4800" dirty="0" err="1"/>
              <a:t>বদল</a:t>
            </a:r>
            <a:r>
              <a:rPr lang="en-US" sz="4800" dirty="0"/>
              <a:t> </a:t>
            </a:r>
            <a:r>
              <a:rPr lang="en-US" sz="4800" dirty="0" err="1"/>
              <a:t>করি</a:t>
            </a:r>
            <a:endParaRPr lang="en-US" sz="48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DB56B023-62CE-7DE1-B69C-F2621BF2DCA3}"/>
              </a:ext>
            </a:extLst>
          </p:cNvPr>
          <p:cNvSpPr/>
          <p:nvPr/>
        </p:nvSpPr>
        <p:spPr>
          <a:xfrm>
            <a:off x="663326" y="2497383"/>
            <a:ext cx="1107949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ছক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থেকে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শব্দ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নিয়ে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সবুজ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রঙের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নাম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শব্দ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বদল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করি</a:t>
            </a:r>
            <a:endParaRPr lang="en-US" sz="4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B6D732C2-299A-0762-B980-047AEB1E80E8}"/>
              </a:ext>
            </a:extLst>
          </p:cNvPr>
          <p:cNvGraphicFramePr>
            <a:graphicFrameLocks noGrp="1"/>
          </p:cNvGraphicFramePr>
          <p:nvPr/>
        </p:nvGraphicFramePr>
        <p:xfrm>
          <a:off x="926432" y="3390124"/>
          <a:ext cx="10694484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8897">
                  <a:extLst>
                    <a:ext uri="{9D8B030D-6E8A-4147-A177-3AD203B41FA5}">
                      <a16:colId xmlns:a16="http://schemas.microsoft.com/office/drawing/2014/main" xmlns="" val="3333530101"/>
                    </a:ext>
                  </a:extLst>
                </a:gridCol>
                <a:gridCol w="2138897">
                  <a:extLst>
                    <a:ext uri="{9D8B030D-6E8A-4147-A177-3AD203B41FA5}">
                      <a16:colId xmlns:a16="http://schemas.microsoft.com/office/drawing/2014/main" xmlns="" val="3484192385"/>
                    </a:ext>
                  </a:extLst>
                </a:gridCol>
                <a:gridCol w="2138897">
                  <a:extLst>
                    <a:ext uri="{9D8B030D-6E8A-4147-A177-3AD203B41FA5}">
                      <a16:colId xmlns:a16="http://schemas.microsoft.com/office/drawing/2014/main" xmlns="" val="4045572974"/>
                    </a:ext>
                  </a:extLst>
                </a:gridCol>
                <a:gridCol w="2919884">
                  <a:extLst>
                    <a:ext uri="{9D8B030D-6E8A-4147-A177-3AD203B41FA5}">
                      <a16:colId xmlns:a16="http://schemas.microsoft.com/office/drawing/2014/main" xmlns="" val="940966193"/>
                    </a:ext>
                  </a:extLst>
                </a:gridCol>
                <a:gridCol w="1357909">
                  <a:extLst>
                    <a:ext uri="{9D8B030D-6E8A-4147-A177-3AD203B41FA5}">
                      <a16:colId xmlns:a16="http://schemas.microsoft.com/office/drawing/2014/main" xmlns="" val="14727756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4000" dirty="0" err="1"/>
                        <a:t>সেটি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/>
                        <a:t>তার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/>
                        <a:t>তাকে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/>
                        <a:t>সেগুলোর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/>
                        <a:t>তিনি</a:t>
                      </a:r>
                      <a:endParaRPr lang="en-U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0293085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9CC5706-FD95-7A63-DC11-35520A786976}"/>
              </a:ext>
            </a:extLst>
          </p:cNvPr>
          <p:cNvSpPr txBox="1"/>
          <p:nvPr/>
        </p:nvSpPr>
        <p:spPr>
          <a:xfrm>
            <a:off x="926431" y="4523874"/>
            <a:ext cx="107802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হামিদ</a:t>
            </a:r>
            <a:r>
              <a:rPr lang="en-US" sz="3600" dirty="0"/>
              <a:t> </a:t>
            </a:r>
            <a:r>
              <a:rPr lang="en-US" sz="3600" dirty="0" err="1"/>
              <a:t>স্যার</a:t>
            </a:r>
            <a:r>
              <a:rPr lang="en-US" sz="3600" dirty="0"/>
              <a:t> </a:t>
            </a:r>
            <a:r>
              <a:rPr lang="en-US" sz="3600" dirty="0" err="1"/>
              <a:t>আমাদের</a:t>
            </a:r>
            <a:r>
              <a:rPr lang="en-US" sz="3600" dirty="0"/>
              <a:t> </a:t>
            </a:r>
            <a:r>
              <a:rPr lang="en-US" sz="3600" dirty="0" err="1"/>
              <a:t>প্রধান</a:t>
            </a:r>
            <a:r>
              <a:rPr lang="en-US" sz="3600" dirty="0"/>
              <a:t> </a:t>
            </a:r>
            <a:r>
              <a:rPr lang="en-US" sz="3600" dirty="0" err="1"/>
              <a:t>শিক্ষক</a:t>
            </a:r>
            <a:r>
              <a:rPr lang="en-US" sz="3600" dirty="0"/>
              <a:t> । </a:t>
            </a:r>
            <a:r>
              <a:rPr lang="en-US" sz="36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প্রধান</a:t>
            </a:r>
            <a:r>
              <a:rPr lang="en-US" sz="3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শিক্ষক</a:t>
            </a:r>
            <a:r>
              <a:rPr lang="en-US" sz="3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600" dirty="0" err="1"/>
              <a:t>নিয়ম</a:t>
            </a:r>
            <a:r>
              <a:rPr lang="en-US" sz="3600" dirty="0"/>
              <a:t> </a:t>
            </a:r>
            <a:r>
              <a:rPr lang="en-US" sz="3600" dirty="0" err="1"/>
              <a:t>মানা</a:t>
            </a:r>
            <a:r>
              <a:rPr lang="en-US" sz="3600" dirty="0"/>
              <a:t> </a:t>
            </a:r>
            <a:r>
              <a:rPr lang="en-US" sz="3600" dirty="0" err="1"/>
              <a:t>পছন্দ</a:t>
            </a:r>
            <a:r>
              <a:rPr lang="en-US" sz="3600" dirty="0"/>
              <a:t> </a:t>
            </a:r>
            <a:r>
              <a:rPr lang="en-US" sz="3600" dirty="0" err="1"/>
              <a:t>করেন</a:t>
            </a:r>
            <a:r>
              <a:rPr lang="en-US" sz="3600" dirty="0"/>
              <a:t> ।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76A0F9E-9E69-3AA4-510B-DD65C4A7F443}"/>
              </a:ext>
            </a:extLst>
          </p:cNvPr>
          <p:cNvSpPr txBox="1"/>
          <p:nvPr/>
        </p:nvSpPr>
        <p:spPr>
          <a:xfrm>
            <a:off x="1022684" y="5739063"/>
            <a:ext cx="1005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হামিদ</a:t>
            </a:r>
            <a:r>
              <a:rPr lang="en-US" sz="3600" dirty="0"/>
              <a:t> </a:t>
            </a:r>
            <a:r>
              <a:rPr lang="en-US" sz="3600" dirty="0" err="1"/>
              <a:t>স্যার</a:t>
            </a:r>
            <a:r>
              <a:rPr lang="en-US" sz="3600" dirty="0"/>
              <a:t> </a:t>
            </a:r>
            <a:r>
              <a:rPr lang="en-US" sz="3600" dirty="0" err="1"/>
              <a:t>আমাদের</a:t>
            </a:r>
            <a:r>
              <a:rPr lang="en-US" sz="3600" dirty="0"/>
              <a:t> </a:t>
            </a:r>
            <a:r>
              <a:rPr lang="en-US" sz="3600" dirty="0" err="1"/>
              <a:t>প্রধান</a:t>
            </a:r>
            <a:r>
              <a:rPr lang="en-US" sz="3600" dirty="0"/>
              <a:t> </a:t>
            </a:r>
            <a:r>
              <a:rPr lang="en-US" sz="3600" dirty="0" err="1"/>
              <a:t>শিক্ষক</a:t>
            </a:r>
            <a:r>
              <a:rPr lang="en-US" sz="3600" dirty="0"/>
              <a:t> । </a:t>
            </a:r>
            <a:r>
              <a:rPr lang="en-US" sz="3600" dirty="0" err="1"/>
              <a:t>তিনি</a:t>
            </a:r>
            <a:r>
              <a:rPr lang="en-US" sz="3600" dirty="0"/>
              <a:t> </a:t>
            </a:r>
            <a:r>
              <a:rPr lang="en-US" sz="3600" dirty="0" err="1"/>
              <a:t>নিয়ম</a:t>
            </a:r>
            <a:r>
              <a:rPr lang="en-US" sz="3600" dirty="0"/>
              <a:t> </a:t>
            </a:r>
            <a:r>
              <a:rPr lang="en-US" sz="3600" dirty="0" err="1"/>
              <a:t>মানা</a:t>
            </a:r>
            <a:r>
              <a:rPr lang="en-US" sz="3600" dirty="0"/>
              <a:t> </a:t>
            </a:r>
            <a:r>
              <a:rPr lang="en-US" sz="3600" dirty="0" err="1"/>
              <a:t>পছন্দ</a:t>
            </a:r>
            <a:r>
              <a:rPr lang="en-US" sz="3600" dirty="0"/>
              <a:t> </a:t>
            </a:r>
            <a:r>
              <a:rPr lang="en-US" sz="3600" dirty="0" err="1"/>
              <a:t>করেন</a:t>
            </a:r>
            <a:r>
              <a:rPr lang="en-US" sz="3600" dirty="0"/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val="4208752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Bangla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3200" dirty="0">
            <a:latin typeface="NikoshBAN" panose="02000000000000000000" pitchFamily="2" charset="0"/>
            <a:cs typeface="NikoshBAN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Bangla Theme" id="{35FA9EBE-4744-45E4-BE25-91657615086E}" vid="{4E732455-97D7-4B72-8733-D70887AA41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Bangla Theme</Template>
  <TotalTime>404</TotalTime>
  <Words>424</Words>
  <Application>Microsoft Office PowerPoint</Application>
  <PresentationFormat>Custom</PresentationFormat>
  <Paragraphs>127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Bangla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Smart View</dc:creator>
  <cp:lastModifiedBy>WALTON</cp:lastModifiedBy>
  <cp:revision>129</cp:revision>
  <dcterms:created xsi:type="dcterms:W3CDTF">2025-12-18T03:25:05Z</dcterms:created>
  <dcterms:modified xsi:type="dcterms:W3CDTF">2026-08-11T16:58:00Z</dcterms:modified>
</cp:coreProperties>
</file>