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60" r:id="rId5"/>
    <p:sldId id="261" r:id="rId6"/>
    <p:sldId id="257" r:id="rId7"/>
    <p:sldId id="258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0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7699" y="2519298"/>
            <a:ext cx="4991101" cy="1646302"/>
          </a:xfrm>
        </p:spPr>
        <p:txBody>
          <a:bodyPr/>
          <a:lstStyle/>
          <a:p>
            <a:r>
              <a:rPr lang="en-US" sz="9600" dirty="0" err="1" smtClean="0"/>
              <a:t>স্বাগতম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6699" y="761533"/>
            <a:ext cx="2819401" cy="762467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আজকের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ক্লাসে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74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800" y="1029038"/>
            <a:ext cx="11760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উদাহরণ ১: পানি </a:t>
            </a:r>
            <a:r>
              <a:rPr lang="as-IN" sz="2800" dirty="0" smtClean="0"/>
              <a:t>(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O)</a:t>
            </a:r>
            <a:br>
              <a:rPr lang="en-US" sz="2800" dirty="0" smtClean="0"/>
            </a:br>
            <a:r>
              <a:rPr lang="as-IN" sz="2800" dirty="0" smtClean="0"/>
              <a:t>হাইড্রোজেন (</a:t>
            </a:r>
            <a:r>
              <a:rPr lang="en-US" sz="2800" dirty="0" smtClean="0"/>
              <a:t>H): </a:t>
            </a:r>
            <a:r>
              <a:rPr lang="as-IN" sz="2800" dirty="0"/>
              <a:t>পারমাণবিক ভর </a:t>
            </a:r>
            <a:r>
              <a:rPr lang="as-IN" sz="2800" dirty="0" smtClean="0"/>
              <a:t>1, </a:t>
            </a:r>
            <a:r>
              <a:rPr lang="as-IN" sz="2800" dirty="0"/>
              <a:t>পরমাণু আছে </a:t>
            </a:r>
            <a:r>
              <a:rPr lang="as-IN" sz="2800" dirty="0" smtClean="0"/>
              <a:t>2 </a:t>
            </a:r>
            <a:r>
              <a:rPr lang="as-IN" sz="2800" dirty="0"/>
              <a:t>টি </a:t>
            </a:r>
            <a:r>
              <a:rPr lang="en-US" sz="2800" dirty="0" smtClean="0"/>
              <a:t>(1X2</a:t>
            </a:r>
            <a:r>
              <a:rPr lang="en-US" sz="2800" dirty="0"/>
              <a:t>) = </a:t>
            </a:r>
            <a:r>
              <a:rPr lang="en-US" sz="2800" dirty="0" smtClean="0"/>
              <a:t>2</a:t>
            </a:r>
            <a:br>
              <a:rPr lang="en-US" sz="2800" dirty="0" smtClean="0"/>
            </a:br>
            <a:r>
              <a:rPr lang="as-IN" sz="2800" dirty="0" smtClean="0"/>
              <a:t>অক্সিজেন (</a:t>
            </a:r>
            <a:r>
              <a:rPr lang="en-US" sz="2800" dirty="0" smtClean="0"/>
              <a:t>O): </a:t>
            </a:r>
            <a:r>
              <a:rPr lang="as-IN" sz="2800" dirty="0"/>
              <a:t>পারমাণবিক ভর </a:t>
            </a:r>
            <a:r>
              <a:rPr lang="as-IN" sz="2800" dirty="0" smtClean="0"/>
              <a:t>16, </a:t>
            </a:r>
            <a:r>
              <a:rPr lang="as-IN" sz="2800" dirty="0"/>
              <a:t>পরমাণু আছে </a:t>
            </a:r>
            <a:r>
              <a:rPr lang="as-IN" sz="2800" dirty="0" smtClean="0"/>
              <a:t>1</a:t>
            </a:r>
            <a:r>
              <a:rPr lang="en-US" sz="2800" dirty="0" smtClean="0"/>
              <a:t> </a:t>
            </a:r>
            <a:r>
              <a:rPr lang="as-IN" sz="2800" dirty="0" smtClean="0"/>
              <a:t>টি </a:t>
            </a:r>
            <a:r>
              <a:rPr lang="en-US" sz="2800" dirty="0" smtClean="0"/>
              <a:t>(16X </a:t>
            </a:r>
            <a:r>
              <a:rPr lang="en-US" sz="2800" dirty="0"/>
              <a:t>1) = </a:t>
            </a:r>
            <a:r>
              <a:rPr lang="en-US" sz="2800" dirty="0" smtClean="0"/>
              <a:t>16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as-IN" sz="2800" dirty="0" smtClean="0"/>
              <a:t>পানি 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-</a:t>
            </a:r>
            <a:r>
              <a:rPr lang="as-IN" sz="2800" dirty="0"/>
              <a:t>এর আণবিক ভর} = (1 </a:t>
            </a:r>
            <a:r>
              <a:rPr lang="en-US" sz="2800" dirty="0"/>
              <a:t>X</a:t>
            </a:r>
            <a:r>
              <a:rPr lang="en-US" sz="2800" dirty="0" smtClean="0"/>
              <a:t> </a:t>
            </a:r>
            <a:r>
              <a:rPr lang="en-US" sz="2800" dirty="0"/>
              <a:t>2) + (16 X</a:t>
            </a:r>
            <a:r>
              <a:rPr lang="en-US" sz="2800" dirty="0" smtClean="0"/>
              <a:t> </a:t>
            </a:r>
            <a:r>
              <a:rPr lang="en-US" sz="2800" dirty="0"/>
              <a:t>1) = 2 + 16 = </a:t>
            </a:r>
            <a:r>
              <a:rPr lang="en-US" sz="2800" dirty="0" smtClean="0"/>
              <a:t>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79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41300" y="1120339"/>
                <a:ext cx="11709400" cy="50131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s-IN" sz="2800" dirty="0" smtClean="0"/>
                  <a:t>গাণিতিক হিসাব: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as-IN" sz="2800" dirty="0" smtClean="0"/>
                  <a:t>১.পানির (</a:t>
                </a:r>
                <a:r>
                  <a:rPr lang="en-US" sz="2800" dirty="0" smtClean="0"/>
                  <a:t>H</a:t>
                </a:r>
                <a:r>
                  <a:rPr lang="en-US" sz="2800" baseline="-25000" dirty="0" smtClean="0"/>
                  <a:t>2</a:t>
                </a:r>
                <a:r>
                  <a:rPr lang="en-US" sz="2800" dirty="0" smtClean="0"/>
                  <a:t>O) </a:t>
                </a:r>
                <a:r>
                  <a:rPr lang="as-IN" sz="2800" dirty="0"/>
                  <a:t>আণবিক </a:t>
                </a:r>
                <a:r>
                  <a:rPr lang="as-IN" sz="2800" dirty="0" smtClean="0"/>
                  <a:t>ভর: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H</a:t>
                </a:r>
                <a:r>
                  <a:rPr lang="en-US" sz="2800" baseline="-25000" dirty="0" smtClean="0"/>
                  <a:t>2</a:t>
                </a:r>
                <a:r>
                  <a:rPr lang="en-US" sz="2800" dirty="0" smtClean="0"/>
                  <a:t>O </a:t>
                </a:r>
                <a:r>
                  <a:rPr lang="en-US" sz="2800" dirty="0"/>
                  <a:t>= (1 X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2) + 16 = 18 </a:t>
                </a:r>
                <a:r>
                  <a:rPr lang="as-IN" sz="2800" dirty="0" smtClean="0"/>
                  <a:t>অর্থাৎ</a:t>
                </a:r>
                <a:r>
                  <a:rPr lang="as-IN" sz="2800" dirty="0"/>
                  <a:t>, ১ মোল পানি = </a:t>
                </a:r>
                <a:r>
                  <a:rPr lang="as-IN" sz="2800" dirty="0" smtClean="0"/>
                  <a:t>18 গ্রাম}।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as-IN" sz="2800" dirty="0" smtClean="0"/>
                  <a:t>২</a:t>
                </a:r>
                <a:r>
                  <a:rPr lang="as-IN" sz="2800" dirty="0"/>
                  <a:t>. অ্যাভোগাড্রো সংখ্যা</a:t>
                </a:r>
                <a:r>
                  <a:rPr lang="as-IN" sz="2800" dirty="0" smtClean="0"/>
                  <a:t>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as-IN" sz="2800" dirty="0" smtClean="0"/>
                  <a:t>আমরা </a:t>
                </a:r>
                <a:r>
                  <a:rPr lang="as-IN" sz="2800" dirty="0"/>
                  <a:t>জানি, ১ মোল যেকোনো পদার্থে বা </a:t>
                </a:r>
                <a:r>
                  <a:rPr lang="as-IN" sz="2800" dirty="0" smtClean="0"/>
                  <a:t>18 গ্রাম </a:t>
                </a:r>
                <a:r>
                  <a:rPr lang="as-IN" sz="2800" dirty="0"/>
                  <a:t>পানিতে </a:t>
                </a:r>
                <a:r>
                  <a:rPr lang="as-IN" sz="2800" dirty="0" smtClean="0"/>
                  <a:t>6.02</a:t>
                </a:r>
                <a:r>
                  <a:rPr lang="en-US" sz="2800" dirty="0" smtClean="0"/>
                  <a:t>3</a:t>
                </a:r>
                <a:r>
                  <a:rPr lang="as-IN" sz="2800" dirty="0" smtClean="0"/>
                  <a:t> </a:t>
                </a:r>
                <a:r>
                  <a:rPr lang="en-US" sz="2800" dirty="0" smtClean="0"/>
                  <a:t>X10</a:t>
                </a:r>
                <a:r>
                  <a:rPr lang="en-US" sz="2800" baseline="30000" dirty="0" smtClean="0"/>
                  <a:t>23</a:t>
                </a:r>
                <a:r>
                  <a:rPr lang="en-US" sz="2800" dirty="0" smtClean="0"/>
                  <a:t> </a:t>
                </a:r>
                <a:r>
                  <a:rPr lang="as-IN" sz="2800" dirty="0"/>
                  <a:t>টি অণু থাকে</a:t>
                </a:r>
                <a:r>
                  <a:rPr lang="as-IN" sz="2800" dirty="0" smtClean="0"/>
                  <a:t>।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as-IN" sz="2800" dirty="0" smtClean="0"/>
                  <a:t>৩</a:t>
                </a:r>
                <a:r>
                  <a:rPr lang="as-IN" sz="2800" dirty="0"/>
                  <a:t>. ১টি অণুর ভর </a:t>
                </a:r>
                <a:r>
                  <a:rPr lang="as-IN" sz="2800" dirty="0" smtClean="0"/>
                  <a:t>নির্ণয়: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 </a:t>
                </a:r>
                <a:r>
                  <a:rPr lang="as-IN" sz="2800" dirty="0" smtClean="0"/>
                  <a:t>6.02</a:t>
                </a:r>
                <a:r>
                  <a:rPr lang="en-US" sz="2800" dirty="0" smtClean="0"/>
                  <a:t>3X10</a:t>
                </a:r>
                <a:r>
                  <a:rPr lang="en-US" sz="2800" baseline="30000" dirty="0" smtClean="0"/>
                  <a:t>23</a:t>
                </a:r>
                <a:r>
                  <a:rPr lang="as-IN" sz="2800" dirty="0" smtClean="0"/>
                  <a:t>টি </a:t>
                </a:r>
                <a:r>
                  <a:rPr lang="as-IN" sz="2800" dirty="0"/>
                  <a:t>পানির অণুর ভর = </a:t>
                </a:r>
                <a:r>
                  <a:rPr lang="as-IN" sz="2800" dirty="0" smtClean="0"/>
                  <a:t>18 গ্রাম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            1</a:t>
                </a:r>
                <a:r>
                  <a:rPr lang="as-IN" sz="2800" dirty="0" smtClean="0"/>
                  <a:t>টি </a:t>
                </a:r>
                <a:r>
                  <a:rPr lang="as-IN" sz="2800" dirty="0"/>
                  <a:t>পানির অণুর </a:t>
                </a:r>
                <a:r>
                  <a:rPr lang="as-IN" sz="2800" dirty="0" smtClean="0"/>
                  <a:t>ভর </a:t>
                </a:r>
                <a:r>
                  <a:rPr lang="as-IN" sz="2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s-IN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023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</a:rPr>
                          <m:t>23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</a:rPr>
                          <m:t>   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2800" dirty="0" smtClean="0"/>
                  <a:t> </a:t>
                </a:r>
                <a:br>
                  <a:rPr lang="en-US" sz="2800" dirty="0" smtClean="0"/>
                </a:br>
                <a:r>
                  <a:rPr lang="en-US" sz="2800" dirty="0" smtClean="0"/>
                  <a:t>                                          =2.99 X10</a:t>
                </a:r>
                <a:r>
                  <a:rPr lang="en-US" sz="2800" baseline="30000" dirty="0" smtClean="0"/>
                  <a:t>-23</a:t>
                </a:r>
                <a:r>
                  <a:rPr lang="en-US" sz="2800" dirty="0" smtClean="0"/>
                  <a:t> </a:t>
                </a:r>
                <a:r>
                  <a:rPr lang="as-IN" sz="2800" dirty="0" smtClean="0"/>
                  <a:t>গ্রাম</a:t>
                </a:r>
                <a:endParaRPr lang="en-US" sz="28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00" y="1120339"/>
                <a:ext cx="11709400" cy="5013167"/>
              </a:xfrm>
              <a:prstGeom prst="rect">
                <a:avLst/>
              </a:prstGeom>
              <a:blipFill rotWithShape="0">
                <a:blip r:embed="rId2"/>
                <a:stretch>
                  <a:fillRect l="-1094" t="-1338" r="-1667" b="-2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67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298700" y="414635"/>
                <a:ext cx="7734300" cy="1135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as-IN" sz="2800" dirty="0" smtClean="0"/>
                  <a:t>১ গ্রাম পানিতে কতটি অণু থাকে?" ,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as-IN" sz="2800" dirty="0" smtClean="0"/>
                  <a:t>তবে </a:t>
                </a:r>
                <a:r>
                  <a:rPr lang="as-IN" sz="2800" dirty="0"/>
                  <a:t>অণুর সংখ্যা </a:t>
                </a:r>
                <a:r>
                  <a:rPr lang="as-IN" sz="2800" dirty="0" smtClean="0"/>
                  <a:t>হবে: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s-IN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023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baseline="30000" smtClean="0">
                            <a:latin typeface="Cambria Math" panose="02040503050406030204" pitchFamily="18" charset="0"/>
                          </a:rPr>
                          <m:t>23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as-IN" sz="2800" dirty="0" smtClean="0"/>
                  <a:t> </a:t>
                </a:r>
                <a:r>
                  <a:rPr lang="en-US" sz="2800" dirty="0" smtClean="0"/>
                  <a:t>= 3.35X10</a:t>
                </a:r>
                <a:r>
                  <a:rPr lang="en-US" sz="2800" baseline="30000" dirty="0" smtClean="0"/>
                  <a:t>22</a:t>
                </a:r>
                <a:r>
                  <a:rPr lang="en-US" sz="2800" dirty="0" smtClean="0"/>
                  <a:t> </a:t>
                </a:r>
                <a:r>
                  <a:rPr lang="as-IN" sz="2800" dirty="0"/>
                  <a:t>টি।)</a:t>
                </a:r>
                <a:endParaRPr lang="en-US" sz="28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700" y="414635"/>
                <a:ext cx="7734300" cy="1135696"/>
              </a:xfrm>
              <a:prstGeom prst="rect">
                <a:avLst/>
              </a:prstGeom>
              <a:blipFill rotWithShape="0">
                <a:blip r:embed="rId2"/>
                <a:stretch>
                  <a:fillRect l="-1576" t="-5376" b="-5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527300" y="1816100"/>
                <a:ext cx="6553397" cy="1356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/>
                  <a:t>১ </a:t>
                </a:r>
                <a:r>
                  <a:rPr lang="en-US" sz="4000" dirty="0" err="1" smtClean="0"/>
                  <a:t>টি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অনুর</a:t>
                </a:r>
                <a:r>
                  <a:rPr lang="en-US" sz="40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আনবিক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ভর</m:t>
                        </m:r>
                      </m:num>
                      <m:den>
                        <m:r>
                          <a:rPr lang="as-IN" sz="4000" i="1">
                            <a:latin typeface="Cambria Math" panose="02040503050406030204" pitchFamily="18" charset="0"/>
                          </a:rPr>
                          <m:t>এভোগাড্রো</m:t>
                        </m:r>
                        <m:r>
                          <a:rPr lang="as-IN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s-IN" sz="4000" i="1">
                            <a:latin typeface="Cambria Math" panose="02040503050406030204" pitchFamily="18" charset="0"/>
                          </a:rPr>
                          <m:t>সংখ্যা</m:t>
                        </m:r>
                      </m:den>
                    </m:f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300" y="1816100"/>
                <a:ext cx="6553397" cy="1356397"/>
              </a:xfrm>
              <a:prstGeom prst="rect">
                <a:avLst/>
              </a:prstGeom>
              <a:blipFill rotWithShape="0">
                <a:blip r:embed="rId3"/>
                <a:stretch>
                  <a:fillRect l="-3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533285" y="4229100"/>
                <a:ext cx="7265130" cy="1161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১ </a:t>
                </a:r>
                <a:r>
                  <a:rPr lang="en-US" sz="3600" dirty="0" err="1" smtClean="0"/>
                  <a:t>গ্রামে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অনু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থকে</a:t>
                </a:r>
                <a:r>
                  <a:rPr lang="en-US" sz="36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এভোগাড্রো</m:t>
                        </m:r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সংখ্যা</m:t>
                        </m:r>
                      </m:num>
                      <m:den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আনবিক</m:t>
                        </m:r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as-IN" sz="3600" i="1">
                            <a:latin typeface="Cambria Math" panose="02040503050406030204" pitchFamily="18" charset="0"/>
                          </a:rPr>
                          <m:t>ভর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285" y="4229100"/>
                <a:ext cx="7265130" cy="1161857"/>
              </a:xfrm>
              <a:prstGeom prst="rect">
                <a:avLst/>
              </a:prstGeom>
              <a:blipFill rotWithShape="0">
                <a:blip r:embed="rId4"/>
                <a:stretch>
                  <a:fillRect l="-2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33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724835"/>
            <a:ext cx="1203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800" dirty="0"/>
              <a:t>কার্বন ডাই-অক্সাইড (</a:t>
            </a:r>
            <a:r>
              <a:rPr lang="en-US" sz="4800" dirty="0"/>
              <a:t>CO2)-</a:t>
            </a:r>
            <a:r>
              <a:rPr lang="as-IN" sz="4800" dirty="0"/>
              <a:t>এর ১টি অণুর ভর </a:t>
            </a:r>
            <a:r>
              <a:rPr lang="as-IN" sz="4800" dirty="0" smtClean="0"/>
              <a:t> </a:t>
            </a:r>
            <a:r>
              <a:rPr lang="as-IN" sz="4800" dirty="0"/>
              <a:t>বের </a:t>
            </a:r>
            <a:r>
              <a:rPr lang="as-IN" sz="4800" dirty="0" smtClean="0"/>
              <a:t>কর ?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5041900" y="698500"/>
            <a:ext cx="26917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একক</a:t>
            </a:r>
            <a:r>
              <a:rPr lang="en-US" sz="4000" dirty="0" smtClean="0"/>
              <a:t> </a:t>
            </a:r>
            <a:r>
              <a:rPr lang="en-US" sz="4000" dirty="0" err="1" smtClean="0"/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3289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800" y="584200"/>
            <a:ext cx="3390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   </a:t>
            </a:r>
            <a:r>
              <a:rPr lang="en-US" sz="4400" dirty="0" err="1" smtClean="0"/>
              <a:t>মুল্যায়ন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787400" y="2029936"/>
            <a:ext cx="111125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dirty="0"/>
              <a:t>১</a:t>
            </a:r>
            <a:r>
              <a:rPr lang="as-IN" sz="2800" dirty="0"/>
              <a:t>. জ্ঞান ও অনুধাবনমূলক প্রশ্ন (সংক্ষিপ্ত উত্তর</a:t>
            </a:r>
            <a:r>
              <a:rPr lang="as-IN" sz="2800" dirty="0" smtClean="0"/>
              <a:t>)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১</a:t>
            </a:r>
            <a:r>
              <a:rPr lang="as-IN" sz="2800" dirty="0"/>
              <a:t>. মোল কাকে বলে</a:t>
            </a:r>
            <a:r>
              <a:rPr lang="as-IN" sz="2800" dirty="0" smtClean="0"/>
              <a:t>?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২</a:t>
            </a:r>
            <a:r>
              <a:rPr lang="as-IN" sz="2800" dirty="0"/>
              <a:t>. অ্যাভোগাড্রো সংখ্যা কাকে বলে এবং এর মান কত</a:t>
            </a:r>
            <a:r>
              <a:rPr lang="as-IN" sz="2800" dirty="0" smtClean="0"/>
              <a:t>?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৩</a:t>
            </a:r>
            <a:r>
              <a:rPr lang="as-IN" sz="2800" dirty="0"/>
              <a:t>. প্রমাণ অবস্থায় (</a:t>
            </a:r>
            <a:r>
              <a:rPr lang="en-US" sz="2800" dirty="0"/>
              <a:t>STP) </a:t>
            </a:r>
            <a:r>
              <a:rPr lang="as-IN" sz="2800" dirty="0"/>
              <a:t>১ মোল যেকোনো গ্যাসের আয়তন কত</a:t>
            </a:r>
            <a:r>
              <a:rPr lang="as-IN" sz="2800" dirty="0" smtClean="0"/>
              <a:t>?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৪</a:t>
            </a:r>
            <a:r>
              <a:rPr lang="as-IN" sz="2800" dirty="0"/>
              <a:t>. কোনো পদার্থের আণবিক ভর এবং মোলার ভরের মধ্যে প্রধান পার্থক্য কী?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289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7900" y="2626836"/>
            <a:ext cx="9309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dirty="0"/>
              <a:t>১</a:t>
            </a:r>
            <a:r>
              <a:rPr lang="as-IN" sz="2400" dirty="0"/>
              <a:t>. সংক্ষিপ্ত ও সৃজনশীল </a:t>
            </a:r>
            <a:r>
              <a:rPr lang="as-IN" sz="2400" dirty="0" smtClean="0"/>
              <a:t>প্রশ্ন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s-IN" sz="2400" dirty="0" smtClean="0"/>
              <a:t>১</a:t>
            </a:r>
            <a:r>
              <a:rPr lang="as-IN" sz="2400" dirty="0"/>
              <a:t>. সংজ্ঞা দাও: (ক) মোল (খ) অ্যাভোগাড্রো সংখ্যা (গ) মোলার আয়তন</a:t>
            </a:r>
            <a:r>
              <a:rPr lang="as-IN" sz="2400" dirty="0" smtClean="0"/>
              <a:t>।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s-IN" sz="2400" dirty="0" smtClean="0"/>
              <a:t>২</a:t>
            </a:r>
            <a:r>
              <a:rPr lang="as-IN" sz="2400" dirty="0"/>
              <a:t>. </a:t>
            </a:r>
            <a:r>
              <a:rPr lang="as-IN" sz="2400" dirty="0" smtClean="0"/>
              <a:t>1 </a:t>
            </a:r>
            <a:r>
              <a:rPr lang="as-IN" sz="2400" dirty="0"/>
              <a:t>মোল পানির অণু এবং </a:t>
            </a:r>
            <a:r>
              <a:rPr lang="as-IN" sz="2400" dirty="0" smtClean="0"/>
              <a:t>1 </a:t>
            </a:r>
            <a:r>
              <a:rPr lang="as-IN" sz="2400" dirty="0"/>
              <a:t>মোল অক্সিজেন পরমাণুর মধ্যে কণার সংখ্যার কোনো পার্থক্য আছে কি? ব্যাখ্যা করো</a:t>
            </a:r>
            <a:r>
              <a:rPr lang="as-IN" sz="2400" dirty="0" smtClean="0"/>
              <a:t>।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as-IN" sz="2400" dirty="0" smtClean="0"/>
              <a:t>৩</a:t>
            </a:r>
            <a:r>
              <a:rPr lang="as-IN" sz="2400" dirty="0"/>
              <a:t>. "সোডিয়ামের </a:t>
            </a:r>
            <a:r>
              <a:rPr lang="en-US" sz="2400" dirty="0" smtClean="0"/>
              <a:t>Na </a:t>
            </a:r>
            <a:r>
              <a:rPr lang="as-IN" sz="2400" dirty="0"/>
              <a:t>পারমাণবিক ভর </a:t>
            </a:r>
            <a:r>
              <a:rPr lang="as-IN" sz="2400" dirty="0" smtClean="0"/>
              <a:t>23 </a:t>
            </a:r>
            <a:r>
              <a:rPr lang="as-IN" sz="2400" dirty="0"/>
              <a:t>— বলতে কী বোঝায়?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974257" y="749300"/>
            <a:ext cx="2699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বাড়ীর</a:t>
            </a:r>
            <a:r>
              <a:rPr lang="en-US" sz="4000" dirty="0" smtClean="0"/>
              <a:t> </a:t>
            </a:r>
            <a:r>
              <a:rPr lang="en-US" sz="4000" dirty="0" err="1" smtClean="0"/>
              <a:t>কাজ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1728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8200" y="2146300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</a:rPr>
              <a:t>ধন্যবাদ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0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07434"/>
            <a:ext cx="7766936" cy="1646302"/>
          </a:xfrm>
        </p:spPr>
        <p:txBody>
          <a:bodyPr/>
          <a:lstStyle/>
          <a:p>
            <a:pPr algn="ctr"/>
            <a:r>
              <a:rPr lang="en-US" dirty="0" err="1" smtClean="0"/>
              <a:t>পরিচিতি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3867" y="2044233"/>
            <a:ext cx="7766936" cy="1096899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মোঃআফজাল</a:t>
            </a:r>
            <a:r>
              <a:rPr lang="en-US" sz="4000" dirty="0" smtClean="0"/>
              <a:t> </a:t>
            </a:r>
            <a:r>
              <a:rPr lang="en-US" sz="4000" dirty="0" err="1" smtClean="0"/>
              <a:t>হোসেন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সহঃ</a:t>
            </a:r>
            <a:r>
              <a:rPr lang="en-US" sz="4000" dirty="0" smtClean="0"/>
              <a:t> </a:t>
            </a:r>
            <a:r>
              <a:rPr lang="en-US" sz="4000" dirty="0" err="1" smtClean="0"/>
              <a:t>শিক্ষক</a:t>
            </a:r>
            <a:r>
              <a:rPr lang="en-US" sz="4000" dirty="0" smtClean="0"/>
              <a:t> </a:t>
            </a:r>
            <a:r>
              <a:rPr lang="en-US" sz="4000" dirty="0" err="1" smtClean="0"/>
              <a:t>গণিত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বিএসসি</a:t>
            </a:r>
            <a:r>
              <a:rPr lang="en-US" sz="4000" dirty="0" smtClean="0"/>
              <a:t>(</a:t>
            </a:r>
            <a:r>
              <a:rPr lang="en-US" sz="4000" dirty="0" err="1" smtClean="0"/>
              <a:t>সম্মান</a:t>
            </a:r>
            <a:r>
              <a:rPr lang="en-US" sz="4000" dirty="0" smtClean="0"/>
              <a:t>)</a:t>
            </a:r>
            <a:br>
              <a:rPr lang="en-US" sz="4000" dirty="0" smtClean="0"/>
            </a:br>
            <a:r>
              <a:rPr lang="en-US" sz="4000" dirty="0" err="1" smtClean="0"/>
              <a:t>এমএসসি</a:t>
            </a:r>
            <a:r>
              <a:rPr lang="en-US" sz="4000" dirty="0" smtClean="0"/>
              <a:t>(</a:t>
            </a:r>
            <a:r>
              <a:rPr lang="en-US" sz="4000" dirty="0" err="1" smtClean="0"/>
              <a:t>গণিত</a:t>
            </a:r>
            <a:r>
              <a:rPr lang="en-US" sz="4000" dirty="0" smtClean="0"/>
              <a:t>)</a:t>
            </a:r>
            <a:br>
              <a:rPr lang="en-US" sz="4000" dirty="0" smtClean="0"/>
            </a:br>
            <a:r>
              <a:rPr lang="en-US" sz="4000" dirty="0" err="1" smtClean="0"/>
              <a:t>রাজশাহী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বিশ্ব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বিদ্যালয়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বিএড</a:t>
            </a:r>
            <a:r>
              <a:rPr lang="en-US" sz="4000" dirty="0" smtClean="0"/>
              <a:t> (</a:t>
            </a:r>
            <a:r>
              <a:rPr lang="en-US" sz="4000" dirty="0" err="1" smtClean="0"/>
              <a:t>প্রথম</a:t>
            </a:r>
            <a:r>
              <a:rPr lang="en-US" sz="4000" dirty="0" smtClean="0"/>
              <a:t> </a:t>
            </a:r>
            <a:r>
              <a:rPr lang="en-US" sz="4000" dirty="0" err="1" smtClean="0"/>
              <a:t>শ্রেনি</a:t>
            </a:r>
            <a:r>
              <a:rPr lang="en-US" sz="4000" dirty="0" smtClean="0"/>
              <a:t>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3608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0300" y="1562100"/>
            <a:ext cx="5105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/>
              <a:t>নবম</a:t>
            </a:r>
            <a:r>
              <a:rPr lang="en-US" sz="8000" dirty="0" smtClean="0"/>
              <a:t> </a:t>
            </a:r>
            <a:r>
              <a:rPr lang="en-US" sz="8000" dirty="0" err="1" smtClean="0"/>
              <a:t>শ্রেনি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err="1" smtClean="0"/>
              <a:t>রসায়ন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err="1" smtClean="0"/>
              <a:t>ষষ্ঠ</a:t>
            </a:r>
            <a:r>
              <a:rPr lang="en-US" sz="8000" dirty="0" smtClean="0"/>
              <a:t> </a:t>
            </a:r>
            <a:r>
              <a:rPr lang="en-US" sz="8000" dirty="0" err="1" smtClean="0"/>
              <a:t>অধ্যায়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9293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218555"/>
            <a:ext cx="1132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প্রশ্ন: "আচ্ছা বলতো, বাজারে গিয়ে আমরা ১২টি ডিম বা কলাকে একসাথে </a:t>
            </a:r>
            <a:r>
              <a:rPr lang="as-IN" sz="2800" dirty="0" smtClean="0"/>
              <a:t>কী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বলি</a:t>
            </a:r>
            <a:r>
              <a:rPr lang="as-IN" sz="2800" dirty="0"/>
              <a:t>?"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758529" y="1254552"/>
            <a:ext cx="2839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 smtClean="0"/>
              <a:t> </a:t>
            </a:r>
            <a:r>
              <a:rPr lang="as-IN" sz="2800" dirty="0"/>
              <a:t>উত্তর: "১ ডজন।"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647226" y="2204134"/>
            <a:ext cx="5399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/>
              <a:t>প্রশ্ন: "৪টি ডিম বা হাঁসকে কী বলি?"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758529" y="2891134"/>
            <a:ext cx="2587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 smtClean="0"/>
              <a:t>উত্তর</a:t>
            </a:r>
            <a:r>
              <a:rPr lang="as-IN" sz="2800" dirty="0"/>
              <a:t>: "১ হালি</a:t>
            </a:r>
            <a:r>
              <a:rPr lang="as-IN" sz="2800" dirty="0" smtClean="0"/>
              <a:t>।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647226" y="3393468"/>
            <a:ext cx="888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/>
              <a:t>প্রশ্ন: "তাহলে ডজন বা হালি দিয়ে আমরা আসলে কী করি?"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647226" y="3943168"/>
            <a:ext cx="6186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 smtClean="0"/>
              <a:t> </a:t>
            </a:r>
            <a:r>
              <a:rPr lang="as-IN" sz="2800" dirty="0"/>
              <a:t>উত্তর: "কোনো কিছু সহজে গণনা করি।"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1487196" y="4693668"/>
            <a:ext cx="10463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প্রশ্ন: "কেউ কি বলতে পারো, অণু-পরমাণু গণনার সেই বিশেষ এককটির নাম কী?"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487196" y="5592438"/>
            <a:ext cx="2480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2800" dirty="0" smtClean="0"/>
              <a:t> </a:t>
            </a:r>
            <a:r>
              <a:rPr lang="as-IN" sz="2800" dirty="0"/>
              <a:t>উত্তর: </a:t>
            </a:r>
            <a:r>
              <a:rPr lang="as-IN" sz="2800" dirty="0" smtClean="0"/>
              <a:t> </a:t>
            </a:r>
            <a:r>
              <a:rPr lang="as-IN" sz="2800" dirty="0"/>
              <a:t>"মোল!"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497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52046"/>
            <a:ext cx="12418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তোমাদের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উত্তর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সঠিক</a:t>
            </a:r>
            <a:r>
              <a:rPr lang="en-US" sz="4000" dirty="0" smtClean="0"/>
              <a:t> </a:t>
            </a:r>
            <a:r>
              <a:rPr lang="en-US" sz="4000" dirty="0" err="1" smtClean="0"/>
              <a:t>হয়েছে</a:t>
            </a:r>
            <a:r>
              <a:rPr lang="en-US" sz="4000" dirty="0" smtClean="0"/>
              <a:t>, </a:t>
            </a:r>
            <a:r>
              <a:rPr lang="en-US" sz="4000" dirty="0" err="1" smtClean="0"/>
              <a:t>আজ</a:t>
            </a:r>
            <a:r>
              <a:rPr lang="en-US" sz="4000" dirty="0" smtClean="0"/>
              <a:t> </a:t>
            </a:r>
            <a:r>
              <a:rPr lang="en-US" sz="4000" dirty="0" err="1" smtClean="0"/>
              <a:t>আমাদের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আলোচনা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727875" y="2921000"/>
            <a:ext cx="7492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মোলের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ধারনা</a:t>
            </a:r>
            <a:r>
              <a:rPr lang="en-US" sz="3600" dirty="0" smtClean="0">
                <a:solidFill>
                  <a:srgbClr val="FF0000"/>
                </a:solidFill>
              </a:rPr>
              <a:t> ও </a:t>
            </a:r>
            <a:r>
              <a:rPr lang="en-US" sz="3600" dirty="0" err="1" smtClean="0">
                <a:solidFill>
                  <a:srgbClr val="FF0000"/>
                </a:solidFill>
              </a:rPr>
              <a:t>রাসায়নিক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গণ্না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3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125835"/>
            <a:ext cx="11239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/>
              <a:t>১. পারমাণবিক ভর (পরমাণুর ক্ষেত্রে):কোনো মৌলের পারমাণবিক ভরকে গ্রামে প্রকাশ করলে যে ভর পাওয়া যায়, তা-ই হলো ওই মৌলের ১ মোল পরমাণু।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85800" y="3500735"/>
            <a:ext cx="1092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/>
              <a:t>উদাহরণ: কার্বনের (</a:t>
            </a:r>
            <a:r>
              <a:rPr lang="en-US" sz="3600" dirty="0"/>
              <a:t>C) </a:t>
            </a:r>
            <a:r>
              <a:rPr lang="as-IN" sz="3600" dirty="0"/>
              <a:t>পারমাণবিক ভর </a:t>
            </a:r>
            <a:r>
              <a:rPr lang="as-IN" sz="3600" dirty="0" smtClean="0"/>
              <a:t>12।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as-IN" sz="3600" dirty="0" smtClean="0"/>
              <a:t>সুতরাং 12 </a:t>
            </a:r>
            <a:r>
              <a:rPr lang="as-IN" sz="3600" dirty="0"/>
              <a:t>গ্রাম কার্বন = ১ মোল কার্বন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as-IN" sz="3600" dirty="0" smtClean="0"/>
              <a:t>(</a:t>
            </a:r>
            <a:r>
              <a:rPr lang="as-IN" sz="3600" dirty="0"/>
              <a:t>যার মধ্যে </a:t>
            </a:r>
            <a:r>
              <a:rPr lang="as-IN" sz="3600" dirty="0" smtClean="0"/>
              <a:t>6.02</a:t>
            </a:r>
            <a:r>
              <a:rPr lang="en-US" sz="3600" dirty="0"/>
              <a:t>3</a:t>
            </a:r>
            <a:r>
              <a:rPr lang="as-IN" sz="3600" dirty="0" smtClean="0"/>
              <a:t> </a:t>
            </a:r>
            <a:r>
              <a:rPr lang="en-US" sz="3600" dirty="0" smtClean="0"/>
              <a:t>X10</a:t>
            </a:r>
            <a:r>
              <a:rPr lang="en-US" sz="3600" baseline="30000" dirty="0" smtClean="0"/>
              <a:t>23</a:t>
            </a:r>
            <a:r>
              <a:rPr lang="en-US" sz="3600" dirty="0" smtClean="0"/>
              <a:t> </a:t>
            </a:r>
            <a:r>
              <a:rPr lang="as-IN" sz="3600" dirty="0"/>
              <a:t>টি কার্বন পরমাণু আছে)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138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7700" y="871835"/>
            <a:ext cx="11391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dirty="0"/>
              <a:t>২. আণবিক ভর (অণুর ক্ষেত্রে</a:t>
            </a:r>
            <a:r>
              <a:rPr lang="as-IN" sz="3200" dirty="0" smtClean="0"/>
              <a:t>):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as-IN" sz="3200" dirty="0" smtClean="0"/>
              <a:t>কোনো </a:t>
            </a:r>
            <a:r>
              <a:rPr lang="as-IN" sz="3200" dirty="0"/>
              <a:t>যৌগের বা মৌলের আণবিক ভরকে গ্রামে প্রকাশ করলে যে ভর পাওয়া যায়, তা-ই হলো ১ মোল অণু।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774700" y="2967335"/>
            <a:ext cx="109093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600" dirty="0"/>
              <a:t>উদাহরণ: পানির </a:t>
            </a:r>
            <a:r>
              <a:rPr lang="as-IN" sz="3600" dirty="0" smtClean="0"/>
              <a:t>(</a:t>
            </a:r>
            <a:r>
              <a:rPr lang="en-US" sz="3600" dirty="0" smtClean="0"/>
              <a:t>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O) </a:t>
            </a:r>
            <a:r>
              <a:rPr lang="as-IN" sz="3600" dirty="0"/>
              <a:t>আণবিক ভর </a:t>
            </a:r>
            <a:r>
              <a:rPr lang="as-IN" sz="3600" dirty="0" smtClean="0"/>
              <a:t>18। </a:t>
            </a:r>
            <a:r>
              <a:rPr lang="as-IN" sz="3600" dirty="0"/>
              <a:t>সুতরাং </a:t>
            </a:r>
            <a:r>
              <a:rPr lang="as-IN" sz="3600" dirty="0" smtClean="0"/>
              <a:t>18</a:t>
            </a:r>
            <a:r>
              <a:rPr lang="en-US" sz="3600" dirty="0" smtClean="0"/>
              <a:t> </a:t>
            </a:r>
            <a:r>
              <a:rPr lang="as-IN" sz="3600" dirty="0" smtClean="0"/>
              <a:t>গ্রাম </a:t>
            </a:r>
            <a:r>
              <a:rPr lang="as-IN" sz="3600" dirty="0"/>
              <a:t>পানি = ১ মোল পানি (যার মধ্যে </a:t>
            </a:r>
            <a:r>
              <a:rPr lang="as-IN" sz="3600" dirty="0" smtClean="0"/>
              <a:t>6.022</a:t>
            </a:r>
            <a:r>
              <a:rPr lang="en-US" sz="3600" dirty="0" smtClean="0"/>
              <a:t>X10</a:t>
            </a:r>
            <a:r>
              <a:rPr lang="en-US" sz="3600" baseline="30000" dirty="0" smtClean="0"/>
              <a:t>23</a:t>
            </a:r>
            <a:r>
              <a:rPr lang="en-US" sz="3600" dirty="0" smtClean="0"/>
              <a:t> </a:t>
            </a:r>
            <a:r>
              <a:rPr lang="as-IN" sz="3600" dirty="0"/>
              <a:t>টি পানির অণু </a:t>
            </a:r>
            <a:r>
              <a:rPr lang="as-IN" sz="3600" dirty="0" smtClean="0"/>
              <a:t>আছে</a:t>
            </a:r>
            <a:r>
              <a:rPr lang="en-US" sz="36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4417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400" y="1801335"/>
            <a:ext cx="11328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3200" dirty="0"/>
              <a:t>মোলের </a:t>
            </a:r>
            <a:r>
              <a:rPr lang="as-IN" sz="3200" dirty="0" smtClean="0"/>
              <a:t>সংজ্ঞা</a:t>
            </a:r>
            <a:r>
              <a:rPr lang="en-US" sz="3200" dirty="0" smtClean="0"/>
              <a:t>ঃ</a:t>
            </a:r>
            <a:br>
              <a:rPr lang="en-US" sz="3200" dirty="0" smtClean="0"/>
            </a:br>
            <a:r>
              <a:rPr lang="as-IN" sz="3200" dirty="0" smtClean="0"/>
              <a:t>কোনো </a:t>
            </a:r>
            <a:r>
              <a:rPr lang="as-IN" sz="3200" dirty="0"/>
              <a:t>পদার্থের যে পরিমাণের মধ্যে ঠিক </a:t>
            </a:r>
            <a:r>
              <a:rPr lang="as-IN" sz="3200" dirty="0" smtClean="0"/>
              <a:t>6.02</a:t>
            </a:r>
            <a:r>
              <a:rPr lang="en-US" sz="3200" dirty="0" smtClean="0"/>
              <a:t>3X 10</a:t>
            </a:r>
            <a:r>
              <a:rPr lang="en-US" sz="3200" baseline="30000" dirty="0" smtClean="0"/>
              <a:t>23</a:t>
            </a:r>
            <a:r>
              <a:rPr lang="en-US" sz="3200" dirty="0" smtClean="0"/>
              <a:t> </a:t>
            </a:r>
            <a:r>
              <a:rPr lang="as-IN" sz="3200" dirty="0"/>
              <a:t>টি প্রাথমিক কণা (যেমন: অণু, পরমাণু, আয়ন বা ইলেকট্রন) বিদ্যমান থাকে, সেই পরিমাণকে ওই পদার্থের ১ মোল বলে</a:t>
            </a:r>
            <a:r>
              <a:rPr lang="as-IN" sz="3200" dirty="0" smtClean="0"/>
              <a:t>।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as-IN" sz="3200" dirty="0" smtClean="0"/>
              <a:t>এই </a:t>
            </a:r>
            <a:r>
              <a:rPr lang="as-IN" sz="3200" dirty="0"/>
              <a:t>নির্দিষ্ট সংখ্যা </a:t>
            </a:r>
            <a:r>
              <a:rPr lang="as-IN" sz="3200" dirty="0" smtClean="0"/>
              <a:t>6.02</a:t>
            </a:r>
            <a:r>
              <a:rPr lang="en-US" sz="3200" dirty="0" smtClean="0"/>
              <a:t>3X10</a:t>
            </a:r>
            <a:r>
              <a:rPr lang="en-US" sz="3200" baseline="30000" dirty="0" smtClean="0"/>
              <a:t>23</a:t>
            </a:r>
            <a:r>
              <a:rPr lang="en-US" sz="3200" dirty="0" smtClean="0"/>
              <a:t> </a:t>
            </a:r>
            <a:r>
              <a:rPr lang="en-US" sz="3200" dirty="0"/>
              <a:t>-</a:t>
            </a:r>
            <a:r>
              <a:rPr lang="as-IN" sz="3200" dirty="0"/>
              <a:t>কে এভোগাড্রো সংখ্যা </a:t>
            </a:r>
            <a:r>
              <a:rPr lang="as-IN" sz="3200" dirty="0" smtClean="0"/>
              <a:t>(</a:t>
            </a:r>
            <a:r>
              <a:rPr lang="en-US" sz="3200" dirty="0" smtClean="0"/>
              <a:t>N) </a:t>
            </a:r>
            <a:r>
              <a:rPr lang="as-IN" sz="3200" dirty="0"/>
              <a:t>বলা হয়।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629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0335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কোনো অণুর সংকেতে থাকা সবগুলো পরমাণুর পারমাণবিক ভরের যোগফলই হলো ওই অণুর আণবিক ভর (</a:t>
            </a:r>
            <a:r>
              <a:rPr lang="en-US" sz="2800" dirty="0"/>
              <a:t>Molecular Mass)।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482600" y="1595021"/>
            <a:ext cx="11887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/>
              <a:t>সহজ ৪টি ধাপে যেকোনো অণুর আণবিক ভর বের করা যায়</a:t>
            </a:r>
            <a:r>
              <a:rPr lang="as-IN" sz="2800" dirty="0" smtClean="0"/>
              <a:t>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আণবিক </a:t>
            </a:r>
            <a:r>
              <a:rPr lang="as-IN" sz="2800" dirty="0"/>
              <a:t>ভর নির্ণয়ের ৪টি </a:t>
            </a:r>
            <a:r>
              <a:rPr lang="as-IN" sz="2800" dirty="0" smtClean="0"/>
              <a:t>ধাপ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১।</a:t>
            </a:r>
            <a:r>
              <a:rPr lang="as-IN" sz="2800" dirty="0" smtClean="0"/>
              <a:t>রাসায়নিক </a:t>
            </a:r>
            <a:r>
              <a:rPr lang="as-IN" sz="2800" dirty="0"/>
              <a:t>সংকেত লিখুন: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অণুটির </a:t>
            </a:r>
            <a:r>
              <a:rPr lang="as-IN" sz="2800" dirty="0"/>
              <a:t>রাসায়নিক সংকেত স্পষ্ট করে লিখুন (যেমন: 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O।</a:t>
            </a:r>
            <a:br>
              <a:rPr lang="en-US" sz="2800" dirty="0" smtClean="0"/>
            </a:br>
            <a:r>
              <a:rPr lang="en-US" sz="2800" dirty="0" smtClean="0"/>
              <a:t>২।</a:t>
            </a:r>
            <a:r>
              <a:rPr lang="as-IN" sz="2800" dirty="0" smtClean="0"/>
              <a:t>মৌলগুলোর </a:t>
            </a:r>
            <a:r>
              <a:rPr lang="as-IN" sz="2800" dirty="0"/>
              <a:t>পারমাণবিক ভর জানুন: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সংকেতে </a:t>
            </a:r>
            <a:r>
              <a:rPr lang="as-IN" sz="2800" dirty="0"/>
              <a:t>যে যে মৌল আছে, সেগুলোর পারমাণবিক ভর চিহ্নিত করুন</a:t>
            </a:r>
            <a:r>
              <a:rPr lang="as-IN" sz="2800" dirty="0" smtClean="0"/>
              <a:t>।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৩।</a:t>
            </a:r>
            <a:r>
              <a:rPr lang="as-IN" sz="2800" dirty="0" smtClean="0"/>
              <a:t>পরমাণুর </a:t>
            </a:r>
            <a:r>
              <a:rPr lang="as-IN" sz="2800" dirty="0"/>
              <a:t>সংখ্যা দিয়ে গুণ করুন: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প্রতিটি </a:t>
            </a:r>
            <a:r>
              <a:rPr lang="as-IN" sz="2800" dirty="0"/>
              <a:t>মৌলের পারমাণবিক ভরকে অণুতে বিদ্যমান তার পরমাণুর সংখ্যা দিয়ে গুণ করুন</a:t>
            </a:r>
            <a:r>
              <a:rPr lang="as-IN" sz="2800" dirty="0" smtClean="0"/>
              <a:t>।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৪।</a:t>
            </a:r>
            <a:r>
              <a:rPr lang="as-IN" sz="2800" dirty="0" smtClean="0"/>
              <a:t>সবগুলো </a:t>
            </a:r>
            <a:r>
              <a:rPr lang="as-IN" sz="2800" dirty="0"/>
              <a:t>যোগ করুন: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as-IN" sz="2800" dirty="0" smtClean="0"/>
              <a:t>প্রতিটি </a:t>
            </a:r>
            <a:r>
              <a:rPr lang="as-IN" sz="2800" dirty="0"/>
              <a:t>মৌলের প্রাপ্ত মানগুলো একসাথে যোগ করে ফেললেই কাঙ্ক্ষিত আণবিক ভর পাওয়া যাবে।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463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279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Cambria Math</vt:lpstr>
      <vt:lpstr>Trebuchet MS</vt:lpstr>
      <vt:lpstr>Vrinda</vt:lpstr>
      <vt:lpstr>Wingdings 3</vt:lpstr>
      <vt:lpstr>Facet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১. পারমাণবিক ভর (পরমাণুর ক্ষেত্রে):কোনো মৌলের পারমাণবিক ভরকে গ্রামে প্রকাশ করলে যে ভর পাওয়া যায়, তা-ই হলো ওই মৌলের ১ মোল পরমাণু।</dc:title>
  <dc:creator>user</dc:creator>
  <cp:lastModifiedBy>user</cp:lastModifiedBy>
  <cp:revision>18</cp:revision>
  <dcterms:created xsi:type="dcterms:W3CDTF">2026-08-11T14:14:13Z</dcterms:created>
  <dcterms:modified xsi:type="dcterms:W3CDTF">2026-08-11T17:09:36Z</dcterms:modified>
</cp:coreProperties>
</file>