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84" autoAdjust="0"/>
  </p:normalViewPr>
  <p:slideViewPr>
    <p:cSldViewPr snapToGrid="0">
      <p:cViewPr>
        <p:scale>
          <a:sx n="112" d="100"/>
          <a:sy n="112" d="100"/>
        </p:scale>
        <p:origin x="-47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1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20A1B-7470-4943-B244-44D2975D5CDE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104871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104871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1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1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0F1AB-7A28-4685-AF95-4239D66E2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831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598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485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A34F-0D1D-4460-8649-14A5AB28DF6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10486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D7F2-E300-43F7-92E3-EB5B3FB5C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68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8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A34F-0D1D-4460-8649-14A5AB28DF6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104868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8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D7F2-E300-43F7-92E3-EB5B3FB5C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67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7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A34F-0D1D-4460-8649-14A5AB28DF6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104867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D7F2-E300-43F7-92E3-EB5B3FB5C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5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A34F-0D1D-4460-8649-14A5AB28DF6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D7F2-E300-43F7-92E3-EB5B3FB5C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7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688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8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A34F-0D1D-4460-8649-14A5AB28DF6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104869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9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D7F2-E300-43F7-92E3-EB5B3FB5C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69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9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9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A34F-0D1D-4460-8649-14A5AB28DF6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104869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9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D7F2-E300-43F7-92E3-EB5B3FB5C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699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00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0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02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0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A34F-0D1D-4460-8649-14A5AB28DF6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104870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0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D7F2-E300-43F7-92E3-EB5B3FB5C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65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A34F-0D1D-4460-8649-14A5AB28DF6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104865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D7F2-E300-43F7-92E3-EB5B3FB5C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A34F-0D1D-4460-8649-14A5AB28DF6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104859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D7F2-E300-43F7-92E3-EB5B3FB5C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07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0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0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A34F-0D1D-4460-8649-14A5AB28DF6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10487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D7F2-E300-43F7-92E3-EB5B3FB5C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677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67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67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A34F-0D1D-4460-8649-14A5AB28DF6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104868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8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8D7F2-E300-43F7-92E3-EB5B3FB5C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A34F-0D1D-4460-8649-14A5AB28DF6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8D7F2-E300-43F7-92E3-EB5B3FB5CEA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Rectangle 3"/>
          <p:cNvSpPr/>
          <p:nvPr/>
        </p:nvSpPr>
        <p:spPr>
          <a:xfrm>
            <a:off x="4342279" y="2262163"/>
            <a:ext cx="302037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9600" b="1" cap="all" dirty="0" err="1"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icrosoft YaHei Light" pitchFamily="34" charset="-122"/>
                <a:ea typeface="Microsoft YaHei Light" pitchFamily="34" charset="-122"/>
                <a:cs typeface="NikoshBAN" pitchFamily="2" charset="0"/>
              </a:rPr>
              <a:t>স্বাগতম</a:t>
            </a:r>
            <a:endParaRPr lang="en-US" sz="9600" b="1" cap="all" dirty="0"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Microsoft YaHei Light" pitchFamily="34" charset="-122"/>
              <a:ea typeface="Microsoft YaHei Light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48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48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48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342" y="633324"/>
            <a:ext cx="3370082" cy="24994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97162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864" y="606380"/>
            <a:ext cx="2765832" cy="24934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97163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1688" y="600391"/>
            <a:ext cx="2207792" cy="2565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97164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548" y="3904488"/>
            <a:ext cx="3009246" cy="24644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48623" name="Rounded Rectangle 9"/>
          <p:cNvSpPr/>
          <p:nvPr/>
        </p:nvSpPr>
        <p:spPr>
          <a:xfrm>
            <a:off x="5495544" y="2523743"/>
            <a:ext cx="1042416" cy="1280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048624" name="Oval 10"/>
          <p:cNvSpPr/>
          <p:nvPr/>
        </p:nvSpPr>
        <p:spPr>
          <a:xfrm>
            <a:off x="5291848" y="1853097"/>
            <a:ext cx="173736" cy="1157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048625" name="TextBox 14"/>
          <p:cNvSpPr txBox="1"/>
          <p:nvPr/>
        </p:nvSpPr>
        <p:spPr>
          <a:xfrm>
            <a:off x="5793847" y="4732161"/>
            <a:ext cx="3758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1048626" name="TextBox 19"/>
          <p:cNvSpPr txBox="1"/>
          <p:nvPr/>
        </p:nvSpPr>
        <p:spPr>
          <a:xfrm>
            <a:off x="2793264" y="6485096"/>
            <a:ext cx="1170432" cy="396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WAN</a:t>
            </a:r>
          </a:p>
        </p:txBody>
      </p:sp>
      <p:sp>
        <p:nvSpPr>
          <p:cNvPr id="1048627" name="Rectangle 22"/>
          <p:cNvSpPr/>
          <p:nvPr/>
        </p:nvSpPr>
        <p:spPr>
          <a:xfrm>
            <a:off x="1827104" y="3252144"/>
            <a:ext cx="128789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LAN</a:t>
            </a:r>
          </a:p>
        </p:txBody>
      </p:sp>
      <p:sp>
        <p:nvSpPr>
          <p:cNvPr id="1048628" name="Rectangle 23"/>
          <p:cNvSpPr/>
          <p:nvPr/>
        </p:nvSpPr>
        <p:spPr>
          <a:xfrm>
            <a:off x="4458312" y="3252144"/>
            <a:ext cx="1465580" cy="49784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MAN</a:t>
            </a:r>
          </a:p>
        </p:txBody>
      </p:sp>
      <p:sp>
        <p:nvSpPr>
          <p:cNvPr id="1048629" name="Rectangle 24"/>
          <p:cNvSpPr/>
          <p:nvPr/>
        </p:nvSpPr>
        <p:spPr>
          <a:xfrm>
            <a:off x="7554664" y="3252143"/>
            <a:ext cx="1515337" cy="49784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</a:t>
            </a:r>
            <a:r>
              <a:rPr lang="en-US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PAN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4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48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6" grpId="0"/>
      <p:bldP spid="1048627" grpId="0"/>
      <p:bldP spid="1048628" grpId="0"/>
      <p:bldP spid="10486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214" y="1325633"/>
            <a:ext cx="2734754" cy="24182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7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1924" y="1244290"/>
            <a:ext cx="2416048" cy="231928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7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54507" y="1299779"/>
            <a:ext cx="2521839" cy="220830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72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495" y="3980084"/>
            <a:ext cx="2416246" cy="186442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38" name="TextBox 2"/>
          <p:cNvSpPr txBox="1"/>
          <p:nvPr/>
        </p:nvSpPr>
        <p:spPr>
          <a:xfrm>
            <a:off x="334433" y="378086"/>
            <a:ext cx="11637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 ছবিগুলোর </a:t>
            </a:r>
            <a:r>
              <a:rPr lang="en-US" sz="28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28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28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28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39" name="TextBox 3"/>
          <p:cNvSpPr txBox="1"/>
          <p:nvPr/>
        </p:nvSpPr>
        <p:spPr>
          <a:xfrm>
            <a:off x="246888" y="5888442"/>
            <a:ext cx="11868214" cy="904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কম্পিউটারগুলোকে  বিভিন্ন পদ্ধতিতে জুড়ে দেওয়া হয়েছে। এই ভিন্ন ভিন্ন পদ্ধতিকে বলে নেটওয়ার্ক টপোলজি।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40" name="TextBox 1"/>
          <p:cNvSpPr txBox="1"/>
          <p:nvPr/>
        </p:nvSpPr>
        <p:spPr>
          <a:xfrm>
            <a:off x="130628" y="2046514"/>
            <a:ext cx="2229396" cy="764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</a:p>
        </p:txBody>
      </p:sp>
      <p:sp>
        <p:nvSpPr>
          <p:cNvPr id="1048641" name="TextBox 4"/>
          <p:cNvSpPr txBox="1"/>
          <p:nvPr/>
        </p:nvSpPr>
        <p:spPr>
          <a:xfrm>
            <a:off x="4833257" y="3552616"/>
            <a:ext cx="1997896" cy="764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িং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42" name="TextBox 5"/>
          <p:cNvSpPr txBox="1"/>
          <p:nvPr/>
        </p:nvSpPr>
        <p:spPr>
          <a:xfrm>
            <a:off x="9129486" y="3508085"/>
            <a:ext cx="1161143" cy="764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</a:p>
        </p:txBody>
      </p:sp>
      <p:sp>
        <p:nvSpPr>
          <p:cNvPr id="1048643" name="TextBox 6"/>
          <p:cNvSpPr txBox="1"/>
          <p:nvPr/>
        </p:nvSpPr>
        <p:spPr>
          <a:xfrm>
            <a:off x="2592397" y="4912296"/>
            <a:ext cx="711200" cy="764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48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48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4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48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0" grpId="0"/>
      <p:bldP spid="1048641" grpId="0"/>
      <p:bldP spid="1048642" grpId="0"/>
      <p:bldP spid="10486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0801" y="1253765"/>
            <a:ext cx="1820241" cy="160954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7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1720" y="1143419"/>
            <a:ext cx="2039613" cy="195792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44" name="Rectangle 5"/>
          <p:cNvSpPr/>
          <p:nvPr/>
        </p:nvSpPr>
        <p:spPr>
          <a:xfrm>
            <a:off x="1565198" y="2932687"/>
            <a:ext cx="1668780" cy="42164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20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বাস টপোলজি</a:t>
            </a:r>
            <a:endParaRPr lang="en-US" sz="2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97175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7196" y="3744629"/>
            <a:ext cx="2536190" cy="2246379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22929" y="1154193"/>
            <a:ext cx="2435489" cy="213269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59826" y="3999293"/>
            <a:ext cx="2416246" cy="186442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78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41764" y="3755682"/>
            <a:ext cx="3267137" cy="167657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45" name="Rectangle 11"/>
          <p:cNvSpPr/>
          <p:nvPr/>
        </p:nvSpPr>
        <p:spPr>
          <a:xfrm>
            <a:off x="4887311" y="3148131"/>
            <a:ext cx="1440179" cy="3962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রিং টপোলজি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46" name="Rectangle 12"/>
          <p:cNvSpPr/>
          <p:nvPr/>
        </p:nvSpPr>
        <p:spPr>
          <a:xfrm>
            <a:off x="8538840" y="3410339"/>
            <a:ext cx="1567179" cy="3962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স্টার টপোলজি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47" name="Rectangle 13"/>
          <p:cNvSpPr/>
          <p:nvPr/>
        </p:nvSpPr>
        <p:spPr>
          <a:xfrm>
            <a:off x="4781681" y="6018135"/>
            <a:ext cx="1516379" cy="3962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মেশ টপোলজি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48" name="Rectangle 14"/>
          <p:cNvSpPr/>
          <p:nvPr/>
        </p:nvSpPr>
        <p:spPr>
          <a:xfrm>
            <a:off x="1885495" y="5881641"/>
            <a:ext cx="1351279" cy="3962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ট্রি টপোলজি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49" name="Rectangle 15"/>
          <p:cNvSpPr/>
          <p:nvPr/>
        </p:nvSpPr>
        <p:spPr>
          <a:xfrm>
            <a:off x="8431437" y="5696975"/>
            <a:ext cx="1833880" cy="3962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হাইব্রিড টপোলজি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50" name="TextBox 16"/>
          <p:cNvSpPr txBox="1"/>
          <p:nvPr/>
        </p:nvSpPr>
        <p:spPr>
          <a:xfrm>
            <a:off x="861737" y="725864"/>
            <a:ext cx="10572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/>
              <a:t>এসো এইবার আমরা টপোলজি গুলোর সুবিধা অসুবিধাসমুহ খুঁজে বের করার চেষ্টা করি</a:t>
            </a:r>
            <a:endParaRPr lang="en-US" sz="2000" b="1" dirty="0"/>
          </a:p>
        </p:txBody>
      </p:sp>
      <p:sp>
        <p:nvSpPr>
          <p:cNvPr id="1048651" name="Right Arrow 17"/>
          <p:cNvSpPr/>
          <p:nvPr/>
        </p:nvSpPr>
        <p:spPr>
          <a:xfrm>
            <a:off x="809074" y="1621410"/>
            <a:ext cx="639784" cy="39941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52" name="Right Arrow 18"/>
          <p:cNvSpPr/>
          <p:nvPr/>
        </p:nvSpPr>
        <p:spPr>
          <a:xfrm>
            <a:off x="6898285" y="4624098"/>
            <a:ext cx="639784" cy="39941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53" name="Right Arrow 19"/>
          <p:cNvSpPr/>
          <p:nvPr/>
        </p:nvSpPr>
        <p:spPr>
          <a:xfrm>
            <a:off x="3357412" y="4731795"/>
            <a:ext cx="639784" cy="39941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54" name="Right Arrow 20"/>
          <p:cNvSpPr/>
          <p:nvPr/>
        </p:nvSpPr>
        <p:spPr>
          <a:xfrm>
            <a:off x="861737" y="4563951"/>
            <a:ext cx="639784" cy="39941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55" name="Right Arrow 21"/>
          <p:cNvSpPr/>
          <p:nvPr/>
        </p:nvSpPr>
        <p:spPr>
          <a:xfrm>
            <a:off x="7001980" y="1858827"/>
            <a:ext cx="639784" cy="39941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56" name="Right Arrow 22"/>
          <p:cNvSpPr/>
          <p:nvPr/>
        </p:nvSpPr>
        <p:spPr>
          <a:xfrm>
            <a:off x="3481499" y="1821120"/>
            <a:ext cx="639784" cy="39941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10486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500" fill="hold"/>
                                        <p:tgtEl>
                                          <p:spTgt spid="10486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10486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10486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500" fill="hold"/>
                                        <p:tgtEl>
                                          <p:spTgt spid="10486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10486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51" grpId="0" animBg="1"/>
      <p:bldP spid="1048652" grpId="0" animBg="1"/>
      <p:bldP spid="1048653" grpId="0" animBg="1"/>
      <p:bldP spid="1048654" grpId="0" animBg="1"/>
      <p:bldP spid="1048655" grpId="0" animBg="1"/>
      <p:bldP spid="104865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দলগত কাজ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62" name="TextBox 2"/>
          <p:cNvSpPr txBox="1"/>
          <p:nvPr/>
        </p:nvSpPr>
        <p:spPr>
          <a:xfrm>
            <a:off x="457200" y="2724912"/>
            <a:ext cx="11594592" cy="1031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 ছয়টি দলে ভাগ হয়ে প্রত্যেকটি টপোলজির সুবিধা ও অসুবিধা  উল্লেখ পূর্বক একটি করে পোস্টার তৈরি কর। </a:t>
            </a:r>
            <a:endParaRPr lang="en-US" sz="28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63" name="TextBox 3"/>
          <p:cNvSpPr txBox="1"/>
          <p:nvPr/>
        </p:nvSpPr>
        <p:spPr>
          <a:xfrm>
            <a:off x="9171432" y="1517904"/>
            <a:ext cx="2478024" cy="396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/>
              <a:t>সময়ঃ ১০ মিনিট</a:t>
            </a:r>
            <a:endParaRPr lang="en-US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40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48668" name="TextBox 2"/>
          <p:cNvSpPr txBox="1"/>
          <p:nvPr/>
        </p:nvSpPr>
        <p:spPr>
          <a:xfrm>
            <a:off x="383357" y="791851"/>
            <a:ext cx="11425286" cy="1297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b="1" dirty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69" name="Rectangle 3"/>
          <p:cNvSpPr/>
          <p:nvPr/>
        </p:nvSpPr>
        <p:spPr>
          <a:xfrm>
            <a:off x="565607" y="2879592"/>
            <a:ext cx="111236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Wingdings" panose="05000000000000000000" pitchFamily="2" charset="2"/>
              <a:buChar char="q"/>
            </a:pPr>
            <a:r>
              <a:rPr lang="bn-BD" sz="4400" b="1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নেটওয়ার্কের </a:t>
            </a:r>
            <a:r>
              <a:rPr lang="en-US" sz="4400" b="1" dirty="0" err="1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গুলোর</a:t>
            </a:r>
            <a:r>
              <a:rPr lang="en-US" sz="44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বিস্তারিত</a:t>
            </a:r>
            <a:r>
              <a:rPr lang="en-US" sz="44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44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নিয়</a:t>
            </a:r>
            <a:r>
              <a:rPr lang="en-US" sz="44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আসবে</a:t>
            </a:r>
            <a:r>
              <a:rPr lang="en-US" sz="44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4400" b="1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400" b="1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40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48668" name="TextBox 2"/>
          <p:cNvSpPr txBox="1"/>
          <p:nvPr/>
        </p:nvSpPr>
        <p:spPr>
          <a:xfrm>
            <a:off x="281757" y="791851"/>
            <a:ext cx="114252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72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104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extBox 1"/>
          <p:cNvSpPr txBox="1"/>
          <p:nvPr/>
        </p:nvSpPr>
        <p:spPr>
          <a:xfrm>
            <a:off x="1524000" y="914401"/>
            <a:ext cx="9144000" cy="129793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7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595" name="TextBox 2"/>
          <p:cNvSpPr txBox="1"/>
          <p:nvPr/>
        </p:nvSpPr>
        <p:spPr>
          <a:xfrm>
            <a:off x="3038816" y="2293352"/>
            <a:ext cx="5882185" cy="169277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গাউসুল</a:t>
            </a:r>
            <a:r>
              <a:rPr lang="en-US" sz="4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হক</a:t>
            </a:r>
            <a:endParaRPr lang="en-US" sz="48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2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কালিকাপুর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চৌকুনী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বহুমুখী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মাধ্যমিক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কয়রা,খুলনা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48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4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4" grpId="0" animBg="1"/>
      <p:bldP spid="104859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extBox 3"/>
          <p:cNvSpPr txBox="1"/>
          <p:nvPr/>
        </p:nvSpPr>
        <p:spPr>
          <a:xfrm>
            <a:off x="1524000" y="685801"/>
            <a:ext cx="9144000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YaHei" pitchFamily="34" charset="-122"/>
                <a:ea typeface="Microsoft YaHei" pitchFamily="34" charset="-122"/>
                <a:cs typeface="NikoshBAN" pitchFamily="2" charset="0"/>
              </a:rPr>
              <a:t>পাঠ পরিচিতি</a:t>
            </a:r>
            <a:endParaRPr lang="en-US" sz="6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1048587" name="TextBox 5"/>
          <p:cNvSpPr txBox="1"/>
          <p:nvPr/>
        </p:nvSpPr>
        <p:spPr>
          <a:xfrm>
            <a:off x="1811867" y="1701464"/>
            <a:ext cx="8081406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৮ম</a:t>
            </a:r>
            <a:endParaRPr lang="bn-BD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অধ্যায়ঃ২য় </a:t>
            </a:r>
            <a:endParaRPr lang="bn-BD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নেটওয়ার্ক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টপোলজি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buNone/>
            </a:pPr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সময়ঃ 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৫০</a:t>
            </a:r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bn-BD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48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485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8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6" grpId="0" animBg="1"/>
      <p:bldP spid="104858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extBox 3"/>
          <p:cNvSpPr txBox="1"/>
          <p:nvPr/>
        </p:nvSpPr>
        <p:spPr>
          <a:xfrm>
            <a:off x="1524000" y="759383"/>
            <a:ext cx="9144000" cy="10947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48589" name="TextBox 1"/>
          <p:cNvSpPr txBox="1"/>
          <p:nvPr/>
        </p:nvSpPr>
        <p:spPr>
          <a:xfrm>
            <a:off x="2057400" y="2057401"/>
            <a:ext cx="7138653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 শেষে শিক্ষার্থীরা- 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590" name="Rectangle 4"/>
          <p:cNvSpPr/>
          <p:nvPr/>
        </p:nvSpPr>
        <p:spPr>
          <a:xfrm>
            <a:off x="1695450" y="2986087"/>
            <a:ext cx="9499716" cy="2185214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endParaRPr lang="bn-BD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bn-BD" sz="28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বিভিন্ন ধরনের নেটওয়ার্ক সম্পর্কে ব্যাখ্যা করতে পারবো</a:t>
            </a:r>
          </a:p>
          <a:p>
            <a:endParaRPr lang="bn-BD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bn-BD" sz="28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নেটওয়ার্কের গঠন বা টপোলজির বর্ণনা করতে পারবো</a:t>
            </a:r>
          </a:p>
          <a:p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48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48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48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8" grpId="0" animBg="1"/>
      <p:bldP spid="1048589" grpId="0"/>
      <p:bldP spid="104859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extBox 3"/>
          <p:cNvSpPr txBox="1"/>
          <p:nvPr/>
        </p:nvSpPr>
        <p:spPr>
          <a:xfrm>
            <a:off x="800100" y="1643063"/>
            <a:ext cx="10151518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বাস্তব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পর্যায়ে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শ্রেণিকক্ষে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কম্পিউটার,ল্যাপটপ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পেনড্রাইভ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াউটার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েখিয়ে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ার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ক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দিব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4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33" y="1115568"/>
            <a:ext cx="4292795" cy="2871216"/>
          </a:xfrm>
          <a:prstGeom prst="rect">
            <a:avLst/>
          </a:prstGeom>
        </p:spPr>
      </p:pic>
      <p:sp>
        <p:nvSpPr>
          <p:cNvPr id="1048603" name="Rectangle 3"/>
          <p:cNvSpPr/>
          <p:nvPr/>
        </p:nvSpPr>
        <p:spPr>
          <a:xfrm>
            <a:off x="2902595" y="32111"/>
            <a:ext cx="7891780" cy="100584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ছবিতে তোমরা কি দেখছো ?</a:t>
            </a:r>
            <a:endParaRPr lang="en-US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97157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8141" y="1127083"/>
            <a:ext cx="4555277" cy="2859701"/>
          </a:xfrm>
          <a:prstGeom prst="rect">
            <a:avLst/>
          </a:prstGeom>
        </p:spPr>
      </p:pic>
      <p:sp>
        <p:nvSpPr>
          <p:cNvPr id="1048604" name="TextBox 6"/>
          <p:cNvSpPr txBox="1"/>
          <p:nvPr/>
        </p:nvSpPr>
        <p:spPr>
          <a:xfrm>
            <a:off x="1271017" y="4363476"/>
            <a:ext cx="9750619" cy="701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নেটওয়ার্কের সাথে যুক্ত আইসিটি ডিভাইস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48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6286" y="1866857"/>
            <a:ext cx="3222020" cy="22462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97159" name="Picture 2"/>
          <p:cNvPicPr>
            <a:picLocks noChangeAspect="1"/>
          </p:cNvPicPr>
          <p:nvPr/>
        </p:nvPicPr>
        <p:blipFill rotWithShape="1">
          <a:blip r:embed="rId3"/>
          <a:srcRect l="18554" r="22453"/>
          <a:stretch>
            <a:fillRect/>
          </a:stretch>
        </p:blipFill>
        <p:spPr>
          <a:xfrm>
            <a:off x="4484990" y="1475378"/>
            <a:ext cx="3222020" cy="2895453"/>
          </a:xfrm>
          <a:prstGeom prst="rect">
            <a:avLst/>
          </a:prstGeom>
        </p:spPr>
      </p:pic>
      <p:pic>
        <p:nvPicPr>
          <p:cNvPr id="2097160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80832" y="1208605"/>
            <a:ext cx="3918857" cy="3429000"/>
          </a:xfrm>
          <a:prstGeom prst="rect">
            <a:avLst/>
          </a:prstGeom>
        </p:spPr>
      </p:pic>
      <p:sp>
        <p:nvSpPr>
          <p:cNvPr id="1048606" name="TextBox 5"/>
          <p:cNvSpPr txBox="1"/>
          <p:nvPr/>
        </p:nvSpPr>
        <p:spPr>
          <a:xfrm>
            <a:off x="411008" y="637408"/>
            <a:ext cx="2684899" cy="1437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ত </a:t>
            </a:r>
          </a:p>
        </p:txBody>
      </p:sp>
      <p:sp>
        <p:nvSpPr>
          <p:cNvPr id="1048607" name="TextBox 6"/>
          <p:cNvSpPr txBox="1"/>
          <p:nvPr/>
        </p:nvSpPr>
        <p:spPr>
          <a:xfrm>
            <a:off x="4670342" y="566009"/>
            <a:ext cx="2999232" cy="1437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িং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048608" name="TextBox 7"/>
          <p:cNvSpPr txBox="1"/>
          <p:nvPr/>
        </p:nvSpPr>
        <p:spPr>
          <a:xfrm>
            <a:off x="8810171" y="500719"/>
            <a:ext cx="3106057" cy="1437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স্টার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048610" name="TextBox 9"/>
          <p:cNvSpPr txBox="1"/>
          <p:nvPr/>
        </p:nvSpPr>
        <p:spPr>
          <a:xfrm>
            <a:off x="3327288" y="1248055"/>
            <a:ext cx="2234336" cy="1437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</a:p>
        </p:txBody>
      </p:sp>
      <p:sp>
        <p:nvSpPr>
          <p:cNvPr id="1048611" name="TextBox 10"/>
          <p:cNvSpPr txBox="1"/>
          <p:nvPr/>
        </p:nvSpPr>
        <p:spPr>
          <a:xfrm>
            <a:off x="1652941" y="4593899"/>
            <a:ext cx="3523810" cy="764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ি?</a:t>
            </a:r>
          </a:p>
        </p:txBody>
      </p:sp>
      <p:cxnSp>
        <p:nvCxnSpPr>
          <p:cNvPr id="3145728" name="Straight Arrow Connector 12"/>
          <p:cNvCxnSpPr>
            <a:cxnSpLocks/>
          </p:cNvCxnSpPr>
          <p:nvPr/>
        </p:nvCxnSpPr>
        <p:spPr>
          <a:xfrm flipH="1" flipV="1">
            <a:off x="3154423" y="2240841"/>
            <a:ext cx="856745" cy="230925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29" name="Straight Arrow Connector 15"/>
          <p:cNvCxnSpPr>
            <a:cxnSpLocks/>
          </p:cNvCxnSpPr>
          <p:nvPr/>
        </p:nvCxnSpPr>
        <p:spPr>
          <a:xfrm flipV="1">
            <a:off x="4163569" y="2008756"/>
            <a:ext cx="2466807" cy="2693745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0" name="Straight Arrow Connector 16"/>
          <p:cNvCxnSpPr>
            <a:cxnSpLocks/>
          </p:cNvCxnSpPr>
          <p:nvPr/>
        </p:nvCxnSpPr>
        <p:spPr>
          <a:xfrm flipV="1">
            <a:off x="4797436" y="3984025"/>
            <a:ext cx="5043250" cy="70518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12" name="TextBox 20"/>
          <p:cNvSpPr txBox="1"/>
          <p:nvPr/>
        </p:nvSpPr>
        <p:spPr>
          <a:xfrm>
            <a:off x="5352125" y="4586684"/>
            <a:ext cx="6007936" cy="764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ংযো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048613" name="TextBox 21"/>
          <p:cNvSpPr txBox="1"/>
          <p:nvPr/>
        </p:nvSpPr>
        <p:spPr>
          <a:xfrm>
            <a:off x="10140260" y="4572066"/>
            <a:ext cx="2492480" cy="764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টপোলজি</a:t>
            </a:r>
            <a:endParaRPr lang="en-US" sz="40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4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145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14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4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4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4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48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48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4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48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48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4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6" grpId="0"/>
      <p:bldP spid="1048607" grpId="0"/>
      <p:bldP spid="1048608" grpId="0"/>
      <p:bldP spid="1048610" grpId="0"/>
      <p:bldP spid="1048611" grpId="0"/>
      <p:bldP spid="1048612" grpId="0"/>
      <p:bldP spid="10486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Rectangle 3"/>
          <p:cNvSpPr/>
          <p:nvPr/>
        </p:nvSpPr>
        <p:spPr>
          <a:xfrm>
            <a:off x="6936291" y="2729591"/>
            <a:ext cx="41068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7200" b="1" cap="none" spc="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7200" b="1" cap="none" spc="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75543" y="1364734"/>
            <a:ext cx="33714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8800" b="1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টপোলজি</a:t>
            </a:r>
            <a:endParaRPr lang="en-US" sz="8800" b="1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Frame 1"/>
          <p:cNvSpPr/>
          <p:nvPr/>
        </p:nvSpPr>
        <p:spPr>
          <a:xfrm>
            <a:off x="310896" y="201168"/>
            <a:ext cx="11881104" cy="6583680"/>
          </a:xfrm>
          <a:prstGeom prst="frame">
            <a:avLst>
              <a:gd name="adj1" fmla="val 3889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048617" name="L-Shape 2"/>
          <p:cNvSpPr/>
          <p:nvPr/>
        </p:nvSpPr>
        <p:spPr>
          <a:xfrm rot="5400000">
            <a:off x="628650" y="381762"/>
            <a:ext cx="626364" cy="749808"/>
          </a:xfrm>
          <a:prstGeom prst="corner">
            <a:avLst>
              <a:gd name="adj1" fmla="val 26642"/>
              <a:gd name="adj2" fmla="val 2810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48618" name="L-Shape 4"/>
          <p:cNvSpPr/>
          <p:nvPr/>
        </p:nvSpPr>
        <p:spPr>
          <a:xfrm rot="16200000">
            <a:off x="11241786" y="5821680"/>
            <a:ext cx="626364" cy="749808"/>
          </a:xfrm>
          <a:prstGeom prst="corner">
            <a:avLst>
              <a:gd name="adj1" fmla="val 26642"/>
              <a:gd name="adj2" fmla="val 2810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48619" name="L-Shape 5"/>
          <p:cNvSpPr/>
          <p:nvPr/>
        </p:nvSpPr>
        <p:spPr>
          <a:xfrm rot="10800000">
            <a:off x="11303508" y="443484"/>
            <a:ext cx="626364" cy="749808"/>
          </a:xfrm>
          <a:prstGeom prst="corner">
            <a:avLst>
              <a:gd name="adj1" fmla="val 26642"/>
              <a:gd name="adj2" fmla="val 2810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48620" name="L-Shape 6"/>
          <p:cNvSpPr/>
          <p:nvPr/>
        </p:nvSpPr>
        <p:spPr>
          <a:xfrm>
            <a:off x="566928" y="5759958"/>
            <a:ext cx="626364" cy="749808"/>
          </a:xfrm>
          <a:prstGeom prst="corner">
            <a:avLst>
              <a:gd name="adj1" fmla="val 26642"/>
              <a:gd name="adj2" fmla="val 2810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48621" name="TextBox 7"/>
          <p:cNvSpPr txBox="1"/>
          <p:nvPr/>
        </p:nvSpPr>
        <p:spPr>
          <a:xfrm>
            <a:off x="941832" y="818387"/>
            <a:ext cx="10844784" cy="192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>
                <a:latin typeface="NikoshBAN" pitchFamily="2" charset="0"/>
                <a:cs typeface="NikoshBAN" pitchFamily="2" charset="0"/>
              </a:rPr>
              <a:t>যোগযোগের কোনো মাধ্যম দ্বারা জুড়ে দেওয়া কম্পিউটার গুলোর অবস্থানের উপর ভিত্তি করে কম্পিউটার নেটওয়ার্ককে  নিম্নলিখিত  ভাগে ভাগ করা যায়-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22" name="Rectangle 11"/>
          <p:cNvSpPr/>
          <p:nvPr/>
        </p:nvSpPr>
        <p:spPr>
          <a:xfrm>
            <a:off x="1193292" y="2589520"/>
            <a:ext cx="8993168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bn-BD" sz="4000" b="1" cap="none" spc="0" dirty="0" smtClean="0">
                <a:solidFill>
                  <a:srgbClr val="7030A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Pan(personal area network)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bn-BD" sz="4000" b="1" cap="none" spc="0" dirty="0" smtClean="0">
                <a:solidFill>
                  <a:srgbClr val="7030A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Lan(local area network)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bn-BD" sz="4000" b="1" cap="none" spc="0" dirty="0" smtClean="0">
                <a:solidFill>
                  <a:srgbClr val="7030A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Man(metropolitan area network)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bn-BD" sz="4000" b="1" cap="none" spc="0" dirty="0" smtClean="0">
                <a:solidFill>
                  <a:srgbClr val="7030A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Wan(wide area network</a:t>
            </a:r>
            <a:r>
              <a:rPr lang="bn-BD" sz="3600" b="1" cap="none" spc="0" dirty="0" smtClean="0">
                <a:solidFill>
                  <a:srgbClr val="7030A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3600" b="1" cap="none" spc="0" dirty="0">
              <a:solidFill>
                <a:srgbClr val="7030A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40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281</Words>
  <Application>Microsoft Office PowerPoint</Application>
  <PresentationFormat>Custom</PresentationFormat>
  <Paragraphs>59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দলগত কাজ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KC High School</cp:lastModifiedBy>
  <cp:revision>3</cp:revision>
  <dcterms:created xsi:type="dcterms:W3CDTF">2025-06-28T10:26:30Z</dcterms:created>
  <dcterms:modified xsi:type="dcterms:W3CDTF">2026-08-11T05:38:01Z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620d8e68125848f2a9032a3772355564</vt:lpwstr>
  </property>
</Properties>
</file>