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4360" y="457200"/>
            <a:ext cx="192024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594360" y="457200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● দিন ৫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21792" y="117043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100" kern="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অধ্যায় ১  ▪  ভৌত রাশি ও পরিমাপ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66928" y="1627632"/>
            <a:ext cx="75895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 দিয়ে</a:t>
            </a:r>
            <a:endParaRPr lang="en-US" sz="5000" dirty="0"/>
          </a:p>
          <a:p>
            <a:pPr indent="0" marL="0">
              <a:lnSpc>
                <a:spcPts val="58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দৈর্ঘ্য পরিমাপ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21792" y="382219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নবম–দশম শ্রেণি  |  পদার্থবিজ্ঞান  |  NCTB পাঠ্যক্রম  |  দিন ৫</a:t>
            </a:r>
            <a:endParaRPr lang="en-US" sz="1600" dirty="0"/>
          </a:p>
        </p:txBody>
      </p:sp>
      <p:pic>
        <p:nvPicPr>
          <p:cNvPr id="8" name="Image 1" descr="/home/claude/day5/hero_ato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868680"/>
            <a:ext cx="4434840" cy="443484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66928" y="5349240"/>
            <a:ext cx="7955280" cy="1143000"/>
          </a:xfrm>
          <a:prstGeom prst="roundRect">
            <a:avLst>
              <a:gd name="adj" fmla="val 112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0" name="Image 2" descr="/home/claude/day5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522976"/>
            <a:ext cx="822960" cy="8229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83080" y="54864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8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| সহকারী শিক্ষক (গণিত ও পদার্থবিজ্ঞান)</a:t>
            </a:r>
            <a:endParaRPr lang="en-US" sz="18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800" dirty="0"/>
          </a:p>
        </p:txBody>
      </p:sp>
      <p:pic>
        <p:nvPicPr>
          <p:cNvPr id="12" name="Image 3" descr="/home/claude/day5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5577840"/>
            <a:ext cx="713232" cy="713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জানো কি?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 ও পরিমাপের মজার তথ্য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8" name="Image 1" descr="/home/claude/day5/hero_penci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039112"/>
            <a:ext cx="768096" cy="7680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74520" y="182880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প্রাচীন মিশরীয়রা 'কিউবিট' নামক একক ব্যবহার করত, যা ফারাও রাজার কনুই থেকে মধ্যমা আঙুলের ডগা পর্যন্ত দৈর্ঘ্যের সমান ছিল!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548640" y="333756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11" name="Image 2" descr="/home/claude/day5/hero_sear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685032"/>
            <a:ext cx="768096" cy="76809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874520" y="347472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সবচেয়ে নির্ভুল দৈর্ঘ্য পরিমাপক যন্ত্র লেজার ইন্টারফেরোমিটার ন্যানোমিটার (১০⁻⁹ মিটার) পর্যন্ত নির্ভুলভাবে মাপতে পারে।</a:t>
            </a:r>
            <a:endParaRPr lang="en-US" sz="1400" dirty="0"/>
          </a:p>
        </p:txBody>
      </p:sp>
      <p:sp>
        <p:nvSpPr>
          <p:cNvPr id="13" name="Shape 8"/>
          <p:cNvSpPr/>
          <p:nvPr/>
        </p:nvSpPr>
        <p:spPr>
          <a:xfrm>
            <a:off x="548640" y="4983480"/>
            <a:ext cx="11109960" cy="146304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00000">
                <a:alpha val="20000"/>
              </a:srgbClr>
            </a:outerShdw>
          </a:effectLst>
        </p:spPr>
      </p:sp>
      <p:pic>
        <p:nvPicPr>
          <p:cNvPr id="14" name="Image 3" descr="/home/claude/day5/hero_check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330952"/>
            <a:ext cx="768096" cy="76809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874520" y="512064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নিজেকে যাচাই করো: যদি একটি বইয়ের শুরু ২ সেমি এবং শেষ ২৩.৫ সেমি দাগে মেলে, বইয়ের দৈর্ঘ্য কত? (উত্তর: ২১.৫ সেমি)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4" descr="/home/claude/day5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11/১১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শেষ কথা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সারসংক্ষেপ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4630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1709928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170992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280160" y="1691640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 হলো দৈর্ঘ্য পরিমাপের মূল যন্ত্র, সাধারণ মিটার স্কেলের Least Count ১ মিমি।</a:t>
            </a:r>
            <a:endParaRPr lang="en-US" sz="1180" dirty="0"/>
          </a:p>
        </p:txBody>
      </p:sp>
      <p:sp>
        <p:nvSpPr>
          <p:cNvPr id="11" name="Shape 8"/>
          <p:cNvSpPr/>
          <p:nvPr/>
        </p:nvSpPr>
        <p:spPr>
          <a:xfrm>
            <a:off x="822960" y="2331720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2" name="Text 9"/>
          <p:cNvSpPr/>
          <p:nvPr/>
        </p:nvSpPr>
        <p:spPr>
          <a:xfrm>
            <a:off x="822960" y="2331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280160" y="2313432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সঠিক পরিমাপের জন্য স্কেল বস্তুর সাথে সমান্তরাল ও ফাঁকাহীনভাবে বসাতে হবে।</a:t>
            </a:r>
            <a:endParaRPr lang="en-US" sz="1180" dirty="0"/>
          </a:p>
        </p:txBody>
      </p:sp>
      <p:sp>
        <p:nvSpPr>
          <p:cNvPr id="14" name="Shape 11"/>
          <p:cNvSpPr/>
          <p:nvPr/>
        </p:nvSpPr>
        <p:spPr>
          <a:xfrm>
            <a:off x="822960" y="295351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5" name="Text 12"/>
          <p:cNvSpPr/>
          <p:nvPr/>
        </p:nvSpPr>
        <p:spPr>
          <a:xfrm>
            <a:off x="822960" y="29535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280160" y="2935224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পার্শ্ব ত্রুটি এড়াতে চোখ দাগের ঠিক উপরে সোজাসুজি রাখতে হবে।</a:t>
            </a:r>
            <a:endParaRPr lang="en-US" sz="1180" dirty="0"/>
          </a:p>
        </p:txBody>
      </p:sp>
      <p:sp>
        <p:nvSpPr>
          <p:cNvPr id="17" name="Shape 14"/>
          <p:cNvSpPr/>
          <p:nvPr/>
        </p:nvSpPr>
        <p:spPr>
          <a:xfrm>
            <a:off x="822960" y="3575304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8" name="Text 15"/>
          <p:cNvSpPr/>
          <p:nvPr/>
        </p:nvSpPr>
        <p:spPr>
          <a:xfrm>
            <a:off x="822960" y="35753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280160" y="3557016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শূন্য ত্রুটি থাকলে ভাঙা প্রান্তের বদলে স্পষ্ট দাগ থেকে মেপে সংশোধন করতে হয়।</a:t>
            </a:r>
            <a:endParaRPr lang="en-US" sz="1180" dirty="0"/>
          </a:p>
        </p:txBody>
      </p:sp>
      <p:sp>
        <p:nvSpPr>
          <p:cNvPr id="20" name="Shape 17"/>
          <p:cNvSpPr/>
          <p:nvPr/>
        </p:nvSpPr>
        <p:spPr>
          <a:xfrm>
            <a:off x="822960" y="4197096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1" name="Text 18"/>
          <p:cNvSpPr/>
          <p:nvPr/>
        </p:nvSpPr>
        <p:spPr>
          <a:xfrm>
            <a:off x="822960" y="41970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280160" y="4178808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দর্জি, নির্মাণকাজ থেকে বৈজ্ঞানিক গবেষণা — সর্বত্র সঠিক পরিমাপ অপরিহার্য।</a:t>
            </a:r>
            <a:endParaRPr lang="en-US" sz="1180" dirty="0"/>
          </a:p>
        </p:txBody>
      </p:sp>
      <p:sp>
        <p:nvSpPr>
          <p:cNvPr id="23" name="Shape 20"/>
          <p:cNvSpPr/>
          <p:nvPr/>
        </p:nvSpPr>
        <p:spPr>
          <a:xfrm>
            <a:off x="7360920" y="1463040"/>
            <a:ext cx="4297680" cy="3291840"/>
          </a:xfrm>
          <a:prstGeom prst="roundRect">
            <a:avLst>
              <a:gd name="adj" fmla="val 3333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4" name="Image 1" descr="/home/claude/day5/icon_arro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1691640"/>
            <a:ext cx="384048" cy="384048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7635240" y="212140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আগামীকাল  ·  দিন ৬</a:t>
            </a:r>
            <a:endParaRPr lang="en-US" sz="1400" dirty="0"/>
          </a:p>
        </p:txBody>
      </p:sp>
      <p:sp>
        <p:nvSpPr>
          <p:cNvPr id="26" name="Text 22"/>
          <p:cNvSpPr/>
          <p:nvPr/>
        </p:nvSpPr>
        <p:spPr>
          <a:xfrm>
            <a:off x="7635240" y="2487168"/>
            <a:ext cx="3840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1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ভার্নিয়ার</a:t>
            </a:r>
            <a:endParaRPr lang="en-US" sz="2500" dirty="0"/>
          </a:p>
          <a:p>
            <a:pPr indent="0" marL="0">
              <a:lnSpc>
                <a:spcPts val="31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ক্যালিপার্স</a:t>
            </a:r>
            <a:endParaRPr lang="en-US" sz="2500" dirty="0"/>
          </a:p>
        </p:txBody>
      </p:sp>
      <p:sp>
        <p:nvSpPr>
          <p:cNvPr id="27" name="Text 23"/>
          <p:cNvSpPr/>
          <p:nvPr/>
        </p:nvSpPr>
        <p:spPr>
          <a:xfrm>
            <a:off x="7635240" y="379476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অতি সূক্ষ্ম দৈর্ঘ্য পরিমাপের যন্ত্র ভার্নিয়ার ক্যালিপার্সের ব্যবহার নিয়ে বিস্তারিত আলোচনা</a:t>
            </a:r>
            <a:endParaRPr lang="en-US" sz="1200" dirty="0"/>
          </a:p>
        </p:txBody>
      </p:sp>
      <p:sp>
        <p:nvSpPr>
          <p:cNvPr id="28" name="Shape 24"/>
          <p:cNvSpPr/>
          <p:nvPr/>
        </p:nvSpPr>
        <p:spPr>
          <a:xfrm>
            <a:off x="548640" y="4937760"/>
            <a:ext cx="11109960" cy="1234440"/>
          </a:xfrm>
          <a:prstGeom prst="roundRect">
            <a:avLst>
              <a:gd name="adj" fmla="val 8889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9" name="Image 2" descr="/home/claude/day5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074920"/>
            <a:ext cx="960120" cy="960120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1920240" y="5074920"/>
            <a:ext cx="7315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700" dirty="0"/>
          </a:p>
          <a:p>
            <a:pPr indent="0" marL="0">
              <a:lnSpc>
                <a:spcPct val="122000"/>
              </a:lnSpc>
              <a:buNone/>
            </a:pPr>
            <a:r>
              <a:rPr lang="en-US" sz="11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 |  সহকারী শিক্ষক (গণিত ও পদার্থবিজ্ঞান)</a:t>
            </a:r>
            <a:endParaRPr lang="en-US" sz="1700" dirty="0"/>
          </a:p>
          <a:p>
            <a:pPr indent="0" marL="0">
              <a:lnSpc>
                <a:spcPct val="122000"/>
              </a:lnSpc>
              <a:buNone/>
            </a:pPr>
            <a:r>
              <a:rPr lang="en-US" sz="12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700" dirty="0"/>
          </a:p>
        </p:txBody>
      </p:sp>
      <p:pic>
        <p:nvPicPr>
          <p:cNvPr id="31" name="Image 3" descr="/home/claude/day5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5560" y="5138928"/>
            <a:ext cx="822960" cy="822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শুরুর কথা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 কী ও এর প্রকারভেদ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858000" cy="214884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727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B8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1005840" y="1874520"/>
            <a:ext cx="6126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দৈর্ঘ্য পরিমাপের জন্য ব্যবহৃত যন্ত্রকে স্কেল বলে। সবচেয়ে বেশি ব্যবহৃত হয় মিটার স্কেল (৩০ সেমি বা ১ মিটার লম্বা), যাতে সেন্টিমিটার ও মিলিমিটার দাগ কাটা থাকে।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548640" y="3977640"/>
            <a:ext cx="329184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মিটার স্কেল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77240" y="44805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সাধারণ পরিমাপের জন্য ব্যবহৃত সোজা কাঠ/প্লাস্টিকের স্কেল, ছোট দৈর্ঘ্য মাপতে উপযোগী (বই, পেন্সিল ইত্যাদি)।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023360" y="3977640"/>
            <a:ext cx="329184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51960" y="4123944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পরিমাপ ফিতা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251960" y="4480560"/>
            <a:ext cx="2834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নমনীয় ফিতা, লম্বা ও বাঁকা দৈর্ঘ্য মাপতে ব্যবহৃত হয় — যেমন ঘরের দেয়াল বা কাপড়ের মাপ।</a:t>
            </a:r>
            <a:endParaRPr lang="en-US" sz="1250" dirty="0"/>
          </a:p>
        </p:txBody>
      </p:sp>
      <p:pic>
        <p:nvPicPr>
          <p:cNvPr id="16" name="Image 1" descr="/home/claude/day5/hero_rul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783080"/>
            <a:ext cx="3657600" cy="36576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8" name="Image 2" descr="/home/claude/day5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গুরুত্বপূর্ণ ধারণা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ন্যূনতম পরিমাপযোগ্য মান (Least Count)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110996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68680" y="19202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একটি স্কেলে পরপর দুইটি দাগের মধ্যকার সবচেয়ে ছোট দূরত্ব যা নির্ভুলভাবে পড়া যায়, তাকে সেই স্কেলের ন্যূনতম পরিমাপযোগ্য মান (Least Count) বলে। সাধারণ মিটার স্কেলের ন্যূনতম পরিমাপযোগ্য মান হলো ১ মিলিমিটার (0.1 সেমি) — অর্থাৎ এর চেয়ে ছোট দূরত্ব এই স্কেল দিয়ে সরাসরি মাপা সম্ভব নয়।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86588" y="3840480"/>
            <a:ext cx="352044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5188" y="40233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কেন গুরুত্বপূর্ণ?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15188" y="4434840"/>
            <a:ext cx="3063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Least Count জানা থাকলে বোঝা যায় পরিমাপে সর্বোচ্চ কতটুকু নির্ভুলতা আশা করা যায়।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35628" y="3840480"/>
            <a:ext cx="352044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564228" y="40233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564228" y="4434840"/>
            <a:ext cx="3063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মিটার স্কেলে ১ সেমি-কে ১০ ভাগে ভাগ করা থাকে, প্রতি ভাগ = ১ মিমি = Least Count।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084668" y="3840480"/>
            <a:ext cx="3520440" cy="2286000"/>
          </a:xfrm>
          <a:prstGeom prst="roundRect">
            <a:avLst>
              <a:gd name="adj" fmla="val 4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13268" y="402336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মনে রাখো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313268" y="4434840"/>
            <a:ext cx="3063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যন্ত্র যত সূক্ষ্ম (যেমন ভার্নিয়ার ক্যালিপার্স), তার Least Count তত ছোট হয়।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9" name="Image 1" descr="/home/claude/day5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সঠিক পদ্ধতি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সঠিকভাবে স্কেল স্থাপন করা</a:t>
            </a:r>
            <a:endParaRPr lang="en-US" sz="3200" dirty="0"/>
          </a:p>
        </p:txBody>
      </p:sp>
      <p:pic>
        <p:nvPicPr>
          <p:cNvPr id="7" name="Image 1" descr="/home/claude/day5/hero_alig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37360"/>
            <a:ext cx="3566160" cy="35661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48640" y="1600200"/>
            <a:ext cx="6949440" cy="402336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9" name="Shape 5"/>
          <p:cNvSpPr/>
          <p:nvPr/>
        </p:nvSpPr>
        <p:spPr>
          <a:xfrm>
            <a:off x="822960" y="1892808"/>
            <a:ext cx="365760" cy="365760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0" name="Text 6"/>
          <p:cNvSpPr/>
          <p:nvPr/>
        </p:nvSpPr>
        <p:spPr>
          <a:xfrm>
            <a:off x="822960" y="1892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371600" y="1874520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স্কেলের শূন্য (0) দাগটি বস্তুর একেবারে শুরুর বিন্দুতে সঠিকভাবে মিলিয়ে বসাও।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822960" y="2734056"/>
            <a:ext cx="365760" cy="365760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3" name="Text 9"/>
          <p:cNvSpPr/>
          <p:nvPr/>
        </p:nvSpPr>
        <p:spPr>
          <a:xfrm>
            <a:off x="822960" y="2734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1371600" y="2715768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 ও বস্তুর মধ্যে কোনো ফাঁকা জায়গা যেন না থাকে — দুটো একদম লেগে থাকতে হবে।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822960" y="3575304"/>
            <a:ext cx="365760" cy="365760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6" name="Text 12"/>
          <p:cNvSpPr/>
          <p:nvPr/>
        </p:nvSpPr>
        <p:spPr>
          <a:xfrm>
            <a:off x="822960" y="35753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1371600" y="3557016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স্কেলটি বস্তুর সমান্তরালে (parallel) রাখো, বাঁকা করে রাখলে ভুল মান আসবে।</a:t>
            </a:r>
            <a:endParaRPr lang="en-US" sz="1350" dirty="0"/>
          </a:p>
        </p:txBody>
      </p:sp>
      <p:sp>
        <p:nvSpPr>
          <p:cNvPr id="18" name="Shape 14"/>
          <p:cNvSpPr/>
          <p:nvPr/>
        </p:nvSpPr>
        <p:spPr>
          <a:xfrm>
            <a:off x="822960" y="4416552"/>
            <a:ext cx="365760" cy="365760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9" name="Text 15"/>
          <p:cNvSpPr/>
          <p:nvPr/>
        </p:nvSpPr>
        <p:spPr>
          <a:xfrm>
            <a:off x="822960" y="4416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3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1371600" y="4398264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বস্তুর অন্য প্রান্ত স্কেলের যে দাগ বরাবর মিলে যায়, সেটাই পরিমাপকৃত মান।</a:t>
            </a:r>
            <a:endParaRPr lang="en-US" sz="1350" dirty="0"/>
          </a:p>
        </p:txBody>
      </p:sp>
      <p:sp>
        <p:nvSpPr>
          <p:cNvPr id="21" name="Text 17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2" name="Image 2" descr="/home/claude/day5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সাধারণ ত্রুটি ১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পার্শ্ব ত্রুটি (Parallax Error)</a:t>
            </a:r>
            <a:endParaRPr lang="en-US" sz="3200" dirty="0"/>
          </a:p>
        </p:txBody>
      </p:sp>
      <p:pic>
        <p:nvPicPr>
          <p:cNvPr id="7" name="Image 1" descr="/home/claude/day5/hero_ey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37360"/>
            <a:ext cx="3566160" cy="35661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48640" y="1600200"/>
            <a:ext cx="694944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822960" y="1783080"/>
            <a:ext cx="64008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5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চোখ যদি স্কেলের ঠিক উপরে (লম্বভাবে) না রেখে কোনো কোণে রাখা হয়, তাহলে দাগের অবস্থান ভুল মনে হয় — একেই পার্শ্ব ত্রুটি বা প্যারালাক্স এরর বলে। এটি পরিমাপে সবচেয়ে সাধারণ ভুলগুলোর একটি।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548640" y="4114800"/>
            <a:ext cx="33832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77240" y="424281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সমস্যা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777240" y="459028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কোণ থেকে দেখলে দাগের প্রকৃত অবস্থানের চেয়ে সামনে বা পেছনে সরে যাওয়া মনে হয়।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114800" y="4114800"/>
            <a:ext cx="33832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343400" y="424281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সমাধান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343400" y="459028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চোখকে সবসময় স্কেলের দাগ বরাবর সোজাসুজি (perpendicular) রেখে পাঠ নিতে হবে।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2" descr="/home/claude/day5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সাধারণ ত্রুটি 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শূন্য ত্রুটি (Zero Error)</a:t>
            </a:r>
            <a:endParaRPr lang="en-US" sz="3200" dirty="0"/>
          </a:p>
        </p:txBody>
      </p:sp>
      <p:pic>
        <p:nvPicPr>
          <p:cNvPr id="7" name="Image 1" descr="/home/claude/day5/hero_zer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737360"/>
            <a:ext cx="3566160" cy="35661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48640" y="1600200"/>
            <a:ext cx="694944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3200" dist="50800" dir="5400000">
              <a:srgbClr val="000000">
                <a:alpha val="25000"/>
              </a:srgbClr>
            </a:outerShdw>
          </a:effectLst>
        </p:spPr>
      </p:sp>
      <p:sp>
        <p:nvSpPr>
          <p:cNvPr id="9" name="Text 5"/>
          <p:cNvSpPr/>
          <p:nvPr/>
        </p:nvSpPr>
        <p:spPr>
          <a:xfrm>
            <a:off x="822960" y="1783080"/>
            <a:ext cx="6400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50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অনেক পুরনো স্কেলের শুরুর (শূন্য) প্রান্ত ক্ষয় হয়ে যায় বা ভাঙা থাকে। তখন শূন্য দাগ থেকে না মেপে ভুল মান আসতে পারে — একে শূন্য ত্রুটি বলে। এই ত্রুটি এড়াতে সবসময় স্কেলের প্রকৃত শূন্য দাগ ব্যবহার করা উচিত, প্রান্ত নয়।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548640" y="4114800"/>
            <a:ext cx="33832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777240" y="424281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চেনার উপায়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777240" y="459028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স্কেলের শুরুর প্রান্ত পরীক্ষা করো — ক্ষয়প্রাপ্ত বা ভাঙা হলে সতর্ক হও।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114800" y="4114800"/>
            <a:ext cx="33832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343400" y="424281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সংশোধন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343400" y="459028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শূন্য দাগের বদলে অন্য কোনো স্পষ্ট দাগ (যেমন ১ সেমি) থেকে মেপে পরে বিয়োগ করে নাও।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2" descr="/home/claude/day5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7/১১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ব্যবহারিক অনুশীলন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উদাহরণ: পেন্সিলের দৈর্ঘ্য মাপা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645920"/>
            <a:ext cx="11109960" cy="914400"/>
          </a:xfrm>
          <a:prstGeom prst="roundRect">
            <a:avLst>
              <a:gd name="adj" fmla="val 12000"/>
            </a:avLst>
          </a:prstGeom>
          <a:solidFill>
            <a:srgbClr val="F9E795">
              <a:alpha val="9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868680" y="16459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প্রশ্ন: একটি পেন্সিলের শুরুর প্রান্ত স্কেলের ০ দাগে এবং শেষ প্রান্ত ১২.৫ সেমি দাগে মিলছে। পেন্সিলের দৈর্ঘ্য কত?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2743200"/>
            <a:ext cx="1110996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000000">
                <a:alpha val="2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68680" y="2990088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29900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371600" y="2971800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পেন্সিলটি স্কেলের পাশে সমান্তরালভাবে বসাও, শুরুর প্রান্ত ০ দাগে মিলাও।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868680" y="3566160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56616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71600" y="3547872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চোখ সোজাসুজি রেখে (parallax এড়িয়ে) পেন্সিলের শেষ প্রান্তের দাগ পড়ো।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868680" y="4142232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7" name="Text 14"/>
          <p:cNvSpPr/>
          <p:nvPr/>
        </p:nvSpPr>
        <p:spPr>
          <a:xfrm>
            <a:off x="868680" y="41422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371600" y="4123944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শুরুর পাঠ = ০ সেমি, শেষের পাঠ = ১২.৫ সেমি।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868680" y="4718304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0" name="Text 17"/>
          <p:cNvSpPr/>
          <p:nvPr/>
        </p:nvSpPr>
        <p:spPr>
          <a:xfrm>
            <a:off x="868680" y="471830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371600" y="4700016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দৈর্ঘ্য = শেষের পাঠ − শুরুর পাঠ = ১২.৫ − ০ = ১২.৫ সেমি।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868680" y="5294376"/>
            <a:ext cx="329184" cy="329184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23" name="Text 20"/>
          <p:cNvSpPr/>
          <p:nvPr/>
        </p:nvSpPr>
        <p:spPr>
          <a:xfrm>
            <a:off x="868680" y="529437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1371600" y="5276088"/>
            <a:ext cx="10058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2263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উত্তর: পেন্সিলের দৈর্ঘ্য = ১২.৫ সেমি (বা ১২৫ মিমি)।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6" name="Image 1" descr="/home/claude/day5/logo_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8/১১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সতর্কতা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সাধারণ ভুল ও এড়ানোর উপায়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737360"/>
            <a:ext cx="1110996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8" name="Image 1" descr="/home/claude/day5/hero_check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057400"/>
            <a:ext cx="731520" cy="7315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28800" y="187452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ভুল: স্কেলের ভাঙা প্রান্ত থেকে মাপা।  সঠিক: সবসময় স্পষ্ট শূন্য দাগ থেকে পরিমাপ শুরু করো।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548640" y="3291840"/>
            <a:ext cx="1110996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1" name="Image 2" descr="/home/claude/day5/hero_ey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611880"/>
            <a:ext cx="731520" cy="7315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828800" y="342900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ভুল: কোণাকুণিভাবে তাকিয়ে দাগ পড়া।  সঠিক: চোখ দাগের ঠিক উপরে সোজাসুজি রাখো (parallax এড়াও)।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548640" y="4846320"/>
            <a:ext cx="1110996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4" name="Image 3" descr="/home/claude/day5/hero_alig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5166360"/>
            <a:ext cx="731520" cy="73152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828800" y="4983480"/>
            <a:ext cx="9601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ভুল: স্কেল বাঁকা বা বস্তু থেকে ফাঁকা রেখে বসানো।  সঠিক: স্কেল ও বস্তু একদম মিলিয়ে সমান্তরালে রাখো।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17" name="Image 4" descr="/home/claude/day5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5/bg_cosmic_ma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44200" y="365760"/>
            <a:ext cx="1051560" cy="402336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744200" y="365760"/>
            <a:ext cx="1051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32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9/১১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বাস্তব প্রয়োগ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768096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স্কেল দিয়ে পরিমাপের প্রয়োগ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26568" y="1600200"/>
            <a:ext cx="2724912" cy="4206240"/>
          </a:xfrm>
          <a:prstGeom prst="roundRect">
            <a:avLst>
              <a:gd name="adj" fmla="val 469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8" name="Image 1" descr="/home/claude/day5/hero_bookope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096" y="1874520"/>
            <a:ext cx="1133856" cy="11338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3728" y="320040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লেখাপড়া ও অফিসে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09448" y="3749040"/>
            <a:ext cx="23591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খাতা, বই, টেবিলের মাপ নেওয়া, নকশা আঁকার সময় সঠিক দৈর্ঘ্য নির্ধারণ।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3297784" y="1600200"/>
            <a:ext cx="2724912" cy="4206240"/>
          </a:xfrm>
          <a:prstGeom prst="roundRect">
            <a:avLst>
              <a:gd name="adj" fmla="val 469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2" name="Image 2" descr="/home/claude/day5/hero_handpoi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312" y="1874520"/>
            <a:ext cx="1133856" cy="113385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34944" y="320040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দর্জির কাজে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3480664" y="3749040"/>
            <a:ext cx="23591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কাপড় কাটার আগে শরীরের মাপ নেওয়া — নির্ভুল মাপ না হলে পোশাক ঠিকমতো হয় না।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6169000" y="1600200"/>
            <a:ext cx="2724912" cy="4206240"/>
          </a:xfrm>
          <a:prstGeom prst="roundRect">
            <a:avLst>
              <a:gd name="adj" fmla="val 469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16" name="Image 3" descr="/home/claude/day5/hero_scale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528" y="1874520"/>
            <a:ext cx="1133856" cy="113385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06160" y="320040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নির্মাণ কাজে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6351880" y="3749040"/>
            <a:ext cx="23591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ঘর-বাড়ি, আসবাবপত্র তৈরির সময় দৈর্ঘ্য-প্রস্থ নির্ভুলভাবে মাপা অপরিহার্য।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9040216" y="1600200"/>
            <a:ext cx="2724912" cy="4206240"/>
          </a:xfrm>
          <a:prstGeom prst="roundRect">
            <a:avLst>
              <a:gd name="adj" fmla="val 469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2000"/>
              </a:srgbClr>
            </a:solidFill>
            <a:prstDash val="solid"/>
          </a:ln>
        </p:spPr>
      </p:sp>
      <p:pic>
        <p:nvPicPr>
          <p:cNvPr id="20" name="Image 4" descr="/home/claude/day5/hero_search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5744" y="1874520"/>
            <a:ext cx="1133856" cy="1133856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177376" y="320040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বৈজ্ঞানিক গবেষণায়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9223096" y="3749040"/>
            <a:ext cx="235915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পরীক্ষাগারে নমুনার আকার পরিমাপ করে তথ্য-উপাত্ত বিশ্লেষণ করা হয়।</a:t>
            </a:r>
            <a:endParaRPr lang="en-US" sz="1150" dirty="0"/>
          </a:p>
        </p:txBody>
      </p:sp>
      <p:sp>
        <p:nvSpPr>
          <p:cNvPr id="23" name="Text 16"/>
          <p:cNvSpPr/>
          <p:nvPr/>
        </p:nvSpPr>
        <p:spPr>
          <a:xfrm>
            <a:off x="457200" y="6510528"/>
            <a:ext cx="9875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1050" dirty="0">
                <a:solidFill>
                  <a:srgbClr val="C9EA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1050" dirty="0"/>
          </a:p>
        </p:txBody>
      </p:sp>
      <p:pic>
        <p:nvPicPr>
          <p:cNvPr id="24" name="Image 5" descr="/home/claude/day5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3152" y="6382512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2026-08-11T23:22:27Z</dcterms:created>
  <dcterms:modified xsi:type="dcterms:W3CDTF">2026-08-11T23:22:27Z</dcterms:modified>
</cp:coreProperties>
</file>