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79" r:id="rId2"/>
    <p:sldId id="278" r:id="rId3"/>
    <p:sldId id="303" r:id="rId4"/>
    <p:sldId id="287" r:id="rId5"/>
    <p:sldId id="304" r:id="rId6"/>
    <p:sldId id="305" r:id="rId7"/>
    <p:sldId id="306" r:id="rId8"/>
    <p:sldId id="307" r:id="rId9"/>
    <p:sldId id="308" r:id="rId10"/>
    <p:sldId id="309" r:id="rId11"/>
    <p:sldId id="310" r:id="rId12"/>
    <p:sldId id="311" r:id="rId13"/>
    <p:sldId id="312" r:id="rId14"/>
    <p:sldId id="267" r:id="rId15"/>
    <p:sldId id="269" r:id="rId16"/>
    <p:sldId id="270" r:id="rId17"/>
    <p:sldId id="291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3594" autoAdjust="0"/>
  </p:normalViewPr>
  <p:slideViewPr>
    <p:cSldViewPr snapToGrid="0">
      <p:cViewPr varScale="1">
        <p:scale>
          <a:sx n="74" d="100"/>
          <a:sy n="74" d="100"/>
        </p:scale>
        <p:origin x="-55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7D6496-2865-4D44-976A-BE0B68105C6B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EA12B8-13AE-439A-8595-A70C655F85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8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A17E68-A869-40CC-86B0-503529E7699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9528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CC82A7-2EB6-45D6-B7C2-B3F4B2D8BB7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3448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61CCA6C-F6DE-4F5B-8876-CE7B5A49FD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259113DB-F97C-442E-9F87-B0E52AD3EA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3EF916D-2346-4ECC-AC2F-706154844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5AB5894-61EA-42FC-AA69-870BD19A6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8D72F86-8199-4514-9925-07C5022F0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1866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F090129-8CED-45BB-A019-2E98B0DAD9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5E7301A9-6E90-4DEE-804A-EA3FF64E4E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A19D826-A7A3-4C5A-BC57-A426CE9FBB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6DC4B81-8C40-4F87-81D3-65A224647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792DD97-2136-4035-9D88-33B39BF964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3668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02F98BA0-9A1A-41EF-9AA5-F4FD74A4DE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C42BE221-3808-4C50-AE93-A541F64A4E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7C4D11B-39AD-44B0-AA33-ED0B2E8CE4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9E0B984-85A7-44F8-912F-6924BA7B0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6696035-2EDC-45CC-959B-7494DB4B12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205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ED351E8-23D8-41B9-A709-C3E3F682C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226FE4A-F688-407F-91BE-B880468D52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8F67F6F-775D-4519-9302-506883D68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802ECF5-7DA7-4A6D-9727-33034042B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C61CF7E-FDAE-4B53-8054-8EDBD6C11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575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D2004C3-5CAA-407F-9118-D04084CCEA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8A3B98D1-96F9-4298-85FB-34A33DC93A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D176C17-53A7-4243-82F2-94E290AD3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E140404-1E4E-4532-B63F-C34C86FEF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9F9A72C-A5AF-45A3-A1B9-88295DBD4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3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EB51EA1-E657-4960-B6A7-466ED022E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AFF627B-8E16-4004-9A60-0F2F17FFB6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6D47242B-C39D-45FF-98B2-F48D677955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E91C39B-A0DB-4566-8832-1337BE7DD0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C8E1DE21-132F-4DCF-B491-0C25791D7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1DECB8F9-49E7-451C-96B8-2ADB853E7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903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F50EABB-DA01-4F08-9C10-F2CD7D220D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61BA400E-0041-4AB4-B307-53E3986A36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B35BFCF0-0AE1-47E7-9AE8-8460E19A89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5FCAC76A-4B78-4702-8F8A-FC6C5B0535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BAA4BC71-43D8-4561-8813-69092F05DF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D4979A22-8887-424E-904C-F8246C73D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2A527B94-3027-4656-A329-FACC40273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40FF3700-787D-40E9-A554-CF3E73A6D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569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D57369F-AD9B-453D-9F85-B5FEE929B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C13C579B-C151-40B6-9594-09C1096A0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F8E15092-2E10-438B-98B1-1748F3632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38FBA190-33E7-44D3-808C-B939218F4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984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51B18B44-5A83-4D4D-9759-82A6CDD736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8F3E8322-0265-4360-A110-C4D6F9474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97D651C7-8B0C-4ABB-89D9-03B9099A1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180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CE9C6A7-3D39-4180-843F-0527067041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867340D-D15E-4938-A941-8D423C7BA4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3A62889D-B1E2-4B88-8851-6A21CBDC3F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B808CAD1-23ED-4473-AF66-959DF320C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59475FDA-08C5-4C71-90A0-46DC056A4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02C0B1B8-5F4B-4498-831E-92CD2B8C2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230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97F8DD6-23E1-438B-8BA9-4C22F1EC04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EF5FB1C2-8841-4783-8B64-8D018D48B2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634EA8F6-1B37-4F19-AF4A-AE5E53BD84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77632862-0CE3-40B9-A2F9-2A53CE0774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C659C770-F8D0-40BA-83B7-64FF8FC23E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C19AA702-487E-4717-9782-1C654D580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576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4E9ADB19-F59B-4692-9654-D0E850237B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DE7EB071-7896-4167-A8CB-6DAEDA0508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76B3633-1A7A-4CC9-83B6-5E45C1F12F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49E155-7052-46B0-BD93-55B58A9ECBF0}" type="datetimeFigureOut">
              <a:rPr lang="en-US" smtClean="0"/>
              <a:pPr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C5DDAEC-06BE-4966-8095-E41552AD5F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98677BD-A734-4218-AE43-74B6121DA8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126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25014" y="520700"/>
            <a:ext cx="7637172" cy="11430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রসায়ন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ক্লাসে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235200" y="609600"/>
            <a:ext cx="6908800" cy="2133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5013" y="1637764"/>
            <a:ext cx="7662931" cy="3384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979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52400" y="2235033"/>
                <a:ext cx="12039600" cy="2554545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sz="3200" dirty="0" err="1" smtClean="0">
                    <a:latin typeface="NikoshBAN" pitchFamily="2" charset="0"/>
                    <a:cs typeface="NikoshBAN" pitchFamily="2" charset="0"/>
                  </a:rPr>
                  <a:t>জলীয়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dirty="0" err="1" smtClean="0">
                    <a:latin typeface="NikoshBAN" pitchFamily="2" charset="0"/>
                    <a:cs typeface="NikoshBAN" pitchFamily="2" charset="0"/>
                  </a:rPr>
                  <a:t>দ্রবনে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dirty="0" err="1" smtClean="0">
                    <a:latin typeface="NikoshBAN" pitchFamily="2" charset="0"/>
                    <a:cs typeface="NikoshBAN" pitchFamily="2" charset="0"/>
                  </a:rPr>
                  <a:t>জৈব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dirty="0" err="1" smtClean="0">
                    <a:latin typeface="NikoshBAN" pitchFamily="2" charset="0"/>
                    <a:cs typeface="NikoshBAN" pitchFamily="2" charset="0"/>
                  </a:rPr>
                  <a:t>এসিড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dirty="0" err="1" smtClean="0">
                    <a:latin typeface="NikoshBAN" pitchFamily="2" charset="0"/>
                    <a:cs typeface="NikoshBAN" pitchFamily="2" charset="0"/>
                  </a:rPr>
                  <a:t>আয়নিত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dirty="0" err="1" smtClean="0">
                    <a:latin typeface="NikoshBAN" pitchFamily="2" charset="0"/>
                    <a:cs typeface="NikoshBAN" pitchFamily="2" charset="0"/>
                  </a:rPr>
                  <a:t>হয়ে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dirty="0" err="1" smtClean="0">
                    <a:latin typeface="NikoshBAN" pitchFamily="2" charset="0"/>
                    <a:cs typeface="NikoshBAN" pitchFamily="2" charset="0"/>
                  </a:rPr>
                  <a:t>উৎপন্ন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dirty="0" err="1" smtClean="0">
                    <a:latin typeface="NikoshBAN" pitchFamily="2" charset="0"/>
                    <a:cs typeface="NikoshBAN" pitchFamily="2" charset="0"/>
                  </a:rPr>
                  <a:t>করে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। </a:t>
                </a:r>
                <a:r>
                  <a:rPr lang="en-US" sz="3200" dirty="0" err="1" smtClean="0">
                    <a:latin typeface="NikoshBAN" pitchFamily="2" charset="0"/>
                    <a:cs typeface="NikoshBAN" pitchFamily="2" charset="0"/>
                  </a:rPr>
                  <a:t>যা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dirty="0" err="1" smtClean="0">
                    <a:latin typeface="NikoshBAN" pitchFamily="2" charset="0"/>
                    <a:cs typeface="NikoshBAN" pitchFamily="2" charset="0"/>
                  </a:rPr>
                  <a:t>নীল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dirty="0" err="1" smtClean="0">
                    <a:latin typeface="NikoshBAN" pitchFamily="2" charset="0"/>
                    <a:cs typeface="NikoshBAN" pitchFamily="2" charset="0"/>
                  </a:rPr>
                  <a:t>লিটমাস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dirty="0" err="1" smtClean="0">
                    <a:latin typeface="NikoshBAN" pitchFamily="2" charset="0"/>
                    <a:cs typeface="NikoshBAN" pitchFamily="2" charset="0"/>
                  </a:rPr>
                  <a:t>কে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dirty="0" err="1" smtClean="0">
                    <a:latin typeface="NikoshBAN" pitchFamily="2" charset="0"/>
                    <a:cs typeface="NikoshBAN" pitchFamily="2" charset="0"/>
                  </a:rPr>
                  <a:t>লাল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dirty="0" err="1" smtClean="0">
                    <a:latin typeface="NikoshBAN" pitchFamily="2" charset="0"/>
                    <a:cs typeface="NikoshBAN" pitchFamily="2" charset="0"/>
                  </a:rPr>
                  <a:t>লিটমাসে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dirty="0" err="1" smtClean="0">
                    <a:latin typeface="NikoshBAN" pitchFamily="2" charset="0"/>
                    <a:cs typeface="NikoshBAN" pitchFamily="2" charset="0"/>
                  </a:rPr>
                  <a:t>পরিনত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dirty="0" err="1" smtClean="0">
                    <a:latin typeface="NikoshBAN" pitchFamily="2" charset="0"/>
                    <a:cs typeface="NikoshBAN" pitchFamily="2" charset="0"/>
                  </a:rPr>
                  <a:t>করে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। </a:t>
                </a:r>
              </a:p>
              <a:p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CH</a:t>
                </a:r>
                <a:r>
                  <a:rPr lang="en-US" sz="3200" baseline="-25000" dirty="0" smtClean="0">
                    <a:latin typeface="NikoshBAN" pitchFamily="2" charset="0"/>
                    <a:cs typeface="NikoshBAN" pitchFamily="2" charset="0"/>
                  </a:rPr>
                  <a:t>3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COOH +H</a:t>
                </a:r>
                <a:r>
                  <a:rPr lang="en-US" sz="3200" baseline="-25000" dirty="0" smtClean="0">
                    <a:latin typeface="NikoshBAN" pitchFamily="2" charset="0"/>
                    <a:cs typeface="NikoshBAN" pitchFamily="2" charset="0"/>
                  </a:rPr>
                  <a:t>2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O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/>
                        <a:ea typeface="Cambria Math"/>
                        <a:cs typeface="NikoshBAN" pitchFamily="2" charset="0"/>
                      </a:rPr>
                      <m:t>⇌</m:t>
                    </m:r>
                  </m:oMath>
                </a14:m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CH</a:t>
                </a:r>
                <a:r>
                  <a:rPr lang="en-US" sz="3200" baseline="-25000" dirty="0" smtClean="0">
                    <a:latin typeface="NikoshBAN" pitchFamily="2" charset="0"/>
                    <a:cs typeface="NikoshBAN" pitchFamily="2" charset="0"/>
                  </a:rPr>
                  <a:t>3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COO</a:t>
                </a:r>
                <a:r>
                  <a:rPr lang="en-US" sz="3200" baseline="30000" dirty="0" smtClean="0">
                    <a:latin typeface="NikoshBAN" pitchFamily="2" charset="0"/>
                    <a:cs typeface="NikoshBAN" pitchFamily="2" charset="0"/>
                  </a:rPr>
                  <a:t>-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+ H</a:t>
                </a:r>
                <a:r>
                  <a:rPr lang="en-US" sz="3200" baseline="-25000" dirty="0" smtClean="0">
                    <a:latin typeface="NikoshBAN" pitchFamily="2" charset="0"/>
                    <a:cs typeface="NikoshBAN" pitchFamily="2" charset="0"/>
                  </a:rPr>
                  <a:t>3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O</a:t>
                </a:r>
                <a:r>
                  <a:rPr lang="en-US" sz="3200" baseline="30000" dirty="0" smtClean="0">
                    <a:latin typeface="NikoshBAN" pitchFamily="2" charset="0"/>
                    <a:cs typeface="NikoshBAN" pitchFamily="2" charset="0"/>
                  </a:rPr>
                  <a:t>+</a:t>
                </a:r>
              </a:p>
              <a:p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H</a:t>
                </a:r>
                <a:r>
                  <a:rPr lang="en-US" sz="3200" baseline="-25000" dirty="0" smtClean="0">
                    <a:latin typeface="NikoshBAN" pitchFamily="2" charset="0"/>
                    <a:cs typeface="NikoshBAN" pitchFamily="2" charset="0"/>
                  </a:rPr>
                  <a:t>3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O</a:t>
                </a:r>
                <a:r>
                  <a:rPr lang="en-US" sz="3200" baseline="30000" dirty="0" smtClean="0">
                    <a:latin typeface="NikoshBAN" pitchFamily="2" charset="0"/>
                    <a:cs typeface="NikoshBAN" pitchFamily="2" charset="0"/>
                  </a:rPr>
                  <a:t>+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+ </a:t>
                </a:r>
                <a:r>
                  <a:rPr lang="en-US" sz="3200" dirty="0" err="1" smtClean="0">
                    <a:latin typeface="NikoshBAN" pitchFamily="2" charset="0"/>
                    <a:cs typeface="NikoshBAN" pitchFamily="2" charset="0"/>
                  </a:rPr>
                  <a:t>নীল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dirty="0" err="1" smtClean="0">
                    <a:latin typeface="NikoshBAN" pitchFamily="2" charset="0"/>
                    <a:cs typeface="NikoshBAN" pitchFamily="2" charset="0"/>
                  </a:rPr>
                  <a:t>লিটমাস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/>
                        <a:ea typeface="Cambria Math"/>
                        <a:cs typeface="NikoshBAN" pitchFamily="2" charset="0"/>
                      </a:rPr>
                      <m:t>→</m:t>
                    </m:r>
                  </m:oMath>
                </a14:m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dirty="0" err="1" smtClean="0">
                    <a:latin typeface="NikoshBAN" pitchFamily="2" charset="0"/>
                    <a:cs typeface="NikoshBAN" pitchFamily="2" charset="0"/>
                  </a:rPr>
                  <a:t>লাল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dirty="0" err="1" smtClean="0">
                    <a:latin typeface="NikoshBAN" pitchFamily="2" charset="0"/>
                    <a:cs typeface="NikoshBAN" pitchFamily="2" charset="0"/>
                  </a:rPr>
                  <a:t>লিটমাস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+ H</a:t>
                </a:r>
                <a:r>
                  <a:rPr lang="en-US" sz="3200" baseline="-25000" dirty="0" smtClean="0">
                    <a:latin typeface="NikoshBAN" pitchFamily="2" charset="0"/>
                    <a:cs typeface="NikoshBAN" pitchFamily="2" charset="0"/>
                  </a:rPr>
                  <a:t>2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O</a:t>
                </a:r>
                <a:endParaRPr lang="en-US" sz="3200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2235033"/>
                <a:ext cx="12039600" cy="2554545"/>
              </a:xfrm>
              <a:prstGeom prst="rect">
                <a:avLst/>
              </a:prstGeom>
              <a:blipFill rotWithShape="1">
                <a:blip r:embed="rId2"/>
                <a:stretch>
                  <a:fillRect l="-1265" t="-3095"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152400" y="12879"/>
            <a:ext cx="7301912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4000" b="1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জৈব</a:t>
            </a:r>
            <a:r>
              <a:rPr lang="en-US" sz="40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এসিড</a:t>
            </a:r>
            <a:r>
              <a:rPr lang="en-US" sz="40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শনাক্তকরণঃ</a:t>
            </a:r>
            <a:r>
              <a:rPr lang="en-US" sz="40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 </a:t>
            </a:r>
          </a:p>
        </p:txBody>
      </p:sp>
      <p:sp>
        <p:nvSpPr>
          <p:cNvPr id="4" name="Rectangle 3"/>
          <p:cNvSpPr/>
          <p:nvPr/>
        </p:nvSpPr>
        <p:spPr>
          <a:xfrm>
            <a:off x="152400" y="1017431"/>
            <a:ext cx="7301912" cy="97879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schemeClr val="tx1"/>
                </a:solidFill>
              </a:rPr>
              <a:t>০১) </a:t>
            </a:r>
            <a:r>
              <a:rPr lang="en-US" sz="2800" dirty="0" err="1" smtClean="0">
                <a:solidFill>
                  <a:schemeClr val="tx1"/>
                </a:solidFill>
              </a:rPr>
              <a:t>লিটমাস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পরীক্ষাঃ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5816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52400" y="2235033"/>
                <a:ext cx="12039600" cy="2554545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NaHCO</a:t>
                </a:r>
                <a:r>
                  <a:rPr lang="en-US" sz="3200" baseline="-25000" dirty="0" smtClean="0">
                    <a:latin typeface="NikoshBAN" pitchFamily="2" charset="0"/>
                    <a:cs typeface="NikoshBAN" pitchFamily="2" charset="0"/>
                  </a:rPr>
                  <a:t>3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dirty="0" err="1" smtClean="0">
                    <a:latin typeface="NikoshBAN" pitchFamily="2" charset="0"/>
                    <a:cs typeface="NikoshBAN" pitchFamily="2" charset="0"/>
                  </a:rPr>
                  <a:t>এর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5% </a:t>
                </a:r>
                <a:r>
                  <a:rPr lang="en-US" sz="3200" dirty="0" err="1" smtClean="0">
                    <a:latin typeface="NikoshBAN" pitchFamily="2" charset="0"/>
                    <a:cs typeface="NikoshBAN" pitchFamily="2" charset="0"/>
                  </a:rPr>
                  <a:t>দ্রবনের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dirty="0" err="1" smtClean="0">
                    <a:latin typeface="NikoshBAN" pitchFamily="2" charset="0"/>
                    <a:cs typeface="NikoshBAN" pitchFamily="2" charset="0"/>
                  </a:rPr>
                  <a:t>সাথে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dirty="0" err="1" smtClean="0">
                    <a:latin typeface="NikoshBAN" pitchFamily="2" charset="0"/>
                    <a:cs typeface="NikoshBAN" pitchFamily="2" charset="0"/>
                  </a:rPr>
                  <a:t>জৈব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dirty="0" err="1" smtClean="0">
                    <a:latin typeface="NikoshBAN" pitchFamily="2" charset="0"/>
                    <a:cs typeface="NikoshBAN" pitchFamily="2" charset="0"/>
                  </a:rPr>
                  <a:t>এসিড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dirty="0" err="1" smtClean="0">
                    <a:latin typeface="NikoshBAN" pitchFamily="2" charset="0"/>
                    <a:cs typeface="NikoshBAN" pitchFamily="2" charset="0"/>
                  </a:rPr>
                  <a:t>এর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dirty="0" err="1" smtClean="0">
                    <a:latin typeface="NikoshBAN" pitchFamily="2" charset="0"/>
                    <a:cs typeface="NikoshBAN" pitchFamily="2" charset="0"/>
                  </a:rPr>
                  <a:t>বিক্রিয়ায়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dirty="0" err="1" smtClean="0">
                    <a:latin typeface="NikoshBAN" pitchFamily="2" charset="0"/>
                    <a:cs typeface="NikoshBAN" pitchFamily="2" charset="0"/>
                  </a:rPr>
                  <a:t>বুদবুদ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dirty="0" err="1" smtClean="0">
                    <a:latin typeface="NikoshBAN" pitchFamily="2" charset="0"/>
                    <a:cs typeface="NikoshBAN" pitchFamily="2" charset="0"/>
                  </a:rPr>
                  <a:t>সহ</a:t>
                </a:r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 CO</a:t>
                </a:r>
                <a:r>
                  <a:rPr lang="en-US" sz="3200" baseline="-25000" dirty="0">
                    <a:latin typeface="NikoshBAN" pitchFamily="2" charset="0"/>
                    <a:cs typeface="NikoshBAN" pitchFamily="2" charset="0"/>
                  </a:rPr>
                  <a:t>2</a:t>
                </a:r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dirty="0" err="1">
                    <a:latin typeface="NikoshBAN" pitchFamily="2" charset="0"/>
                    <a:cs typeface="NikoshBAN" pitchFamily="2" charset="0"/>
                  </a:rPr>
                  <a:t>বের</a:t>
                </a:r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dirty="0" err="1" smtClean="0">
                    <a:latin typeface="NikoshBAN" pitchFamily="2" charset="0"/>
                    <a:cs typeface="NikoshBAN" pitchFamily="2" charset="0"/>
                  </a:rPr>
                  <a:t>হয়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। </a:t>
                </a:r>
                <a:r>
                  <a:rPr lang="en-US" sz="3200" dirty="0" err="1" smtClean="0">
                    <a:latin typeface="NikoshBAN" pitchFamily="2" charset="0"/>
                    <a:cs typeface="NikoshBAN" pitchFamily="2" charset="0"/>
                  </a:rPr>
                  <a:t>নির্গত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CO</a:t>
                </a:r>
                <a:r>
                  <a:rPr lang="en-US" sz="3200" baseline="-25000" dirty="0" smtClean="0">
                    <a:latin typeface="NikoshBAN" pitchFamily="2" charset="0"/>
                    <a:cs typeface="NikoshBAN" pitchFamily="2" charset="0"/>
                  </a:rPr>
                  <a:t>2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dirty="0" err="1" smtClean="0">
                    <a:latin typeface="NikoshBAN" pitchFamily="2" charset="0"/>
                    <a:cs typeface="NikoshBAN" pitchFamily="2" charset="0"/>
                  </a:rPr>
                  <a:t>গ্যাস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dirty="0" err="1" smtClean="0">
                    <a:latin typeface="NikoshBAN" pitchFamily="2" charset="0"/>
                    <a:cs typeface="NikoshBAN" pitchFamily="2" charset="0"/>
                  </a:rPr>
                  <a:t>চুনের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dirty="0" err="1" smtClean="0">
                    <a:latin typeface="NikoshBAN" pitchFamily="2" charset="0"/>
                    <a:cs typeface="NikoshBAN" pitchFamily="2" charset="0"/>
                  </a:rPr>
                  <a:t>পানিকে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dirty="0" err="1" smtClean="0">
                    <a:latin typeface="NikoshBAN" pitchFamily="2" charset="0"/>
                    <a:cs typeface="NikoshBAN" pitchFamily="2" charset="0"/>
                  </a:rPr>
                  <a:t>ঘোলাটে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dirty="0" err="1" smtClean="0">
                    <a:latin typeface="NikoshBAN" pitchFamily="2" charset="0"/>
                    <a:cs typeface="NikoshBAN" pitchFamily="2" charset="0"/>
                  </a:rPr>
                  <a:t>করে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।</a:t>
                </a:r>
              </a:p>
              <a:p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CH</a:t>
                </a:r>
                <a:r>
                  <a:rPr lang="en-US" sz="3200" baseline="-25000" dirty="0" smtClean="0">
                    <a:latin typeface="NikoshBAN" pitchFamily="2" charset="0"/>
                    <a:cs typeface="NikoshBAN" pitchFamily="2" charset="0"/>
                  </a:rPr>
                  <a:t>3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COOH +NaHCO</a:t>
                </a:r>
                <a:r>
                  <a:rPr lang="en-US" sz="3200" baseline="-25000" dirty="0" smtClean="0">
                    <a:latin typeface="NikoshBAN" pitchFamily="2" charset="0"/>
                    <a:cs typeface="NikoshBAN" pitchFamily="2" charset="0"/>
                  </a:rPr>
                  <a:t>3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/>
                        <a:ea typeface="Cambria Math"/>
                        <a:cs typeface="NikoshBAN" pitchFamily="2" charset="0"/>
                      </a:rPr>
                      <m:t>→</m:t>
                    </m:r>
                  </m:oMath>
                </a14:m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CH</a:t>
                </a:r>
                <a:r>
                  <a:rPr lang="en-US" sz="3200" baseline="-25000" dirty="0" smtClean="0">
                    <a:latin typeface="NikoshBAN" pitchFamily="2" charset="0"/>
                    <a:cs typeface="NikoshBAN" pitchFamily="2" charset="0"/>
                  </a:rPr>
                  <a:t>3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COONa +CO</a:t>
                </a:r>
                <a:r>
                  <a:rPr lang="en-US" sz="3200" baseline="-25000" dirty="0" smtClean="0">
                    <a:latin typeface="NikoshBAN" pitchFamily="2" charset="0"/>
                    <a:cs typeface="NikoshBAN" pitchFamily="2" charset="0"/>
                  </a:rPr>
                  <a:t>2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(g)+ H</a:t>
                </a:r>
                <a:r>
                  <a:rPr lang="en-US" sz="3200" baseline="-25000" dirty="0">
                    <a:latin typeface="NikoshBAN" pitchFamily="2" charset="0"/>
                    <a:cs typeface="NikoshBAN" pitchFamily="2" charset="0"/>
                  </a:rPr>
                  <a:t>2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O</a:t>
                </a:r>
                <a:endParaRPr lang="en-US" sz="3200" baseline="30000" dirty="0" smtClean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CO</a:t>
                </a:r>
                <a:r>
                  <a:rPr lang="en-US" sz="3200" baseline="-25000" dirty="0" smtClean="0">
                    <a:latin typeface="NikoshBAN" pitchFamily="2" charset="0"/>
                    <a:cs typeface="NikoshBAN" pitchFamily="2" charset="0"/>
                  </a:rPr>
                  <a:t>2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+Ca(OH)</a:t>
                </a:r>
                <a:r>
                  <a:rPr lang="en-US" sz="3200" baseline="-25000" dirty="0" smtClean="0">
                    <a:latin typeface="NikoshBAN" pitchFamily="2" charset="0"/>
                    <a:cs typeface="NikoshBAN" pitchFamily="2" charset="0"/>
                  </a:rPr>
                  <a:t>2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/>
                        <a:ea typeface="Cambria Math"/>
                        <a:cs typeface="NikoshBAN" pitchFamily="2" charset="0"/>
                      </a:rPr>
                      <m:t>→</m:t>
                    </m:r>
                  </m:oMath>
                </a14:m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CaCO</a:t>
                </a:r>
                <a:r>
                  <a:rPr lang="en-US" sz="3200" baseline="-25000" dirty="0" smtClean="0">
                    <a:latin typeface="NikoshBAN" pitchFamily="2" charset="0"/>
                    <a:cs typeface="NikoshBAN" pitchFamily="2" charset="0"/>
                  </a:rPr>
                  <a:t>3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(s)+ H</a:t>
                </a:r>
                <a:r>
                  <a:rPr lang="en-US" sz="3200" baseline="-25000" dirty="0" smtClean="0">
                    <a:latin typeface="NikoshBAN" pitchFamily="2" charset="0"/>
                    <a:cs typeface="NikoshBAN" pitchFamily="2" charset="0"/>
                  </a:rPr>
                  <a:t>2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O</a:t>
                </a:r>
                <a:endParaRPr lang="en-US" sz="3200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2235033"/>
                <a:ext cx="12039600" cy="2554545"/>
              </a:xfrm>
              <a:prstGeom prst="rect">
                <a:avLst/>
              </a:prstGeom>
              <a:blipFill rotWithShape="1">
                <a:blip r:embed="rId2"/>
                <a:stretch>
                  <a:fillRect l="-1265" t="-3095"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152400" y="12879"/>
            <a:ext cx="7301912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4000" b="1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জৈব</a:t>
            </a:r>
            <a:r>
              <a:rPr lang="en-US" sz="40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এসিড</a:t>
            </a:r>
            <a:r>
              <a:rPr lang="en-US" sz="40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শনাক্তকরণঃ</a:t>
            </a:r>
            <a:r>
              <a:rPr lang="en-US" sz="40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 </a:t>
            </a:r>
          </a:p>
        </p:txBody>
      </p:sp>
      <p:sp>
        <p:nvSpPr>
          <p:cNvPr id="4" name="Rectangle 3"/>
          <p:cNvSpPr/>
          <p:nvPr/>
        </p:nvSpPr>
        <p:spPr>
          <a:xfrm>
            <a:off x="152400" y="1017431"/>
            <a:ext cx="7301912" cy="97879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schemeClr val="tx1"/>
                </a:solidFill>
              </a:rPr>
              <a:t>০২) NaHCO</a:t>
            </a:r>
            <a:r>
              <a:rPr lang="en-US" sz="2800" baseline="-25000" dirty="0" smtClean="0">
                <a:solidFill>
                  <a:schemeClr val="tx1"/>
                </a:solidFill>
              </a:rPr>
              <a:t>3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দ্রবন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পরীক্ষাঃ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38008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152400" y="2235033"/>
                <a:ext cx="12039600" cy="2062103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ফরমিক </a:t>
                </a:r>
                <a:r>
                  <a:rPr lang="en-US" sz="3200" dirty="0" err="1" smtClean="0">
                    <a:latin typeface="NikoshBAN" pitchFamily="2" charset="0"/>
                    <a:cs typeface="NikoshBAN" pitchFamily="2" charset="0"/>
                  </a:rPr>
                  <a:t>এসিড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(HCOOH) </a:t>
                </a:r>
                <a:r>
                  <a:rPr lang="en-US" sz="3200" dirty="0" err="1" smtClean="0">
                    <a:latin typeface="NikoshBAN" pitchFamily="2" charset="0"/>
                    <a:cs typeface="NikoshBAN" pitchFamily="2" charset="0"/>
                  </a:rPr>
                  <a:t>ফেহলিং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dirty="0" err="1" smtClean="0">
                    <a:latin typeface="NikoshBAN" pitchFamily="2" charset="0"/>
                    <a:cs typeface="NikoshBAN" pitchFamily="2" charset="0"/>
                  </a:rPr>
                  <a:t>দ্রবনকে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dirty="0" err="1" smtClean="0">
                    <a:latin typeface="NikoshBAN" pitchFamily="2" charset="0"/>
                    <a:cs typeface="NikoshBAN" pitchFamily="2" charset="0"/>
                  </a:rPr>
                  <a:t>বিজারিত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dirty="0" err="1" smtClean="0">
                    <a:latin typeface="NikoshBAN" pitchFamily="2" charset="0"/>
                    <a:cs typeface="NikoshBAN" pitchFamily="2" charset="0"/>
                  </a:rPr>
                  <a:t>করে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Cu</a:t>
                </a:r>
                <a:r>
                  <a:rPr lang="en-US" sz="3200" baseline="-25000" dirty="0" smtClean="0">
                    <a:latin typeface="NikoshBAN" pitchFamily="2" charset="0"/>
                    <a:cs typeface="NikoshBAN" pitchFamily="2" charset="0"/>
                  </a:rPr>
                  <a:t>2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O </a:t>
                </a:r>
                <a:r>
                  <a:rPr lang="en-US" sz="3200" dirty="0" err="1" smtClean="0">
                    <a:latin typeface="NikoshBAN" pitchFamily="2" charset="0"/>
                    <a:cs typeface="NikoshBAN" pitchFamily="2" charset="0"/>
                  </a:rPr>
                  <a:t>এর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dirty="0" err="1" smtClean="0">
                    <a:latin typeface="NikoshBAN" pitchFamily="2" charset="0"/>
                    <a:cs typeface="NikoshBAN" pitchFamily="2" charset="0"/>
                  </a:rPr>
                  <a:t>লালচে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dirty="0" err="1" smtClean="0">
                    <a:latin typeface="NikoshBAN" pitchFamily="2" charset="0"/>
                    <a:cs typeface="NikoshBAN" pitchFamily="2" charset="0"/>
                  </a:rPr>
                  <a:t>অধঃক্ষেপ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dirty="0" err="1" smtClean="0">
                    <a:latin typeface="NikoshBAN" pitchFamily="2" charset="0"/>
                    <a:cs typeface="NikoshBAN" pitchFamily="2" charset="0"/>
                  </a:rPr>
                  <a:t>সৃষ্টি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dirty="0" err="1" smtClean="0">
                    <a:latin typeface="NikoshBAN" pitchFamily="2" charset="0"/>
                    <a:cs typeface="NikoshBAN" pitchFamily="2" charset="0"/>
                  </a:rPr>
                  <a:t>করে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। </a:t>
                </a:r>
              </a:p>
              <a:p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H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COOH +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Cu(OH)</a:t>
                </a:r>
                <a:r>
                  <a:rPr lang="en-US" sz="3200" baseline="-25000" dirty="0" smtClean="0">
                    <a:latin typeface="NikoshBAN" pitchFamily="2" charset="0"/>
                    <a:cs typeface="NikoshBAN" pitchFamily="2" charset="0"/>
                  </a:rPr>
                  <a:t>2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+NaOH 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/>
                        <a:ea typeface="Cambria Math"/>
                        <a:cs typeface="NikoshBAN" pitchFamily="2" charset="0"/>
                      </a:rPr>
                      <m:t>→</m:t>
                    </m:r>
                  </m:oMath>
                </a14:m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Cu</a:t>
                </a:r>
                <a:r>
                  <a:rPr lang="en-US" sz="3200" baseline="-25000" dirty="0" smtClean="0">
                    <a:latin typeface="NikoshBAN" pitchFamily="2" charset="0"/>
                    <a:cs typeface="NikoshBAN" pitchFamily="2" charset="0"/>
                  </a:rPr>
                  <a:t>2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O</a:t>
                </a:r>
                <a14:m>
                  <m:oMath xmlns:m="http://schemas.openxmlformats.org/officeDocument/2006/math">
                    <m:r>
                      <a:rPr lang="en-US" sz="3200" b="0" i="0" smtClean="0"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a:rPr lang="en-US" sz="3200" i="1" smtClean="0">
                        <a:latin typeface="Cambria Math"/>
                        <a:ea typeface="Cambria Math"/>
                        <a:cs typeface="NikoshBAN" pitchFamily="2" charset="0"/>
                      </a:rPr>
                      <m:t>↓</m:t>
                    </m:r>
                  </m:oMath>
                </a14:m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+Na</a:t>
                </a:r>
                <a:r>
                  <a:rPr lang="en-US" sz="3200" baseline="-25000" dirty="0" smtClean="0">
                    <a:latin typeface="NikoshBAN" pitchFamily="2" charset="0"/>
                    <a:cs typeface="NikoshBAN" pitchFamily="2" charset="0"/>
                  </a:rPr>
                  <a:t>2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CO</a:t>
                </a:r>
                <a:r>
                  <a:rPr lang="en-US" sz="3200" baseline="-25000" dirty="0" smtClean="0">
                    <a:latin typeface="NikoshBAN" pitchFamily="2" charset="0"/>
                    <a:cs typeface="NikoshBAN" pitchFamily="2" charset="0"/>
                  </a:rPr>
                  <a:t>3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+ H</a:t>
                </a:r>
                <a:r>
                  <a:rPr lang="en-US" sz="3200" baseline="-25000" dirty="0" smtClean="0">
                    <a:latin typeface="NikoshBAN" pitchFamily="2" charset="0"/>
                    <a:cs typeface="NikoshBAN" pitchFamily="2" charset="0"/>
                  </a:rPr>
                  <a:t>2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O</a:t>
                </a:r>
                <a:endParaRPr lang="en-US" sz="3200" baseline="30000" dirty="0" smtClean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2235033"/>
                <a:ext cx="12039600" cy="2062103"/>
              </a:xfrm>
              <a:prstGeom prst="rect">
                <a:avLst/>
              </a:prstGeom>
              <a:blipFill rotWithShape="1">
                <a:blip r:embed="rId2"/>
                <a:stretch>
                  <a:fillRect l="-1265" t="-3835" b="-85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152400" y="0"/>
            <a:ext cx="12039600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4000" b="1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অ্যালডিহাইড</a:t>
            </a:r>
            <a:r>
              <a:rPr lang="en-US" sz="40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40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বিজারক</a:t>
            </a:r>
            <a:r>
              <a:rPr lang="en-US" sz="40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রুপে</a:t>
            </a:r>
            <a:r>
              <a:rPr lang="en-US" sz="40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ফরমিকএসিডঃ</a:t>
            </a:r>
            <a:r>
              <a:rPr lang="en-US" sz="40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   </a:t>
            </a:r>
          </a:p>
        </p:txBody>
      </p:sp>
      <p:sp>
        <p:nvSpPr>
          <p:cNvPr id="4" name="Rectangle 3"/>
          <p:cNvSpPr/>
          <p:nvPr/>
        </p:nvSpPr>
        <p:spPr>
          <a:xfrm>
            <a:off x="152400" y="1017431"/>
            <a:ext cx="7301912" cy="97879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schemeClr val="tx1"/>
                </a:solidFill>
              </a:rPr>
              <a:t>০১) </a:t>
            </a:r>
            <a:r>
              <a:rPr lang="en-US" sz="2800" dirty="0" err="1" smtClean="0">
                <a:solidFill>
                  <a:schemeClr val="tx1"/>
                </a:solidFill>
              </a:rPr>
              <a:t>ফেহলিং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দ্রবন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পরীক্ষাঃ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6103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152400" y="2235033"/>
                <a:ext cx="12039600" cy="2062103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ফরমিক </a:t>
                </a:r>
                <a:r>
                  <a:rPr lang="en-US" sz="3200" dirty="0" err="1" smtClean="0">
                    <a:latin typeface="NikoshBAN" pitchFamily="2" charset="0"/>
                    <a:cs typeface="NikoshBAN" pitchFamily="2" charset="0"/>
                  </a:rPr>
                  <a:t>এসিড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(HCOOH) </a:t>
                </a:r>
                <a:r>
                  <a:rPr lang="en-US" sz="3200" dirty="0" err="1" smtClean="0">
                    <a:latin typeface="NikoshBAN" pitchFamily="2" charset="0"/>
                    <a:cs typeface="NikoshBAN" pitchFamily="2" charset="0"/>
                  </a:rPr>
                  <a:t>টলেন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dirty="0" err="1" smtClean="0">
                    <a:latin typeface="NikoshBAN" pitchFamily="2" charset="0"/>
                    <a:cs typeface="NikoshBAN" pitchFamily="2" charset="0"/>
                  </a:rPr>
                  <a:t>বিকারককে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dirty="0" err="1" smtClean="0">
                    <a:latin typeface="NikoshBAN" pitchFamily="2" charset="0"/>
                    <a:cs typeface="NikoshBAN" pitchFamily="2" charset="0"/>
                  </a:rPr>
                  <a:t>বিজারিত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dirty="0" err="1" smtClean="0">
                    <a:latin typeface="NikoshBAN" pitchFamily="2" charset="0"/>
                    <a:cs typeface="NikoshBAN" pitchFamily="2" charset="0"/>
                  </a:rPr>
                  <a:t>করে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dirty="0" err="1" smtClean="0">
                    <a:latin typeface="NikoshBAN" pitchFamily="2" charset="0"/>
                    <a:cs typeface="NikoshBAN" pitchFamily="2" charset="0"/>
                  </a:rPr>
                  <a:t>সিলভার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dirty="0" err="1" smtClean="0">
                    <a:latin typeface="NikoshBAN" pitchFamily="2" charset="0"/>
                    <a:cs typeface="NikoshBAN" pitchFamily="2" charset="0"/>
                  </a:rPr>
                  <a:t>দর্পন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dirty="0" err="1" smtClean="0">
                    <a:latin typeface="NikoshBAN" pitchFamily="2" charset="0"/>
                    <a:cs typeface="NikoshBAN" pitchFamily="2" charset="0"/>
                  </a:rPr>
                  <a:t>সৃষ্টি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dirty="0" err="1" smtClean="0">
                    <a:latin typeface="NikoshBAN" pitchFamily="2" charset="0"/>
                    <a:cs typeface="NikoshBAN" pitchFamily="2" charset="0"/>
                  </a:rPr>
                  <a:t>করে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। </a:t>
                </a:r>
              </a:p>
              <a:p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H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COOH +[Ag(NH</a:t>
                </a:r>
                <a:r>
                  <a:rPr lang="en-US" sz="3200" baseline="-25000" dirty="0" smtClean="0">
                    <a:latin typeface="NikoshBAN" pitchFamily="2" charset="0"/>
                    <a:cs typeface="NikoshBAN" pitchFamily="2" charset="0"/>
                  </a:rPr>
                  <a:t>3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)</a:t>
                </a:r>
                <a:r>
                  <a:rPr lang="en-US" sz="3200" baseline="-25000" dirty="0" smtClean="0">
                    <a:latin typeface="NikoshBAN" pitchFamily="2" charset="0"/>
                    <a:cs typeface="NikoshBAN" pitchFamily="2" charset="0"/>
                  </a:rPr>
                  <a:t>2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]OH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/>
                        <a:ea typeface="Cambria Math"/>
                        <a:cs typeface="NikoshBAN" pitchFamily="2" charset="0"/>
                      </a:rPr>
                      <m:t>→</m:t>
                    </m:r>
                  </m:oMath>
                </a14:m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Ag(s) +(NH</a:t>
                </a:r>
                <a:r>
                  <a:rPr lang="en-US" sz="3200" baseline="-25000" dirty="0" smtClean="0">
                    <a:latin typeface="NikoshBAN" pitchFamily="2" charset="0"/>
                    <a:cs typeface="NikoshBAN" pitchFamily="2" charset="0"/>
                  </a:rPr>
                  <a:t>4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)</a:t>
                </a:r>
                <a:r>
                  <a:rPr lang="en-US" sz="3200" baseline="-25000" dirty="0" smtClean="0">
                    <a:latin typeface="NikoshBAN" pitchFamily="2" charset="0"/>
                    <a:cs typeface="NikoshBAN" pitchFamily="2" charset="0"/>
                  </a:rPr>
                  <a:t>2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CO</a:t>
                </a:r>
                <a:r>
                  <a:rPr lang="en-US" sz="3200" baseline="-25000" dirty="0" smtClean="0">
                    <a:latin typeface="NikoshBAN" pitchFamily="2" charset="0"/>
                    <a:cs typeface="NikoshBAN" pitchFamily="2" charset="0"/>
                  </a:rPr>
                  <a:t>3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+ H</a:t>
                </a:r>
                <a:r>
                  <a:rPr lang="en-US" sz="3200" baseline="-25000" dirty="0" smtClean="0">
                    <a:latin typeface="NikoshBAN" pitchFamily="2" charset="0"/>
                    <a:cs typeface="NikoshBAN" pitchFamily="2" charset="0"/>
                  </a:rPr>
                  <a:t>2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O+NH</a:t>
                </a:r>
                <a:r>
                  <a:rPr lang="en-US" sz="3200" baseline="-25000" dirty="0" smtClean="0">
                    <a:latin typeface="NikoshBAN" pitchFamily="2" charset="0"/>
                    <a:cs typeface="NikoshBAN" pitchFamily="2" charset="0"/>
                  </a:rPr>
                  <a:t>3</a:t>
                </a:r>
                <a:endParaRPr lang="en-US" sz="3200" baseline="-25000" dirty="0" smtClean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" y="2235033"/>
                <a:ext cx="12039600" cy="2062103"/>
              </a:xfrm>
              <a:prstGeom prst="rect">
                <a:avLst/>
              </a:prstGeom>
              <a:blipFill rotWithShape="1">
                <a:blip r:embed="rId2"/>
                <a:stretch>
                  <a:fillRect l="-1265" t="-3835" b="-85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152400" y="0"/>
            <a:ext cx="12039600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4000" b="1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অ্যালডিহাইড</a:t>
            </a:r>
            <a:r>
              <a:rPr lang="en-US" sz="40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40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বিজারক</a:t>
            </a:r>
            <a:r>
              <a:rPr lang="en-US" sz="40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রুপে</a:t>
            </a:r>
            <a:r>
              <a:rPr lang="en-US" sz="40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ফরমিকএসিডঃ</a:t>
            </a:r>
            <a:r>
              <a:rPr lang="en-US" sz="40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   </a:t>
            </a:r>
          </a:p>
        </p:txBody>
      </p:sp>
      <p:sp>
        <p:nvSpPr>
          <p:cNvPr id="4" name="Rectangle 3"/>
          <p:cNvSpPr/>
          <p:nvPr/>
        </p:nvSpPr>
        <p:spPr>
          <a:xfrm>
            <a:off x="152400" y="1017431"/>
            <a:ext cx="7301912" cy="97879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 smtClean="0">
                <a:solidFill>
                  <a:schemeClr val="tx1"/>
                </a:solidFill>
              </a:rPr>
              <a:t>০২) </a:t>
            </a:r>
            <a:r>
              <a:rPr lang="en-US" sz="2800" dirty="0" err="1" smtClean="0">
                <a:solidFill>
                  <a:schemeClr val="tx1"/>
                </a:solidFill>
              </a:rPr>
              <a:t>টলেন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বিকারক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পরীক্ষাঃ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84709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B403809-0854-4ED0-AE96-B5765A97AF28}"/>
              </a:ext>
            </a:extLst>
          </p:cNvPr>
          <p:cNvSpPr txBox="1">
            <a:spLocks/>
          </p:cNvSpPr>
          <p:nvPr/>
        </p:nvSpPr>
        <p:spPr>
          <a:xfrm>
            <a:off x="3920835" y="803563"/>
            <a:ext cx="5182257" cy="155462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NikoshBAN" panose="02000000000000000000" pitchFamily="2" charset="0"/>
              <a:ea typeface="+mj-ea"/>
              <a:cs typeface="NikoshBAN" panose="020000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একক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কাজ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923710"/>
            <a:ext cx="12192000" cy="132343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4000" dirty="0" smtClean="0"/>
              <a:t> </a:t>
            </a:r>
            <a:r>
              <a:rPr lang="en-US" sz="4000" dirty="0" err="1" smtClean="0"/>
              <a:t>টলেন</a:t>
            </a:r>
            <a:r>
              <a:rPr lang="en-US" sz="4000" dirty="0" smtClean="0"/>
              <a:t> </a:t>
            </a:r>
            <a:r>
              <a:rPr lang="en-US" sz="4000" dirty="0" err="1" smtClean="0"/>
              <a:t>বিকারক</a:t>
            </a:r>
            <a:r>
              <a:rPr lang="en-US" sz="4000" dirty="0" smtClean="0"/>
              <a:t>  </a:t>
            </a:r>
            <a:r>
              <a:rPr lang="en-US" sz="4000" dirty="0" err="1" smtClean="0"/>
              <a:t>কি</a:t>
            </a:r>
            <a:r>
              <a:rPr lang="en-US" sz="4000" dirty="0" smtClean="0"/>
              <a:t> ?</a:t>
            </a:r>
            <a:endParaRPr lang="en-US" sz="4000" dirty="0"/>
          </a:p>
          <a:p>
            <a:pPr>
              <a:buFont typeface="Wingdings" pitchFamily="2" charset="2"/>
              <a:buChar char="Ø"/>
            </a:pPr>
            <a:r>
              <a:rPr lang="en-US" sz="4000" dirty="0" smtClean="0"/>
              <a:t> </a:t>
            </a:r>
            <a:r>
              <a:rPr lang="en-US" sz="4000" dirty="0" err="1" smtClean="0"/>
              <a:t>ফেহলিং</a:t>
            </a:r>
            <a:r>
              <a:rPr lang="en-US" sz="4000" dirty="0" smtClean="0"/>
              <a:t> </a:t>
            </a:r>
            <a:r>
              <a:rPr lang="en-US" sz="4000" dirty="0" err="1" smtClean="0"/>
              <a:t>দ্রবন</a:t>
            </a:r>
            <a:r>
              <a:rPr lang="en-US" sz="4000" dirty="0" smtClean="0"/>
              <a:t> </a:t>
            </a:r>
            <a:r>
              <a:rPr lang="en-US" sz="4000" dirty="0" err="1" smtClean="0"/>
              <a:t>কি</a:t>
            </a:r>
            <a:r>
              <a:rPr lang="en-US" sz="4000" dirty="0" smtClean="0"/>
              <a:t> </a:t>
            </a:r>
            <a:r>
              <a:rPr lang="en-US" sz="4000" dirty="0" smtClean="0"/>
              <a:t>?</a:t>
            </a:r>
            <a:endParaRPr lang="en-US" sz="4000" dirty="0"/>
          </a:p>
        </p:txBody>
      </p:sp>
      <p:pic>
        <p:nvPicPr>
          <p:cNvPr id="4" name="Picture 2" descr="taking test clipart - Clip Art Library">
            <a:extLst>
              <a:ext uri="{FF2B5EF4-FFF2-40B4-BE49-F238E27FC236}">
                <a16:creationId xmlns="" xmlns:a16="http://schemas.microsoft.com/office/drawing/2014/main" id="{80F97CDA-9FA6-48AC-A07F-7A4DEC6FFA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62109" y1="57296" x2="48242" y2="67597"/>
                        <a14:foregroundMark x1="49609" y1="72103" x2="57422" y2="77039"/>
                        <a14:foregroundMark x1="75000" y1="66524" x2="80078" y2="68026"/>
                        <a14:foregroundMark x1="37109" y1="80258" x2="60742" y2="85193"/>
                        <a14:foregroundMark x1="22070" y1="80258" x2="27539" y2="85193"/>
                        <a14:foregroundMark x1="21094" y1="91416" x2="84766" y2="89914"/>
                        <a14:foregroundMark x1="94336" y1="82618" x2="82422" y2="98498"/>
                        <a14:foregroundMark x1="84180" y1="76609" x2="84180" y2="76609"/>
                        <a14:foregroundMark x1="92969" y1="92918" x2="92969" y2="92918"/>
                        <a14:foregroundMark x1="74023" y1="85837" x2="97656" y2="80258"/>
                        <a14:foregroundMark x1="67578" y1="69957" x2="77734" y2="68455"/>
                        <a14:foregroundMark x1="95313" y1="85193" x2="94336" y2="97425"/>
                        <a14:foregroundMark x1="58789" y1="95279" x2="81055" y2="96996"/>
                        <a14:foregroundMark x1="39453" y1="11159" x2="24219" y2="14807"/>
                        <a14:foregroundMark x1="43164" y1="7296" x2="35742" y2="32618"/>
                        <a14:foregroundMark x1="28516" y1="7296" x2="53320" y2="15880"/>
                        <a14:foregroundMark x1="32617" y1="3219" x2="47266" y2="9227"/>
                        <a14:foregroundMark x1="27539" y1="17382" x2="23828" y2="34549"/>
                        <a14:foregroundMark x1="71289" y1="82618" x2="89258" y2="74034"/>
                        <a14:foregroundMark x1="48242" y1="94850" x2="25195" y2="97854"/>
                        <a14:foregroundMark x1="7617" y1="56867" x2="2148" y2="62446"/>
                        <a14:foregroundMark x1="20508" y1="96996" x2="14063" y2="90773"/>
                        <a14:foregroundMark x1="5469" y1="91845" x2="11914" y2="86695"/>
                        <a14:foregroundMark x1="42773" y1="62017" x2="54297" y2="62446"/>
                        <a14:foregroundMark x1="89258" y1="64378" x2="93945" y2="64378"/>
                        <a14:foregroundMark x1="90625" y1="77682" x2="97266" y2="77682"/>
                      </a14:backgroundRemoval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818" y="324853"/>
            <a:ext cx="2769540" cy="2033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226D5EB-4BF1-4269-B676-A85A2ED327B2}"/>
              </a:ext>
            </a:extLst>
          </p:cNvPr>
          <p:cNvSpPr txBox="1">
            <a:spLocks/>
          </p:cNvSpPr>
          <p:nvPr/>
        </p:nvSpPr>
        <p:spPr>
          <a:xfrm>
            <a:off x="5565913" y="0"/>
            <a:ext cx="5509918" cy="157122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200" b="1" dirty="0" err="1" smtClean="0">
                <a:solidFill>
                  <a:schemeClr val="tx1"/>
                </a:solidFill>
                <a:latin typeface="NikoshBAN" pitchFamily="2" charset="0"/>
                <a:ea typeface="+mj-ea"/>
                <a:cs typeface="+mj-cs"/>
              </a:rPr>
              <a:t>দলীয়</a:t>
            </a:r>
            <a:r>
              <a:rPr lang="en-US" sz="7200" b="1" dirty="0" smtClean="0">
                <a:solidFill>
                  <a:schemeClr val="tx1"/>
                </a:solidFill>
                <a:latin typeface="NikoshBAN" pitchFamily="2" charset="0"/>
                <a:ea typeface="+mj-ea"/>
                <a:cs typeface="+mj-cs"/>
              </a:rPr>
              <a:t> </a:t>
            </a:r>
            <a:r>
              <a:rPr lang="en-US" sz="7200" b="1" dirty="0" err="1" smtClean="0">
                <a:solidFill>
                  <a:schemeClr val="tx1"/>
                </a:solidFill>
                <a:latin typeface="NikoshBAN" pitchFamily="2" charset="0"/>
                <a:ea typeface="+mj-ea"/>
                <a:cs typeface="+mj-cs"/>
              </a:rPr>
              <a:t>কাজ</a:t>
            </a:r>
            <a:r>
              <a:rPr lang="en-US" sz="7200" b="1" dirty="0" smtClean="0">
                <a:solidFill>
                  <a:schemeClr val="tx1"/>
                </a:solidFill>
                <a:latin typeface="NikoshBAN" pitchFamily="2" charset="0"/>
                <a:ea typeface="+mj-ea"/>
                <a:cs typeface="+mj-cs"/>
              </a:rPr>
              <a:t> 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099256"/>
            <a:ext cx="12192000" cy="107721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arenR"/>
            </a:pPr>
            <a:r>
              <a:rPr lang="en-US" sz="3200" dirty="0" smtClean="0"/>
              <a:t>HCOOH </a:t>
            </a:r>
            <a:r>
              <a:rPr lang="en-US" sz="3200" dirty="0" err="1" smtClean="0"/>
              <a:t>এসিড</a:t>
            </a:r>
            <a:r>
              <a:rPr lang="en-US" sz="3200" dirty="0" smtClean="0"/>
              <a:t> </a:t>
            </a:r>
            <a:r>
              <a:rPr lang="en-US" sz="3200" dirty="0" err="1" smtClean="0"/>
              <a:t>কেন</a:t>
            </a:r>
            <a:r>
              <a:rPr lang="en-US" sz="3200" dirty="0" smtClean="0"/>
              <a:t> -</a:t>
            </a:r>
            <a:r>
              <a:rPr lang="en-US" sz="3200" dirty="0" err="1" smtClean="0">
                <a:solidFill>
                  <a:schemeClr val="tx1"/>
                </a:solidFill>
              </a:rPr>
              <a:t>আলোচনা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কর</a:t>
            </a:r>
            <a:r>
              <a:rPr lang="en-US" sz="3200" dirty="0" smtClean="0">
                <a:solidFill>
                  <a:schemeClr val="tx1"/>
                </a:solidFill>
              </a:rPr>
              <a:t> ।</a:t>
            </a:r>
          </a:p>
          <a:p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smtClean="0">
                <a:solidFill>
                  <a:schemeClr val="tx1"/>
                </a:solidFill>
              </a:rPr>
              <a:t>   </a:t>
            </a:r>
            <a:endParaRPr lang="en-US" sz="32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434" y="0"/>
            <a:ext cx="4439479" cy="1571223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FC1656A-740F-495B-994A-E02CDEA5DBCB}"/>
              </a:ext>
            </a:extLst>
          </p:cNvPr>
          <p:cNvSpPr txBox="1">
            <a:spLocks/>
          </p:cNvSpPr>
          <p:nvPr/>
        </p:nvSpPr>
        <p:spPr>
          <a:xfrm>
            <a:off x="5898524" y="334852"/>
            <a:ext cx="5707939" cy="182160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NikoshBAN" panose="02000000000000000000" pitchFamily="2" charset="0"/>
              <a:ea typeface="+mj-ea"/>
              <a:cs typeface="NikoshBAN" panose="020000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বাড়ীর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কাজ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673021"/>
            <a:ext cx="12192000" cy="107721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3200" dirty="0" smtClean="0"/>
              <a:t>HCOOH ও  CH3COOH </a:t>
            </a:r>
            <a:r>
              <a:rPr lang="en-US" sz="3200" dirty="0" err="1" smtClean="0"/>
              <a:t>এর</a:t>
            </a:r>
            <a:r>
              <a:rPr lang="en-US" sz="3200" dirty="0" smtClean="0"/>
              <a:t> </a:t>
            </a:r>
            <a:r>
              <a:rPr lang="en-US" sz="3200" dirty="0" err="1" smtClean="0"/>
              <a:t>মধ্যে</a:t>
            </a:r>
            <a:r>
              <a:rPr lang="en-US" sz="3200" dirty="0" smtClean="0"/>
              <a:t> </a:t>
            </a:r>
            <a:r>
              <a:rPr lang="en-US" sz="3200" dirty="0" err="1" smtClean="0"/>
              <a:t>কোনটি</a:t>
            </a:r>
            <a:r>
              <a:rPr lang="en-US" sz="3200" dirty="0" smtClean="0"/>
              <a:t> </a:t>
            </a:r>
            <a:r>
              <a:rPr lang="en-US" sz="3200" dirty="0" err="1" smtClean="0"/>
              <a:t>বিজারক</a:t>
            </a:r>
            <a:r>
              <a:rPr lang="en-US" sz="3200" dirty="0" smtClean="0"/>
              <a:t> </a:t>
            </a:r>
            <a:r>
              <a:rPr lang="en-US" sz="3200" dirty="0" err="1" smtClean="0"/>
              <a:t>হিসাবে</a:t>
            </a:r>
            <a:r>
              <a:rPr lang="en-US" sz="3200" dirty="0" smtClean="0"/>
              <a:t> </a:t>
            </a:r>
            <a:r>
              <a:rPr lang="en-US" sz="3200" dirty="0" err="1" smtClean="0"/>
              <a:t>আচরন</a:t>
            </a:r>
            <a:r>
              <a:rPr lang="en-US" sz="3200" dirty="0" smtClean="0"/>
              <a:t> </a:t>
            </a:r>
            <a:r>
              <a:rPr lang="en-US" sz="3200" dirty="0" err="1" smtClean="0"/>
              <a:t>করবে</a:t>
            </a:r>
            <a:r>
              <a:rPr lang="en-US" sz="3200" dirty="0" smtClean="0"/>
              <a:t>-  </a:t>
            </a:r>
            <a:r>
              <a:rPr lang="en-US" sz="3200" dirty="0" err="1" smtClean="0"/>
              <a:t>বিক্রিয়াসহ</a:t>
            </a:r>
            <a:r>
              <a:rPr lang="en-US" sz="3200" dirty="0" smtClean="0"/>
              <a:t>  </a:t>
            </a:r>
            <a:r>
              <a:rPr lang="en-US" sz="3200" dirty="0" err="1"/>
              <a:t>বর্ননা</a:t>
            </a:r>
            <a:r>
              <a:rPr lang="en-US" sz="3200" dirty="0"/>
              <a:t> </a:t>
            </a:r>
            <a:r>
              <a:rPr lang="en-US" sz="3200" dirty="0" err="1" smtClean="0"/>
              <a:t>কর</a:t>
            </a:r>
            <a:r>
              <a:rPr lang="en-US" sz="3200" dirty="0" smtClean="0"/>
              <a:t>।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704" y="334851"/>
            <a:ext cx="3541690" cy="1821605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31999" y="356350"/>
            <a:ext cx="6944575" cy="120032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7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r>
              <a:rPr lang="en-US" sz="7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en-US" sz="7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7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1" y="1556679"/>
            <a:ext cx="6944574" cy="3901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697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4544619" y="228601"/>
            <a:ext cx="3001901" cy="86177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76197" tIns="38098" rIns="76197" bIns="38098">
            <a:spAutoFit/>
          </a:bodyPr>
          <a:lstStyle/>
          <a:p>
            <a:r>
              <a:rPr lang="bn-BD" sz="51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</a:t>
            </a:r>
            <a:r>
              <a:rPr lang="bn-IN" sz="51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চিতি</a:t>
            </a:r>
            <a:endParaRPr lang="en-US" sz="51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4528" y="3577125"/>
            <a:ext cx="578572" cy="265486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1436" y="533400"/>
            <a:ext cx="2868782" cy="2811209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508001" y="3475807"/>
            <a:ext cx="5384799" cy="2857500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76197" tIns="38098" rIns="76197" bIns="38098" rtlCol="0" anchor="ctr"/>
          <a:lstStyle/>
          <a:p>
            <a:pPr>
              <a:buNone/>
            </a:pP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মোঃ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ু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সলাম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মোল্লা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                                   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প্রভাষক,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বিভাগীয়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প্রধান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রসায়ন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bn-BD" sz="2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বদিউল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আল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ডি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্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ি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কলেজ        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                 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ু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া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নগ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র,</a:t>
            </a:r>
            <a:r>
              <a:rPr lang="en-US" sz="2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কু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ি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্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া</a:t>
            </a: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bn-BD" sz="2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মোবাইলঃ 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০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৭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৩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as-IN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৭</a:t>
            </a:r>
            <a:r>
              <a:rPr lang="en-US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</a:t>
            </a:r>
            <a:endParaRPr lang="bn-BD" sz="2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2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ই-মেইলঃ</a:t>
            </a:r>
            <a:r>
              <a:rPr lang="bn-BD" sz="27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7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nazrulcvc@gmail.com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546520" y="3344609"/>
            <a:ext cx="4266269" cy="2988699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76197" tIns="38098" rIns="76197" bIns="38098" rtlCol="0" anchor="ctr"/>
          <a:lstStyle/>
          <a:p>
            <a:pPr>
              <a:spcBef>
                <a:spcPct val="50000"/>
              </a:spcBef>
            </a:pPr>
            <a:r>
              <a:rPr lang="bn-BD" sz="2000" b="1" dirty="0">
                <a:latin typeface="NikoshBAN" pitchFamily="2" charset="0"/>
                <a:cs typeface="NikoshBAN" pitchFamily="2" charset="0"/>
              </a:rPr>
              <a:t>বিষয়ঃ </a:t>
            </a:r>
            <a:r>
              <a:rPr lang="bn-IN" sz="2000" b="1" u="sng" dirty="0">
                <a:latin typeface="NikoshBAN" pitchFamily="2" charset="0"/>
                <a:cs typeface="NikoshBAN" pitchFamily="2" charset="0"/>
              </a:rPr>
              <a:t>রসায়ন</a:t>
            </a:r>
            <a:r>
              <a:rPr lang="en-US" sz="2000" b="1" u="sng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u="sng" dirty="0" smtClean="0">
                <a:latin typeface="NikoshBAN" pitchFamily="2" charset="0"/>
                <a:cs typeface="NikoshBAN" pitchFamily="2" charset="0"/>
              </a:rPr>
              <a:t>২য়  </a:t>
            </a:r>
            <a:r>
              <a:rPr lang="en-US" sz="2000" b="1" u="sng" dirty="0" err="1">
                <a:latin typeface="NikoshBAN" pitchFamily="2" charset="0"/>
                <a:cs typeface="NikoshBAN" pitchFamily="2" charset="0"/>
              </a:rPr>
              <a:t>পত্র</a:t>
            </a:r>
            <a:r>
              <a:rPr lang="en-US" sz="2000" b="1" u="sng" dirty="0">
                <a:latin typeface="NikoshBAN" pitchFamily="2" charset="0"/>
                <a:cs typeface="NikoshBAN" pitchFamily="2" charset="0"/>
              </a:rPr>
              <a:t>                   </a:t>
            </a:r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শ্রেণি-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দ্বাদশ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bn-IN" sz="2000" b="1" dirty="0">
              <a:latin typeface="NikoshBAN" pitchFamily="2" charset="0"/>
              <a:cs typeface="NikoshBAN" pitchFamily="2" charset="0"/>
            </a:endParaRPr>
          </a:p>
          <a:p>
            <a:pPr>
              <a:spcBef>
                <a:spcPct val="50000"/>
              </a:spcBef>
            </a:pPr>
            <a:r>
              <a:rPr lang="bn-IN" sz="2000" b="1" dirty="0" smtClean="0">
                <a:latin typeface="NikoshBAN" pitchFamily="2" charset="0"/>
                <a:cs typeface="NikoshBAN" pitchFamily="2" charset="0"/>
              </a:rPr>
              <a:t>অধ্যায়ঃ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জৈব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atin typeface="NikoshBAN" pitchFamily="2" charset="0"/>
                <a:cs typeface="NikoshBAN" pitchFamily="2" charset="0"/>
              </a:rPr>
              <a:t>রসায়ন</a:t>
            </a:r>
            <a:endParaRPr lang="bn-IN" sz="2000" b="1" dirty="0">
              <a:latin typeface="NikoshBAN" pitchFamily="2" charset="0"/>
              <a:cs typeface="NikoshBAN" pitchFamily="2" charset="0"/>
            </a:endParaRPr>
          </a:p>
          <a:p>
            <a:pPr>
              <a:spcBef>
                <a:spcPct val="50000"/>
              </a:spcBef>
            </a:pPr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সময়-</a:t>
            </a:r>
            <a:r>
              <a:rPr lang="en-US" sz="2000" b="1" dirty="0" smtClean="0">
                <a:latin typeface="NikoshBAN" pitchFamily="2" charset="0"/>
                <a:cs typeface="NikoshBAN" pitchFamily="2" charset="0"/>
              </a:rPr>
              <a:t>৪</a:t>
            </a:r>
            <a:r>
              <a:rPr lang="bn-IN" sz="2000" b="1" dirty="0" smtClean="0">
                <a:latin typeface="NikoshBAN" pitchFamily="2" charset="0"/>
                <a:cs typeface="NikoshBAN" pitchFamily="2" charset="0"/>
              </a:rPr>
              <a:t>০</a:t>
            </a:r>
            <a:r>
              <a:rPr lang="bn-BD" sz="2000" b="1" dirty="0">
                <a:latin typeface="NikoshBAN" pitchFamily="2" charset="0"/>
                <a:cs typeface="NikoshBAN" pitchFamily="2" charset="0"/>
              </a:rPr>
              <a:t>মি</a:t>
            </a:r>
            <a:r>
              <a:rPr lang="bn-IN" sz="2000" b="1" dirty="0" smtClean="0">
                <a:latin typeface="NikoshBAN" pitchFamily="2" charset="0"/>
                <a:cs typeface="NikoshBAN" pitchFamily="2" charset="0"/>
              </a:rPr>
              <a:t>নিট</a:t>
            </a:r>
            <a:endParaRPr lang="en-US" sz="2300" b="1" dirty="0">
              <a:latin typeface="NikoshBAN" pitchFamily="2" charset="0"/>
              <a:cs typeface="NikoshBAN" pitchFamily="2" charset="0"/>
            </a:endParaRPr>
          </a:p>
          <a:p>
            <a:pPr>
              <a:spcBef>
                <a:spcPct val="50000"/>
              </a:spcBef>
            </a:pPr>
            <a:endParaRPr lang="bn-IN" sz="20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1925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95663" y="440613"/>
            <a:ext cx="9143999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নিচের</a:t>
            </a:r>
            <a:r>
              <a:rPr lang="en-US" sz="3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ছবি</a:t>
            </a:r>
            <a:r>
              <a:rPr lang="en-US" sz="3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লক্ষ্য</a:t>
            </a:r>
            <a:r>
              <a:rPr lang="en-US" sz="3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</a:t>
            </a:r>
            <a:endParaRPr lang="en-US" sz="36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1709" y="1534765"/>
            <a:ext cx="8987953" cy="514214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" name="Rectangle 1"/>
          <p:cNvSpPr/>
          <p:nvPr/>
        </p:nvSpPr>
        <p:spPr>
          <a:xfrm rot="10800000" flipH="1" flipV="1">
            <a:off x="2036619" y="5098473"/>
            <a:ext cx="2396836" cy="69271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 smtClean="0"/>
              <a:t>জৈব</a:t>
            </a:r>
            <a:r>
              <a:rPr lang="en-US" b="1" dirty="0" smtClean="0"/>
              <a:t> </a:t>
            </a:r>
            <a:r>
              <a:rPr lang="en-US" b="1" dirty="0" err="1" smtClean="0"/>
              <a:t>এসিড</a:t>
            </a:r>
            <a:r>
              <a:rPr lang="en-US" b="1" dirty="0" smtClean="0"/>
              <a:t> 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556020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7961"/>
            <a:ext cx="12192000" cy="685004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422400" y="381001"/>
            <a:ext cx="10566400" cy="1323439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8000" dirty="0" err="1"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8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8000" dirty="0" err="1">
                <a:latin typeface="NikoshBAN" pitchFamily="2" charset="0"/>
                <a:cs typeface="NikoshBAN" pitchFamily="2" charset="0"/>
              </a:rPr>
              <a:t>পাঠ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16000" y="3124200"/>
            <a:ext cx="10058400" cy="1200329"/>
          </a:xfrm>
          <a:prstGeom prst="rect">
            <a:avLst/>
          </a:prstGeom>
          <a:noFill/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7200" dirty="0" err="1" smtClean="0">
                <a:latin typeface="NikoshBAN" pitchFamily="2" charset="0"/>
                <a:cs typeface="NikoshBAN" pitchFamily="2" charset="0"/>
              </a:rPr>
              <a:t>জৈব</a:t>
            </a:r>
            <a:r>
              <a:rPr lang="en-US" sz="7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dirty="0" err="1" smtClean="0">
                <a:latin typeface="NikoshBAN" pitchFamily="2" charset="0"/>
                <a:cs typeface="NikoshBAN" pitchFamily="2" charset="0"/>
              </a:rPr>
              <a:t>এসিড</a:t>
            </a:r>
            <a:r>
              <a:rPr lang="en-US" sz="7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dirty="0" err="1" smtClean="0">
                <a:latin typeface="NikoshBAN" pitchFamily="2" charset="0"/>
                <a:cs typeface="NikoshBAN" pitchFamily="2" charset="0"/>
              </a:rPr>
              <a:t>শনাক্তকরণ</a:t>
            </a:r>
            <a:r>
              <a:rPr lang="en-US" sz="7200" dirty="0" smtClean="0">
                <a:latin typeface="NikoshBAN" pitchFamily="2" charset="0"/>
                <a:cs typeface="NikoshBAN" pitchFamily="2" charset="0"/>
              </a:rPr>
              <a:t>    </a:t>
            </a:r>
            <a:endParaRPr lang="en-US" sz="7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7218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614943" y="862446"/>
            <a:ext cx="4932217" cy="92333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54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54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0" y="2119745"/>
            <a:ext cx="12192000" cy="292387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শেষে</a:t>
            </a:r>
            <a:r>
              <a:rPr lang="en-US" sz="3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শিখার্থীরা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……</a:t>
            </a:r>
          </a:p>
          <a:p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০১)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জৈব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এসিড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সংজ্ঞা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০২)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ফ্যাটি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এসিড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সংজ্ঞা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2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০৩)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জৈব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এসিডের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শনাক্তকরণ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ব্যাখ্যা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০৪)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জৈব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এসিডের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রাসায়নিক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ধর্ম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বিশ্লেষন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5682304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3871792" y="384425"/>
            <a:ext cx="4470865" cy="1112786"/>
          </a:xfrm>
          <a:custGeom>
            <a:avLst/>
            <a:gdLst>
              <a:gd name="connsiteX0" fmla="*/ 0 w 4470865"/>
              <a:gd name="connsiteY0" fmla="*/ 111279 h 1112786"/>
              <a:gd name="connsiteX1" fmla="*/ 111279 w 4470865"/>
              <a:gd name="connsiteY1" fmla="*/ 0 h 1112786"/>
              <a:gd name="connsiteX2" fmla="*/ 4359586 w 4470865"/>
              <a:gd name="connsiteY2" fmla="*/ 0 h 1112786"/>
              <a:gd name="connsiteX3" fmla="*/ 4470865 w 4470865"/>
              <a:gd name="connsiteY3" fmla="*/ 111279 h 1112786"/>
              <a:gd name="connsiteX4" fmla="*/ 4470865 w 4470865"/>
              <a:gd name="connsiteY4" fmla="*/ 1001507 h 1112786"/>
              <a:gd name="connsiteX5" fmla="*/ 4359586 w 4470865"/>
              <a:gd name="connsiteY5" fmla="*/ 1112786 h 1112786"/>
              <a:gd name="connsiteX6" fmla="*/ 111279 w 4470865"/>
              <a:gd name="connsiteY6" fmla="*/ 1112786 h 1112786"/>
              <a:gd name="connsiteX7" fmla="*/ 0 w 4470865"/>
              <a:gd name="connsiteY7" fmla="*/ 1001507 h 1112786"/>
              <a:gd name="connsiteX8" fmla="*/ 0 w 4470865"/>
              <a:gd name="connsiteY8" fmla="*/ 111279 h 1112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70865" h="1112786">
                <a:moveTo>
                  <a:pt x="0" y="111279"/>
                </a:moveTo>
                <a:cubicBezTo>
                  <a:pt x="0" y="49821"/>
                  <a:pt x="49821" y="0"/>
                  <a:pt x="111279" y="0"/>
                </a:cubicBezTo>
                <a:lnTo>
                  <a:pt x="4359586" y="0"/>
                </a:lnTo>
                <a:cubicBezTo>
                  <a:pt x="4421044" y="0"/>
                  <a:pt x="4470865" y="49821"/>
                  <a:pt x="4470865" y="111279"/>
                </a:cubicBezTo>
                <a:lnTo>
                  <a:pt x="4470865" y="1001507"/>
                </a:lnTo>
                <a:cubicBezTo>
                  <a:pt x="4470865" y="1062965"/>
                  <a:pt x="4421044" y="1112786"/>
                  <a:pt x="4359586" y="1112786"/>
                </a:cubicBezTo>
                <a:lnTo>
                  <a:pt x="111279" y="1112786"/>
                </a:lnTo>
                <a:cubicBezTo>
                  <a:pt x="49821" y="1112786"/>
                  <a:pt x="0" y="1062965"/>
                  <a:pt x="0" y="1001507"/>
                </a:cubicBezTo>
                <a:lnTo>
                  <a:pt x="0" y="111279"/>
                </a:lnTo>
                <a:close/>
              </a:path>
            </a:pathLst>
          </a:cu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0" vert="horz" wrap="square" lIns="154512" tIns="154512" rIns="154512" bIns="154512" numCol="1" spcCol="1270" anchor="ctr" anchorCtr="0">
            <a:noAutofit/>
          </a:bodyPr>
          <a:lstStyle/>
          <a:p>
            <a:pPr lvl="0"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জৈব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এসিড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3200" kern="1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198158" y="2448491"/>
            <a:ext cx="2254097" cy="1042930"/>
          </a:xfrm>
          <a:custGeom>
            <a:avLst/>
            <a:gdLst>
              <a:gd name="connsiteX0" fmla="*/ 0 w 3890210"/>
              <a:gd name="connsiteY0" fmla="*/ 104293 h 1042930"/>
              <a:gd name="connsiteX1" fmla="*/ 104293 w 3890210"/>
              <a:gd name="connsiteY1" fmla="*/ 0 h 1042930"/>
              <a:gd name="connsiteX2" fmla="*/ 3785917 w 3890210"/>
              <a:gd name="connsiteY2" fmla="*/ 0 h 1042930"/>
              <a:gd name="connsiteX3" fmla="*/ 3890210 w 3890210"/>
              <a:gd name="connsiteY3" fmla="*/ 104293 h 1042930"/>
              <a:gd name="connsiteX4" fmla="*/ 3890210 w 3890210"/>
              <a:gd name="connsiteY4" fmla="*/ 938637 h 1042930"/>
              <a:gd name="connsiteX5" fmla="*/ 3785917 w 3890210"/>
              <a:gd name="connsiteY5" fmla="*/ 1042930 h 1042930"/>
              <a:gd name="connsiteX6" fmla="*/ 104293 w 3890210"/>
              <a:gd name="connsiteY6" fmla="*/ 1042930 h 1042930"/>
              <a:gd name="connsiteX7" fmla="*/ 0 w 3890210"/>
              <a:gd name="connsiteY7" fmla="*/ 938637 h 1042930"/>
              <a:gd name="connsiteX8" fmla="*/ 0 w 3890210"/>
              <a:gd name="connsiteY8" fmla="*/ 104293 h 10429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90210" h="1042930">
                <a:moveTo>
                  <a:pt x="0" y="104293"/>
                </a:moveTo>
                <a:cubicBezTo>
                  <a:pt x="0" y="46694"/>
                  <a:pt x="46694" y="0"/>
                  <a:pt x="104293" y="0"/>
                </a:cubicBezTo>
                <a:lnTo>
                  <a:pt x="3785917" y="0"/>
                </a:lnTo>
                <a:cubicBezTo>
                  <a:pt x="3843516" y="0"/>
                  <a:pt x="3890210" y="46694"/>
                  <a:pt x="3890210" y="104293"/>
                </a:cubicBezTo>
                <a:lnTo>
                  <a:pt x="3890210" y="938637"/>
                </a:lnTo>
                <a:cubicBezTo>
                  <a:pt x="3890210" y="996236"/>
                  <a:pt x="3843516" y="1042930"/>
                  <a:pt x="3785917" y="1042930"/>
                </a:cubicBezTo>
                <a:lnTo>
                  <a:pt x="104293" y="1042930"/>
                </a:lnTo>
                <a:cubicBezTo>
                  <a:pt x="46694" y="1042930"/>
                  <a:pt x="0" y="996236"/>
                  <a:pt x="0" y="938637"/>
                </a:cubicBezTo>
                <a:lnTo>
                  <a:pt x="0" y="104293"/>
                </a:lnTo>
                <a:close/>
              </a:path>
            </a:pathLst>
          </a:cu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0" vert="horz" wrap="square" lIns="152466" tIns="152466" rIns="152466" bIns="152466" numCol="1" spcCol="1270" anchor="ctr" anchorCtr="0">
            <a:noAutofit/>
          </a:bodyPr>
          <a:lstStyle/>
          <a:p>
            <a:pPr lvl="0"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400" kern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অ্যালিফেটিক</a:t>
            </a:r>
            <a:r>
              <a:rPr lang="en-US" sz="2400" kern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kern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জৈব</a:t>
            </a:r>
            <a:r>
              <a:rPr lang="en-US" sz="2400" kern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kern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এসিড</a:t>
            </a:r>
            <a:r>
              <a:rPr lang="en-US" sz="2400" kern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endParaRPr lang="en-US" sz="2400" kern="1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8342657" y="2554436"/>
            <a:ext cx="2712454" cy="936985"/>
          </a:xfrm>
          <a:custGeom>
            <a:avLst/>
            <a:gdLst>
              <a:gd name="connsiteX0" fmla="*/ 0 w 3975429"/>
              <a:gd name="connsiteY0" fmla="*/ 93699 h 936985"/>
              <a:gd name="connsiteX1" fmla="*/ 93699 w 3975429"/>
              <a:gd name="connsiteY1" fmla="*/ 0 h 936985"/>
              <a:gd name="connsiteX2" fmla="*/ 3881731 w 3975429"/>
              <a:gd name="connsiteY2" fmla="*/ 0 h 936985"/>
              <a:gd name="connsiteX3" fmla="*/ 3975430 w 3975429"/>
              <a:gd name="connsiteY3" fmla="*/ 93699 h 936985"/>
              <a:gd name="connsiteX4" fmla="*/ 3975429 w 3975429"/>
              <a:gd name="connsiteY4" fmla="*/ 843287 h 936985"/>
              <a:gd name="connsiteX5" fmla="*/ 3881730 w 3975429"/>
              <a:gd name="connsiteY5" fmla="*/ 936986 h 936985"/>
              <a:gd name="connsiteX6" fmla="*/ 93699 w 3975429"/>
              <a:gd name="connsiteY6" fmla="*/ 936985 h 936985"/>
              <a:gd name="connsiteX7" fmla="*/ 0 w 3975429"/>
              <a:gd name="connsiteY7" fmla="*/ 843286 h 936985"/>
              <a:gd name="connsiteX8" fmla="*/ 0 w 3975429"/>
              <a:gd name="connsiteY8" fmla="*/ 93699 h 936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75429" h="936985">
                <a:moveTo>
                  <a:pt x="0" y="93699"/>
                </a:moveTo>
                <a:cubicBezTo>
                  <a:pt x="0" y="41950"/>
                  <a:pt x="41950" y="0"/>
                  <a:pt x="93699" y="0"/>
                </a:cubicBezTo>
                <a:lnTo>
                  <a:pt x="3881731" y="0"/>
                </a:lnTo>
                <a:cubicBezTo>
                  <a:pt x="3933480" y="0"/>
                  <a:pt x="3975430" y="41950"/>
                  <a:pt x="3975430" y="93699"/>
                </a:cubicBezTo>
                <a:cubicBezTo>
                  <a:pt x="3975430" y="343562"/>
                  <a:pt x="3975429" y="593424"/>
                  <a:pt x="3975429" y="843287"/>
                </a:cubicBezTo>
                <a:cubicBezTo>
                  <a:pt x="3975429" y="895036"/>
                  <a:pt x="3933479" y="936986"/>
                  <a:pt x="3881730" y="936986"/>
                </a:cubicBezTo>
                <a:lnTo>
                  <a:pt x="93699" y="936985"/>
                </a:lnTo>
                <a:cubicBezTo>
                  <a:pt x="41950" y="936985"/>
                  <a:pt x="0" y="895035"/>
                  <a:pt x="0" y="843286"/>
                </a:cubicBezTo>
                <a:lnTo>
                  <a:pt x="0" y="93699"/>
                </a:lnTo>
                <a:close/>
              </a:path>
            </a:pathLst>
          </a:cu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0" vert="horz" wrap="square" lIns="149363" tIns="149363" rIns="149363" bIns="149363" numCol="1" spcCol="1270" anchor="ctr" anchorCtr="0">
            <a:noAutofit/>
          </a:bodyPr>
          <a:lstStyle/>
          <a:p>
            <a:pPr lvl="0"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400" kern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অ্যারোমেটিক</a:t>
            </a:r>
            <a:r>
              <a:rPr lang="en-US" sz="2400" kern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kern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জৈব</a:t>
            </a:r>
            <a:r>
              <a:rPr lang="en-US" sz="2400" kern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kern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এসিড</a:t>
            </a:r>
            <a:r>
              <a:rPr lang="en-US" sz="2400" kern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kern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kern="1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 flipH="1">
            <a:off x="1233055" y="1858990"/>
            <a:ext cx="816032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1233055" y="1858989"/>
            <a:ext cx="0" cy="58950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5805055" y="1497211"/>
            <a:ext cx="0" cy="36177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9393382" y="1858990"/>
            <a:ext cx="0" cy="69544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8194768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9828" y="1534947"/>
            <a:ext cx="12039600" cy="206210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যেসব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জৈব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যৌগের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অনুতে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একযোজী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কার্বক্সিল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মূলক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(-COOH)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থাকে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তাদেরকে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কার্বক্সিলিক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এসিড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জৈব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এসিড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যেমনঃ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R-COOH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HCOOH,C</a:t>
            </a:r>
            <a:r>
              <a:rPr lang="en-US" sz="3200" baseline="-25000" dirty="0" smtClean="0">
                <a:latin typeface="NikoshBAN" pitchFamily="2" charset="0"/>
                <a:cs typeface="NikoshBAN" pitchFamily="2" charset="0"/>
              </a:rPr>
              <a:t>6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H</a:t>
            </a:r>
            <a:r>
              <a:rPr lang="en-US" sz="3200" baseline="-25000" dirty="0" smtClean="0">
                <a:latin typeface="NikoshBAN" pitchFamily="2" charset="0"/>
                <a:cs typeface="NikoshBAN" pitchFamily="2" charset="0"/>
              </a:rPr>
              <a:t>5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-COOH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, 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ইত্যাদি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 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9828" y="353943"/>
            <a:ext cx="5187631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4000" b="1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জৈব</a:t>
            </a:r>
            <a:r>
              <a:rPr lang="en-US" sz="40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এসিড</a:t>
            </a:r>
            <a:r>
              <a:rPr lang="en-US" sz="40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40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? </a:t>
            </a:r>
          </a:p>
        </p:txBody>
      </p:sp>
    </p:spTree>
    <p:extLst>
      <p:ext uri="{BB962C8B-B14F-4D97-AF65-F5344CB8AC3E}">
        <p14:creationId xmlns:p14="http://schemas.microsoft.com/office/powerpoint/2010/main" val="42333215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3871792" y="384425"/>
            <a:ext cx="4470865" cy="1112786"/>
          </a:xfrm>
          <a:custGeom>
            <a:avLst/>
            <a:gdLst>
              <a:gd name="connsiteX0" fmla="*/ 0 w 4470865"/>
              <a:gd name="connsiteY0" fmla="*/ 111279 h 1112786"/>
              <a:gd name="connsiteX1" fmla="*/ 111279 w 4470865"/>
              <a:gd name="connsiteY1" fmla="*/ 0 h 1112786"/>
              <a:gd name="connsiteX2" fmla="*/ 4359586 w 4470865"/>
              <a:gd name="connsiteY2" fmla="*/ 0 h 1112786"/>
              <a:gd name="connsiteX3" fmla="*/ 4470865 w 4470865"/>
              <a:gd name="connsiteY3" fmla="*/ 111279 h 1112786"/>
              <a:gd name="connsiteX4" fmla="*/ 4470865 w 4470865"/>
              <a:gd name="connsiteY4" fmla="*/ 1001507 h 1112786"/>
              <a:gd name="connsiteX5" fmla="*/ 4359586 w 4470865"/>
              <a:gd name="connsiteY5" fmla="*/ 1112786 h 1112786"/>
              <a:gd name="connsiteX6" fmla="*/ 111279 w 4470865"/>
              <a:gd name="connsiteY6" fmla="*/ 1112786 h 1112786"/>
              <a:gd name="connsiteX7" fmla="*/ 0 w 4470865"/>
              <a:gd name="connsiteY7" fmla="*/ 1001507 h 1112786"/>
              <a:gd name="connsiteX8" fmla="*/ 0 w 4470865"/>
              <a:gd name="connsiteY8" fmla="*/ 111279 h 1112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70865" h="1112786">
                <a:moveTo>
                  <a:pt x="0" y="111279"/>
                </a:moveTo>
                <a:cubicBezTo>
                  <a:pt x="0" y="49821"/>
                  <a:pt x="49821" y="0"/>
                  <a:pt x="111279" y="0"/>
                </a:cubicBezTo>
                <a:lnTo>
                  <a:pt x="4359586" y="0"/>
                </a:lnTo>
                <a:cubicBezTo>
                  <a:pt x="4421044" y="0"/>
                  <a:pt x="4470865" y="49821"/>
                  <a:pt x="4470865" y="111279"/>
                </a:cubicBezTo>
                <a:lnTo>
                  <a:pt x="4470865" y="1001507"/>
                </a:lnTo>
                <a:cubicBezTo>
                  <a:pt x="4470865" y="1062965"/>
                  <a:pt x="4421044" y="1112786"/>
                  <a:pt x="4359586" y="1112786"/>
                </a:cubicBezTo>
                <a:lnTo>
                  <a:pt x="111279" y="1112786"/>
                </a:lnTo>
                <a:cubicBezTo>
                  <a:pt x="49821" y="1112786"/>
                  <a:pt x="0" y="1062965"/>
                  <a:pt x="0" y="1001507"/>
                </a:cubicBezTo>
                <a:lnTo>
                  <a:pt x="0" y="111279"/>
                </a:lnTo>
                <a:close/>
              </a:path>
            </a:pathLst>
          </a:cu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0" vert="horz" wrap="square" lIns="154512" tIns="154512" rIns="154512" bIns="154512" numCol="1" spcCol="1270" anchor="ctr" anchorCtr="0">
            <a:noAutofit/>
          </a:bodyPr>
          <a:lstStyle/>
          <a:p>
            <a:pPr lvl="0"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ফ্যাটি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এসিড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3200" kern="1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198158" y="2448491"/>
            <a:ext cx="2254097" cy="1042930"/>
          </a:xfrm>
          <a:custGeom>
            <a:avLst/>
            <a:gdLst>
              <a:gd name="connsiteX0" fmla="*/ 0 w 3890210"/>
              <a:gd name="connsiteY0" fmla="*/ 104293 h 1042930"/>
              <a:gd name="connsiteX1" fmla="*/ 104293 w 3890210"/>
              <a:gd name="connsiteY1" fmla="*/ 0 h 1042930"/>
              <a:gd name="connsiteX2" fmla="*/ 3785917 w 3890210"/>
              <a:gd name="connsiteY2" fmla="*/ 0 h 1042930"/>
              <a:gd name="connsiteX3" fmla="*/ 3890210 w 3890210"/>
              <a:gd name="connsiteY3" fmla="*/ 104293 h 1042930"/>
              <a:gd name="connsiteX4" fmla="*/ 3890210 w 3890210"/>
              <a:gd name="connsiteY4" fmla="*/ 938637 h 1042930"/>
              <a:gd name="connsiteX5" fmla="*/ 3785917 w 3890210"/>
              <a:gd name="connsiteY5" fmla="*/ 1042930 h 1042930"/>
              <a:gd name="connsiteX6" fmla="*/ 104293 w 3890210"/>
              <a:gd name="connsiteY6" fmla="*/ 1042930 h 1042930"/>
              <a:gd name="connsiteX7" fmla="*/ 0 w 3890210"/>
              <a:gd name="connsiteY7" fmla="*/ 938637 h 1042930"/>
              <a:gd name="connsiteX8" fmla="*/ 0 w 3890210"/>
              <a:gd name="connsiteY8" fmla="*/ 104293 h 10429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90210" h="1042930">
                <a:moveTo>
                  <a:pt x="0" y="104293"/>
                </a:moveTo>
                <a:cubicBezTo>
                  <a:pt x="0" y="46694"/>
                  <a:pt x="46694" y="0"/>
                  <a:pt x="104293" y="0"/>
                </a:cubicBezTo>
                <a:lnTo>
                  <a:pt x="3785917" y="0"/>
                </a:lnTo>
                <a:cubicBezTo>
                  <a:pt x="3843516" y="0"/>
                  <a:pt x="3890210" y="46694"/>
                  <a:pt x="3890210" y="104293"/>
                </a:cubicBezTo>
                <a:lnTo>
                  <a:pt x="3890210" y="938637"/>
                </a:lnTo>
                <a:cubicBezTo>
                  <a:pt x="3890210" y="996236"/>
                  <a:pt x="3843516" y="1042930"/>
                  <a:pt x="3785917" y="1042930"/>
                </a:cubicBezTo>
                <a:lnTo>
                  <a:pt x="104293" y="1042930"/>
                </a:lnTo>
                <a:cubicBezTo>
                  <a:pt x="46694" y="1042930"/>
                  <a:pt x="0" y="996236"/>
                  <a:pt x="0" y="938637"/>
                </a:cubicBezTo>
                <a:lnTo>
                  <a:pt x="0" y="104293"/>
                </a:lnTo>
                <a:close/>
              </a:path>
            </a:pathLst>
          </a:cu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0" vert="horz" wrap="square" lIns="152466" tIns="152466" rIns="152466" bIns="152466" numCol="1" spcCol="1270" anchor="ctr" anchorCtr="0">
            <a:noAutofit/>
          </a:bodyPr>
          <a:lstStyle/>
          <a:p>
            <a:pPr lvl="0"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400" kern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সম্পৃক্ত</a:t>
            </a:r>
            <a:r>
              <a:rPr lang="en-US" sz="2400" kern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kern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ফ্যাটি</a:t>
            </a:r>
            <a:r>
              <a:rPr lang="en-US" sz="2400" kern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kern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এসিড</a:t>
            </a:r>
            <a:r>
              <a:rPr lang="en-US" sz="2400" kern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endParaRPr lang="en-US" sz="2400" kern="1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8342657" y="2554436"/>
            <a:ext cx="2712454" cy="936985"/>
          </a:xfrm>
          <a:custGeom>
            <a:avLst/>
            <a:gdLst>
              <a:gd name="connsiteX0" fmla="*/ 0 w 3975429"/>
              <a:gd name="connsiteY0" fmla="*/ 93699 h 936985"/>
              <a:gd name="connsiteX1" fmla="*/ 93699 w 3975429"/>
              <a:gd name="connsiteY1" fmla="*/ 0 h 936985"/>
              <a:gd name="connsiteX2" fmla="*/ 3881731 w 3975429"/>
              <a:gd name="connsiteY2" fmla="*/ 0 h 936985"/>
              <a:gd name="connsiteX3" fmla="*/ 3975430 w 3975429"/>
              <a:gd name="connsiteY3" fmla="*/ 93699 h 936985"/>
              <a:gd name="connsiteX4" fmla="*/ 3975429 w 3975429"/>
              <a:gd name="connsiteY4" fmla="*/ 843287 h 936985"/>
              <a:gd name="connsiteX5" fmla="*/ 3881730 w 3975429"/>
              <a:gd name="connsiteY5" fmla="*/ 936986 h 936985"/>
              <a:gd name="connsiteX6" fmla="*/ 93699 w 3975429"/>
              <a:gd name="connsiteY6" fmla="*/ 936985 h 936985"/>
              <a:gd name="connsiteX7" fmla="*/ 0 w 3975429"/>
              <a:gd name="connsiteY7" fmla="*/ 843286 h 936985"/>
              <a:gd name="connsiteX8" fmla="*/ 0 w 3975429"/>
              <a:gd name="connsiteY8" fmla="*/ 93699 h 936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75429" h="936985">
                <a:moveTo>
                  <a:pt x="0" y="93699"/>
                </a:moveTo>
                <a:cubicBezTo>
                  <a:pt x="0" y="41950"/>
                  <a:pt x="41950" y="0"/>
                  <a:pt x="93699" y="0"/>
                </a:cubicBezTo>
                <a:lnTo>
                  <a:pt x="3881731" y="0"/>
                </a:lnTo>
                <a:cubicBezTo>
                  <a:pt x="3933480" y="0"/>
                  <a:pt x="3975430" y="41950"/>
                  <a:pt x="3975430" y="93699"/>
                </a:cubicBezTo>
                <a:cubicBezTo>
                  <a:pt x="3975430" y="343562"/>
                  <a:pt x="3975429" y="593424"/>
                  <a:pt x="3975429" y="843287"/>
                </a:cubicBezTo>
                <a:cubicBezTo>
                  <a:pt x="3975429" y="895036"/>
                  <a:pt x="3933479" y="936986"/>
                  <a:pt x="3881730" y="936986"/>
                </a:cubicBezTo>
                <a:lnTo>
                  <a:pt x="93699" y="936985"/>
                </a:lnTo>
                <a:cubicBezTo>
                  <a:pt x="41950" y="936985"/>
                  <a:pt x="0" y="895035"/>
                  <a:pt x="0" y="843286"/>
                </a:cubicBezTo>
                <a:lnTo>
                  <a:pt x="0" y="93699"/>
                </a:lnTo>
                <a:close/>
              </a:path>
            </a:pathLst>
          </a:cu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0" vert="horz" wrap="square" lIns="149363" tIns="149363" rIns="149363" bIns="149363" numCol="1" spcCol="1270" anchor="ctr" anchorCtr="0">
            <a:noAutofit/>
          </a:bodyPr>
          <a:lstStyle/>
          <a:p>
            <a:pPr lvl="0"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400" kern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অসম্পৃক্ত</a:t>
            </a:r>
            <a:r>
              <a:rPr lang="en-US" sz="2400" kern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kern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ফ্যাটি</a:t>
            </a:r>
            <a:r>
              <a:rPr lang="en-US" sz="2400" kern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kern="1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এসিড</a:t>
            </a:r>
            <a:r>
              <a:rPr lang="en-US" sz="2400" kern="1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kern="1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 flipH="1">
            <a:off x="1233055" y="1858990"/>
            <a:ext cx="816032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1233055" y="1858989"/>
            <a:ext cx="0" cy="58950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5805055" y="1497211"/>
            <a:ext cx="0" cy="36177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9393382" y="1858990"/>
            <a:ext cx="0" cy="69544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4841488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9828" y="1534948"/>
            <a:ext cx="12039600" cy="255454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অ্যালিফিটিক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যৌগের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অনুতে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মাত্র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কার্বক্সিল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মূলক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থাকলে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তাদেরকে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অ্যালিফিটিক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মনোকার্বক্সিলিক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এসিড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অ্যালিফিটিক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মনোকার্বক্সিলিক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latin typeface="NikoshBAN" pitchFamily="2" charset="0"/>
                <a:cs typeface="NikoshBAN" pitchFamily="2" charset="0"/>
              </a:rPr>
              <a:t>এসিড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ফ্যাটি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এসিড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বলা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 </a:t>
            </a:r>
          </a:p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যেমনঃ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CH</a:t>
            </a:r>
            <a:r>
              <a:rPr lang="en-US" sz="3200" baseline="-25000" dirty="0" smtClean="0">
                <a:latin typeface="NikoshBAN" pitchFamily="2" charset="0"/>
                <a:cs typeface="NikoshBAN" pitchFamily="2" charset="0"/>
              </a:rPr>
              <a:t>3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-COOH,CH</a:t>
            </a:r>
            <a:r>
              <a:rPr lang="en-US" sz="3200" baseline="-25000" dirty="0" smtClean="0">
                <a:latin typeface="NikoshBAN" pitchFamily="2" charset="0"/>
                <a:cs typeface="NikoshBAN" pitchFamily="2" charset="0"/>
              </a:rPr>
              <a:t>2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=CHCOOH ,C</a:t>
            </a:r>
            <a:r>
              <a:rPr lang="en-US" sz="3200" baseline="-25000" dirty="0" smtClean="0">
                <a:latin typeface="NikoshBAN" pitchFamily="2" charset="0"/>
                <a:cs typeface="NikoshBAN" pitchFamily="2" charset="0"/>
              </a:rPr>
              <a:t>17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H</a:t>
            </a:r>
            <a:r>
              <a:rPr lang="en-US" sz="3200" baseline="-25000" dirty="0" smtClean="0">
                <a:latin typeface="NikoshBAN" pitchFamily="2" charset="0"/>
                <a:cs typeface="NikoshBAN" pitchFamily="2" charset="0"/>
              </a:rPr>
              <a:t>35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COOH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ইত্যাদি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 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9829" y="502276"/>
            <a:ext cx="5419450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4000" b="1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ফ্যাটি</a:t>
            </a:r>
            <a:r>
              <a:rPr lang="en-US" sz="40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এসিড</a:t>
            </a:r>
            <a:r>
              <a:rPr lang="en-US" sz="40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4000" b="1" dirty="0" smtClean="0"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? </a:t>
            </a:r>
          </a:p>
        </p:txBody>
      </p:sp>
    </p:spTree>
    <p:extLst>
      <p:ext uri="{BB962C8B-B14F-4D97-AF65-F5344CB8AC3E}">
        <p14:creationId xmlns:p14="http://schemas.microsoft.com/office/powerpoint/2010/main" val="24657619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976</TotalTime>
  <Words>412</Words>
  <Application>Microsoft Office PowerPoint</Application>
  <PresentationFormat>Custom</PresentationFormat>
  <Paragraphs>70</Paragraphs>
  <Slides>17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HP</cp:lastModifiedBy>
  <cp:revision>224</cp:revision>
  <dcterms:created xsi:type="dcterms:W3CDTF">2020-09-24T12:45:01Z</dcterms:created>
  <dcterms:modified xsi:type="dcterms:W3CDTF">2026-08-12T11:26:45Z</dcterms:modified>
</cp:coreProperties>
</file>